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302" r:id="rId3"/>
    <p:sldId id="312" r:id="rId4"/>
    <p:sldId id="314" r:id="rId5"/>
    <p:sldId id="332" r:id="rId6"/>
    <p:sldId id="335" r:id="rId7"/>
    <p:sldId id="336" r:id="rId8"/>
    <p:sldId id="319" r:id="rId9"/>
    <p:sldId id="320" r:id="rId10"/>
    <p:sldId id="337" r:id="rId11"/>
    <p:sldId id="338" r:id="rId12"/>
    <p:sldId id="342" r:id="rId13"/>
    <p:sldId id="343" r:id="rId14"/>
    <p:sldId id="349" r:id="rId15"/>
    <p:sldId id="344" r:id="rId16"/>
    <p:sldId id="346" r:id="rId17"/>
    <p:sldId id="333" r:id="rId18"/>
    <p:sldId id="348" r:id="rId19"/>
    <p:sldId id="347" r:id="rId20"/>
    <p:sldId id="339" r:id="rId21"/>
    <p:sldId id="330" r:id="rId22"/>
    <p:sldId id="261" r:id="rId23"/>
    <p:sldId id="313" r:id="rId24"/>
    <p:sldId id="315" r:id="rId25"/>
    <p:sldId id="341" r:id="rId26"/>
    <p:sldId id="326" r:id="rId27"/>
    <p:sldId id="322" r:id="rId28"/>
    <p:sldId id="324" r:id="rId29"/>
    <p:sldId id="327" r:id="rId30"/>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9000"/>
    <a:srgbClr val="FF40FF"/>
    <a:srgbClr val="FF7E79"/>
    <a:srgbClr val="00FA00"/>
    <a:srgbClr val="73FEFF"/>
    <a:srgbClr val="9D8C10"/>
    <a:srgbClr val="0096FF"/>
    <a:srgbClr val="EE7D31"/>
    <a:srgbClr val="4E8F00"/>
    <a:srgbClr val="EBF2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45"/>
    <p:restoredTop sz="96327"/>
  </p:normalViewPr>
  <p:slideViewPr>
    <p:cSldViewPr snapToGrid="0" snapToObjects="1">
      <p:cViewPr>
        <p:scale>
          <a:sx n="131" d="100"/>
          <a:sy n="131" d="100"/>
        </p:scale>
        <p:origin x="1768"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738331-FC09-E144-861B-7355CC264027}" type="datetimeFigureOut">
              <a:rPr lang="en-US" smtClean="0"/>
              <a:t>5/12/24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13532A-80C9-0A4E-9FC6-903B3DD432DE}" type="slidenum">
              <a:rPr lang="en-US" smtClean="0"/>
              <a:t>‹#›</a:t>
            </a:fld>
            <a:endParaRPr lang="en-US" dirty="0"/>
          </a:p>
        </p:txBody>
      </p:sp>
    </p:spTree>
    <p:extLst>
      <p:ext uri="{BB962C8B-B14F-4D97-AF65-F5344CB8AC3E}">
        <p14:creationId xmlns:p14="http://schemas.microsoft.com/office/powerpoint/2010/main" val="1131996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738331-FC09-E144-861B-7355CC264027}" type="datetimeFigureOut">
              <a:rPr lang="en-US" smtClean="0"/>
              <a:t>5/12/24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13532A-80C9-0A4E-9FC6-903B3DD432DE}" type="slidenum">
              <a:rPr lang="en-US" smtClean="0"/>
              <a:t>‹#›</a:t>
            </a:fld>
            <a:endParaRPr lang="en-US" dirty="0"/>
          </a:p>
        </p:txBody>
      </p:sp>
    </p:spTree>
    <p:extLst>
      <p:ext uri="{BB962C8B-B14F-4D97-AF65-F5344CB8AC3E}">
        <p14:creationId xmlns:p14="http://schemas.microsoft.com/office/powerpoint/2010/main" val="2515742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738331-FC09-E144-861B-7355CC264027}" type="datetimeFigureOut">
              <a:rPr lang="en-US" smtClean="0"/>
              <a:t>5/12/24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13532A-80C9-0A4E-9FC6-903B3DD432DE}" type="slidenum">
              <a:rPr lang="en-US" smtClean="0"/>
              <a:t>‹#›</a:t>
            </a:fld>
            <a:endParaRPr lang="en-US" dirty="0"/>
          </a:p>
        </p:txBody>
      </p:sp>
    </p:spTree>
    <p:extLst>
      <p:ext uri="{BB962C8B-B14F-4D97-AF65-F5344CB8AC3E}">
        <p14:creationId xmlns:p14="http://schemas.microsoft.com/office/powerpoint/2010/main" val="109212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738331-FC09-E144-861B-7355CC264027}" type="datetimeFigureOut">
              <a:rPr lang="en-US" smtClean="0"/>
              <a:t>5/12/24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13532A-80C9-0A4E-9FC6-903B3DD432DE}" type="slidenum">
              <a:rPr lang="en-US" smtClean="0"/>
              <a:t>‹#›</a:t>
            </a:fld>
            <a:endParaRPr lang="en-US" dirty="0"/>
          </a:p>
        </p:txBody>
      </p:sp>
    </p:spTree>
    <p:extLst>
      <p:ext uri="{BB962C8B-B14F-4D97-AF65-F5344CB8AC3E}">
        <p14:creationId xmlns:p14="http://schemas.microsoft.com/office/powerpoint/2010/main" val="912203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738331-FC09-E144-861B-7355CC264027}" type="datetimeFigureOut">
              <a:rPr lang="en-US" smtClean="0"/>
              <a:t>5/12/24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13532A-80C9-0A4E-9FC6-903B3DD432DE}" type="slidenum">
              <a:rPr lang="en-US" smtClean="0"/>
              <a:t>‹#›</a:t>
            </a:fld>
            <a:endParaRPr lang="en-US" dirty="0"/>
          </a:p>
        </p:txBody>
      </p:sp>
    </p:spTree>
    <p:extLst>
      <p:ext uri="{BB962C8B-B14F-4D97-AF65-F5344CB8AC3E}">
        <p14:creationId xmlns:p14="http://schemas.microsoft.com/office/powerpoint/2010/main" val="1381260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738331-FC09-E144-861B-7355CC264027}" type="datetimeFigureOut">
              <a:rPr lang="en-US" smtClean="0"/>
              <a:t>5/12/24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13532A-80C9-0A4E-9FC6-903B3DD432DE}" type="slidenum">
              <a:rPr lang="en-US" smtClean="0"/>
              <a:t>‹#›</a:t>
            </a:fld>
            <a:endParaRPr lang="en-US" dirty="0"/>
          </a:p>
        </p:txBody>
      </p:sp>
    </p:spTree>
    <p:extLst>
      <p:ext uri="{BB962C8B-B14F-4D97-AF65-F5344CB8AC3E}">
        <p14:creationId xmlns:p14="http://schemas.microsoft.com/office/powerpoint/2010/main" val="2721985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738331-FC09-E144-861B-7355CC264027}" type="datetimeFigureOut">
              <a:rPr lang="en-US" smtClean="0"/>
              <a:t>5/12/24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313532A-80C9-0A4E-9FC6-903B3DD432DE}" type="slidenum">
              <a:rPr lang="en-US" smtClean="0"/>
              <a:t>‹#›</a:t>
            </a:fld>
            <a:endParaRPr lang="en-US" dirty="0"/>
          </a:p>
        </p:txBody>
      </p:sp>
    </p:spTree>
    <p:extLst>
      <p:ext uri="{BB962C8B-B14F-4D97-AF65-F5344CB8AC3E}">
        <p14:creationId xmlns:p14="http://schemas.microsoft.com/office/powerpoint/2010/main" val="3753734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738331-FC09-E144-861B-7355CC264027}" type="datetimeFigureOut">
              <a:rPr lang="en-US" smtClean="0"/>
              <a:t>5/12/24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13532A-80C9-0A4E-9FC6-903B3DD432DE}" type="slidenum">
              <a:rPr lang="en-US" smtClean="0"/>
              <a:t>‹#›</a:t>
            </a:fld>
            <a:endParaRPr lang="en-US" dirty="0"/>
          </a:p>
        </p:txBody>
      </p:sp>
    </p:spTree>
    <p:extLst>
      <p:ext uri="{BB962C8B-B14F-4D97-AF65-F5344CB8AC3E}">
        <p14:creationId xmlns:p14="http://schemas.microsoft.com/office/powerpoint/2010/main" val="2994829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738331-FC09-E144-861B-7355CC264027}" type="datetimeFigureOut">
              <a:rPr lang="en-US" smtClean="0"/>
              <a:t>5/12/24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313532A-80C9-0A4E-9FC6-903B3DD432DE}" type="slidenum">
              <a:rPr lang="en-US" smtClean="0"/>
              <a:t>‹#›</a:t>
            </a:fld>
            <a:endParaRPr lang="en-US" dirty="0"/>
          </a:p>
        </p:txBody>
      </p:sp>
    </p:spTree>
    <p:extLst>
      <p:ext uri="{BB962C8B-B14F-4D97-AF65-F5344CB8AC3E}">
        <p14:creationId xmlns:p14="http://schemas.microsoft.com/office/powerpoint/2010/main" val="350622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738331-FC09-E144-861B-7355CC264027}" type="datetimeFigureOut">
              <a:rPr lang="en-US" smtClean="0"/>
              <a:t>5/12/24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13532A-80C9-0A4E-9FC6-903B3DD432DE}" type="slidenum">
              <a:rPr lang="en-US" smtClean="0"/>
              <a:t>‹#›</a:t>
            </a:fld>
            <a:endParaRPr lang="en-US" dirty="0"/>
          </a:p>
        </p:txBody>
      </p:sp>
    </p:spTree>
    <p:extLst>
      <p:ext uri="{BB962C8B-B14F-4D97-AF65-F5344CB8AC3E}">
        <p14:creationId xmlns:p14="http://schemas.microsoft.com/office/powerpoint/2010/main" val="1939787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738331-FC09-E144-861B-7355CC264027}" type="datetimeFigureOut">
              <a:rPr lang="en-US" smtClean="0"/>
              <a:t>5/12/24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13532A-80C9-0A4E-9FC6-903B3DD432DE}" type="slidenum">
              <a:rPr lang="en-US" smtClean="0"/>
              <a:t>‹#›</a:t>
            </a:fld>
            <a:endParaRPr lang="en-US" dirty="0"/>
          </a:p>
        </p:txBody>
      </p:sp>
    </p:spTree>
    <p:extLst>
      <p:ext uri="{BB962C8B-B14F-4D97-AF65-F5344CB8AC3E}">
        <p14:creationId xmlns:p14="http://schemas.microsoft.com/office/powerpoint/2010/main" val="381286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738331-FC09-E144-861B-7355CC264027}" type="datetimeFigureOut">
              <a:rPr lang="en-US" smtClean="0"/>
              <a:t>5/12/24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3532A-80C9-0A4E-9FC6-903B3DD432DE}" type="slidenum">
              <a:rPr lang="en-US" smtClean="0"/>
              <a:t>‹#›</a:t>
            </a:fld>
            <a:endParaRPr lang="en-US" dirty="0"/>
          </a:p>
        </p:txBody>
      </p:sp>
    </p:spTree>
    <p:extLst>
      <p:ext uri="{BB962C8B-B14F-4D97-AF65-F5344CB8AC3E}">
        <p14:creationId xmlns:p14="http://schemas.microsoft.com/office/powerpoint/2010/main" val="34154989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tiff"/><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12" Type="http://schemas.openxmlformats.org/officeDocument/2006/relationships/image" Target="../media/image43.sv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37.jpeg"/><Relationship Id="rId11" Type="http://schemas.openxmlformats.org/officeDocument/2006/relationships/image" Target="../media/image42.pn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emf"/><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5.emf"/><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4.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56.jp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tiff"/><Relationship Id="rId7" Type="http://schemas.openxmlformats.org/officeDocument/2006/relationships/image" Target="../media/image16.jpe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5.png"/><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2.jp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hyperlink" Target="https://heasarc.gsfc.nasa.gov/FTP/caldb/docs/nustar/cal_nustar_20211020/NuSTAR_Gain_20211025.pdf" TargetMode="External"/><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hyperlink" Target="https://nustarsoc.caltech.edu/NuSTAR_Public/NuSTAROperationSite/CALDB20211020.php" TargetMode="External"/><Relationship Id="rId5" Type="http://schemas.openxmlformats.org/officeDocument/2006/relationships/hyperlink" Target="https://arxiv.org/abs/2110.11522" TargetMode="External"/><Relationship Id="rId4" Type="http://schemas.openxmlformats.org/officeDocument/2006/relationships/hyperlink" Target="https://nustarsoc.caltech.edu/NuSTAR_Public/NuSTAROperationSite/software_calibration.php#CALDB" TargetMode="External"/></Relationships>
</file>

<file path=ppt/slides/_rels/slide2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tiff"/></Relationships>
</file>

<file path=ppt/slides/_rels/slide28.xml.rels><?xml version="1.0" encoding="UTF-8" standalone="yes"?>
<Relationships xmlns="http://schemas.openxmlformats.org/package/2006/relationships"><Relationship Id="rId8" Type="http://schemas.openxmlformats.org/officeDocument/2006/relationships/hyperlink" Target="https://iopscience.iop.org/article/10.3847/1538-4357/ac4d24" TargetMode="External"/><Relationship Id="rId13" Type="http://schemas.microsoft.com/office/2007/relationships/hdphoto" Target="../media/hdphoto7.wdp"/><Relationship Id="rId18" Type="http://schemas.openxmlformats.org/officeDocument/2006/relationships/image" Target="../media/image72.png"/><Relationship Id="rId3" Type="http://schemas.microsoft.com/office/2007/relationships/hdphoto" Target="../media/hdphoto1.wdp"/><Relationship Id="rId7" Type="http://schemas.openxmlformats.org/officeDocument/2006/relationships/hyperlink" Target="https://nustarstraycats.github.io/straycats/" TargetMode="External"/><Relationship Id="rId12" Type="http://schemas.openxmlformats.org/officeDocument/2006/relationships/image" Target="../media/image69.png"/><Relationship Id="rId17" Type="http://schemas.microsoft.com/office/2007/relationships/hdphoto" Target="../media/hdphoto9.wdp"/><Relationship Id="rId2" Type="http://schemas.openxmlformats.org/officeDocument/2006/relationships/image" Target="../media/image22.png"/><Relationship Id="rId16" Type="http://schemas.openxmlformats.org/officeDocument/2006/relationships/image" Target="../media/image71.png"/><Relationship Id="rId20" Type="http://schemas.openxmlformats.org/officeDocument/2006/relationships/image" Target="../media/image73.tiff"/><Relationship Id="rId1" Type="http://schemas.openxmlformats.org/officeDocument/2006/relationships/slideLayout" Target="../slideLayouts/slideLayout7.xml"/><Relationship Id="rId6" Type="http://schemas.openxmlformats.org/officeDocument/2006/relationships/hyperlink" Target="https://iopscience.iop.org/article/10.3847/1538-4357/ac7b27/meta" TargetMode="External"/><Relationship Id="rId11" Type="http://schemas.microsoft.com/office/2007/relationships/hdphoto" Target="../media/hdphoto6.wdp"/><Relationship Id="rId5" Type="http://schemas.openxmlformats.org/officeDocument/2006/relationships/hyperlink" Target="https://arxiv.org/abs/2102.01236" TargetMode="External"/><Relationship Id="rId15" Type="http://schemas.microsoft.com/office/2007/relationships/hdphoto" Target="../media/hdphoto8.wdp"/><Relationship Id="rId10" Type="http://schemas.openxmlformats.org/officeDocument/2006/relationships/image" Target="../media/image68.png"/><Relationship Id="rId19" Type="http://schemas.microsoft.com/office/2007/relationships/hdphoto" Target="../media/hdphoto10.wdp"/><Relationship Id="rId4" Type="http://schemas.openxmlformats.org/officeDocument/2006/relationships/hyperlink" Target="https://ui.adsabs.harvard.edu/abs/2017ApJ...841...56M/abstract" TargetMode="External"/><Relationship Id="rId9" Type="http://schemas.openxmlformats.org/officeDocument/2006/relationships/image" Target="../media/image67.png"/><Relationship Id="rId14" Type="http://schemas.openxmlformats.org/officeDocument/2006/relationships/image" Target="../media/image70.png"/></Relationships>
</file>

<file path=ppt/slides/_rels/slide29.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tiff"/></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2.png"/><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utdoor object, night sky&#10;&#10;Description automatically generated">
            <a:extLst>
              <a:ext uri="{FF2B5EF4-FFF2-40B4-BE49-F238E27FC236}">
                <a16:creationId xmlns:a16="http://schemas.microsoft.com/office/drawing/2014/main" id="{05799BB9-609E-C447-BE9B-4B790D75C8A7}"/>
              </a:ext>
            </a:extLst>
          </p:cNvPr>
          <p:cNvPicPr>
            <a:picLocks noChangeAspect="1"/>
          </p:cNvPicPr>
          <p:nvPr/>
        </p:nvPicPr>
        <p:blipFill>
          <a:blip r:embed="rId2">
            <a:alphaModFix amt="85000"/>
          </a:blip>
          <a:stretch>
            <a:fillRect/>
          </a:stretch>
        </p:blipFill>
        <p:spPr>
          <a:xfrm rot="16200000">
            <a:off x="1160676" y="-1201525"/>
            <a:ext cx="6898850" cy="9220199"/>
          </a:xfrm>
          <a:prstGeom prst="rect">
            <a:avLst/>
          </a:prstGeom>
        </p:spPr>
      </p:pic>
      <p:sp>
        <p:nvSpPr>
          <p:cNvPr id="2" name="Title 1">
            <a:extLst>
              <a:ext uri="{FF2B5EF4-FFF2-40B4-BE49-F238E27FC236}">
                <a16:creationId xmlns:a16="http://schemas.microsoft.com/office/drawing/2014/main" id="{26058999-B7E6-3242-8497-131891F0609F}"/>
              </a:ext>
            </a:extLst>
          </p:cNvPr>
          <p:cNvSpPr>
            <a:spLocks noGrp="1"/>
          </p:cNvSpPr>
          <p:nvPr>
            <p:ph type="ctrTitle"/>
          </p:nvPr>
        </p:nvSpPr>
        <p:spPr>
          <a:xfrm>
            <a:off x="278127" y="2871206"/>
            <a:ext cx="4508829" cy="2787806"/>
          </a:xfrm>
        </p:spPr>
        <p:txBody>
          <a:bodyPr>
            <a:noAutofit/>
          </a:bodyPr>
          <a:lstStyle/>
          <a:p>
            <a:pPr marL="9525" indent="-9525" algn="l"/>
            <a:r>
              <a:rPr lang="en-US" sz="6600" b="1" dirty="0">
                <a:ln w="10160">
                  <a:noFill/>
                  <a:prstDash val="solid"/>
                </a:ln>
                <a:solidFill>
                  <a:srgbClr val="FFFFFF"/>
                </a:solidFill>
                <a:effectLst>
                  <a:outerShdw blurRad="50800" dist="38100" algn="l" rotWithShape="0">
                    <a:prstClr val="black">
                      <a:alpha val="40000"/>
                    </a:prstClr>
                  </a:outerShdw>
                </a:effectLst>
                <a:latin typeface="Futura Medium" panose="020B0602020204020303" pitchFamily="34" charset="-79"/>
                <a:cs typeface="Futura Medium" panose="020B0602020204020303" pitchFamily="34" charset="-79"/>
              </a:rPr>
              <a:t>NuSTAR</a:t>
            </a:r>
            <a:br>
              <a:rPr lang="en-US" sz="5400" b="1" dirty="0">
                <a:ln w="10160">
                  <a:noFill/>
                  <a:prstDash val="solid"/>
                </a:ln>
                <a:solidFill>
                  <a:srgbClr val="FFFFFF"/>
                </a:solidFill>
                <a:effectLst>
                  <a:outerShdw blurRad="50800" dist="38100" algn="l" rotWithShape="0">
                    <a:prstClr val="black">
                      <a:alpha val="40000"/>
                    </a:prstClr>
                  </a:outerShdw>
                </a:effectLst>
                <a:latin typeface="Futura Medium" panose="020B0602020204020303" pitchFamily="34" charset="-79"/>
                <a:cs typeface="Futura Medium" panose="020B0602020204020303" pitchFamily="34" charset="-79"/>
              </a:rPr>
            </a:br>
            <a:r>
              <a:rPr lang="en-US" sz="1000" b="1" dirty="0">
                <a:ln w="10160">
                  <a:noFill/>
                  <a:prstDash val="solid"/>
                </a:ln>
                <a:solidFill>
                  <a:srgbClr val="FFFFFF"/>
                </a:solidFill>
                <a:effectLst>
                  <a:outerShdw blurRad="50800" dist="38100" algn="l" rotWithShape="0">
                    <a:prstClr val="black">
                      <a:alpha val="40000"/>
                    </a:prstClr>
                  </a:outerShdw>
                </a:effectLst>
                <a:latin typeface="Futura Medium" panose="020B0602020204020303" pitchFamily="34" charset="-79"/>
                <a:cs typeface="Futura Medium" panose="020B0602020204020303" pitchFamily="34" charset="-79"/>
              </a:rPr>
              <a:t> </a:t>
            </a:r>
            <a:br>
              <a:rPr lang="en-US" sz="5400" b="1" dirty="0">
                <a:ln w="10160">
                  <a:noFill/>
                  <a:prstDash val="solid"/>
                </a:ln>
                <a:solidFill>
                  <a:srgbClr val="FFFFFF"/>
                </a:solidFill>
                <a:effectLst>
                  <a:outerShdw blurRad="50800" dist="38100" algn="l" rotWithShape="0">
                    <a:prstClr val="black">
                      <a:alpha val="40000"/>
                    </a:prstClr>
                  </a:outerShdw>
                </a:effectLst>
                <a:latin typeface="Futura Medium" panose="020B0602020204020303" pitchFamily="34" charset="-79"/>
                <a:cs typeface="Futura Medium" panose="020B0602020204020303" pitchFamily="34" charset="-79"/>
              </a:rPr>
            </a:br>
            <a:r>
              <a:rPr lang="en-US" sz="4800" b="1" dirty="0">
                <a:ln w="10160">
                  <a:noFill/>
                  <a:prstDash val="solid"/>
                </a:ln>
                <a:solidFill>
                  <a:srgbClr val="FFFFFF"/>
                </a:solidFill>
                <a:effectLst>
                  <a:outerShdw blurRad="50800" dist="38100" algn="l" rotWithShape="0">
                    <a:prstClr val="black">
                      <a:alpha val="40000"/>
                    </a:prstClr>
                  </a:outerShdw>
                </a:effectLst>
                <a:latin typeface="Futura Medium" panose="020B0602020204020303" pitchFamily="34" charset="-79"/>
                <a:cs typeface="Futura Medium" panose="020B0602020204020303" pitchFamily="34" charset="-79"/>
              </a:rPr>
              <a:t>Observatory</a:t>
            </a:r>
            <a:br>
              <a:rPr lang="en-US" sz="4800" b="1" dirty="0">
                <a:ln w="10160">
                  <a:noFill/>
                  <a:prstDash val="solid"/>
                </a:ln>
                <a:solidFill>
                  <a:srgbClr val="FFFFFF"/>
                </a:solidFill>
                <a:effectLst>
                  <a:outerShdw blurRad="50800" dist="38100" algn="l" rotWithShape="0">
                    <a:prstClr val="black">
                      <a:alpha val="40000"/>
                    </a:prstClr>
                  </a:outerShdw>
                </a:effectLst>
                <a:latin typeface="Futura Medium" panose="020B0602020204020303" pitchFamily="34" charset="-79"/>
                <a:cs typeface="Futura Medium" panose="020B0602020204020303" pitchFamily="34" charset="-79"/>
              </a:rPr>
            </a:br>
            <a:r>
              <a:rPr lang="en-US" sz="4800" b="1" dirty="0">
                <a:ln w="10160">
                  <a:noFill/>
                  <a:prstDash val="solid"/>
                </a:ln>
                <a:solidFill>
                  <a:srgbClr val="FFFFFF"/>
                </a:solidFill>
                <a:effectLst>
                  <a:outerShdw blurRad="50800" dist="38100" algn="l" rotWithShape="0">
                    <a:prstClr val="black">
                      <a:alpha val="40000"/>
                    </a:prstClr>
                  </a:outerShdw>
                </a:effectLst>
                <a:latin typeface="Futura Medium" panose="020B0602020204020303" pitchFamily="34" charset="-79"/>
                <a:cs typeface="Futura Medium" panose="020B0602020204020303" pitchFamily="34" charset="-79"/>
              </a:rPr>
              <a:t>Status</a:t>
            </a:r>
          </a:p>
        </p:txBody>
      </p:sp>
      <p:sp>
        <p:nvSpPr>
          <p:cNvPr id="3" name="Subtitle 2">
            <a:extLst>
              <a:ext uri="{FF2B5EF4-FFF2-40B4-BE49-F238E27FC236}">
                <a16:creationId xmlns:a16="http://schemas.microsoft.com/office/drawing/2014/main" id="{09462B19-416A-E745-9E20-D13324FD2910}"/>
              </a:ext>
            </a:extLst>
          </p:cNvPr>
          <p:cNvSpPr>
            <a:spLocks noGrp="1"/>
          </p:cNvSpPr>
          <p:nvPr>
            <p:ph type="subTitle" idx="1"/>
          </p:nvPr>
        </p:nvSpPr>
        <p:spPr>
          <a:xfrm>
            <a:off x="391182" y="336836"/>
            <a:ext cx="3732852" cy="1155085"/>
          </a:xfrm>
          <a:effectLst>
            <a:outerShdw blurRad="50800" dist="50800" dir="2700000" algn="tl" rotWithShape="0">
              <a:prstClr val="black">
                <a:alpha val="40000"/>
              </a:prstClr>
            </a:outerShdw>
          </a:effectLst>
        </p:spPr>
        <p:txBody>
          <a:bodyPr>
            <a:noAutofit/>
          </a:bodyPr>
          <a:lstStyle/>
          <a:p>
            <a:r>
              <a:rPr lang="en-US" sz="2800" dirty="0">
                <a:solidFill>
                  <a:schemeClr val="accent4">
                    <a:lumMod val="60000"/>
                    <a:lumOff val="40000"/>
                  </a:schemeClr>
                </a:solidFill>
                <a:latin typeface="Futura Medium" panose="020B0602020204020303" pitchFamily="34" charset="-79"/>
                <a:cs typeface="Futura Medium" panose="020B0602020204020303" pitchFamily="34" charset="-79"/>
              </a:rPr>
              <a:t>16</a:t>
            </a:r>
            <a:r>
              <a:rPr lang="en-US" sz="2800" baseline="30000" dirty="0">
                <a:solidFill>
                  <a:schemeClr val="accent4">
                    <a:lumMod val="60000"/>
                    <a:lumOff val="40000"/>
                  </a:schemeClr>
                </a:solidFill>
                <a:latin typeface="Futura Medium" panose="020B0602020204020303" pitchFamily="34" charset="-79"/>
                <a:cs typeface="Futura Medium" panose="020B0602020204020303" pitchFamily="34" charset="-79"/>
              </a:rPr>
              <a:t>th</a:t>
            </a:r>
            <a:r>
              <a:rPr lang="en-US" sz="2800" dirty="0">
                <a:solidFill>
                  <a:schemeClr val="accent4">
                    <a:lumMod val="60000"/>
                    <a:lumOff val="40000"/>
                  </a:schemeClr>
                </a:solidFill>
                <a:latin typeface="Futura Medium" panose="020B0602020204020303" pitchFamily="34" charset="-79"/>
                <a:cs typeface="Futura Medium" panose="020B0602020204020303" pitchFamily="34" charset="-79"/>
              </a:rPr>
              <a:t> IACHEC meeting</a:t>
            </a:r>
          </a:p>
          <a:p>
            <a:r>
              <a:rPr lang="en-US" sz="1600" b="0" i="0" u="none" strike="noStrike" dirty="0">
                <a:solidFill>
                  <a:schemeClr val="accent4">
                    <a:lumMod val="60000"/>
                    <a:lumOff val="40000"/>
                  </a:schemeClr>
                </a:solidFill>
                <a:effectLst/>
                <a:latin typeface="Futura Medium" panose="020B0602020204020303" pitchFamily="34" charset="-79"/>
                <a:cs typeface="Futura Medium" panose="020B0602020204020303" pitchFamily="34" charset="-79"/>
              </a:rPr>
              <a:t>Parador de La Granja</a:t>
            </a:r>
            <a:endParaRPr lang="en-US" sz="2000" dirty="0">
              <a:solidFill>
                <a:schemeClr val="accent4">
                  <a:lumMod val="60000"/>
                  <a:lumOff val="40000"/>
                </a:schemeClr>
              </a:solidFill>
              <a:latin typeface="Futura Medium" panose="020B0602020204020303" pitchFamily="34" charset="-79"/>
              <a:cs typeface="Futura Medium" panose="020B0602020204020303" pitchFamily="34" charset="-79"/>
            </a:endParaRPr>
          </a:p>
          <a:p>
            <a:r>
              <a:rPr lang="en-US" sz="1400" dirty="0">
                <a:solidFill>
                  <a:schemeClr val="accent4">
                    <a:lumMod val="60000"/>
                    <a:lumOff val="40000"/>
                  </a:schemeClr>
                </a:solidFill>
                <a:latin typeface="Futura Medium" panose="020B0602020204020303" pitchFamily="34" charset="-79"/>
                <a:cs typeface="Futura Medium" panose="020B0602020204020303" pitchFamily="34" charset="-79"/>
              </a:rPr>
              <a:t>May 13 - 17, 2024</a:t>
            </a:r>
          </a:p>
        </p:txBody>
      </p:sp>
      <p:pic>
        <p:nvPicPr>
          <p:cNvPr id="12" name="Picture 11" descr="A close-up of a watch&#10;&#10;Description automatically generated with medium confidence">
            <a:extLst>
              <a:ext uri="{FF2B5EF4-FFF2-40B4-BE49-F238E27FC236}">
                <a16:creationId xmlns:a16="http://schemas.microsoft.com/office/drawing/2014/main" id="{0BA44D96-27C0-B845-A8F3-FCEFA8C006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420000">
            <a:off x="5884141" y="550145"/>
            <a:ext cx="892612" cy="921593"/>
          </a:xfrm>
          <a:prstGeom prst="rect">
            <a:avLst/>
          </a:prstGeom>
          <a:ln w="9525">
            <a:noFill/>
          </a:ln>
          <a:effectLst>
            <a:outerShdw blurRad="50800" dist="63500" dir="2700000" algn="tl" rotWithShape="0">
              <a:schemeClr val="tx1">
                <a:alpha val="60000"/>
              </a:schemeClr>
            </a:outerShdw>
          </a:effectLst>
        </p:spPr>
      </p:pic>
      <p:pic>
        <p:nvPicPr>
          <p:cNvPr id="18" name="Picture 17" descr="A picture containing indoor&#10;&#10;Description automatically generated">
            <a:extLst>
              <a:ext uri="{FF2B5EF4-FFF2-40B4-BE49-F238E27FC236}">
                <a16:creationId xmlns:a16="http://schemas.microsoft.com/office/drawing/2014/main" id="{07441AD5-07DF-CF46-BBF6-BAC4B324D2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420000">
            <a:off x="7122931" y="357784"/>
            <a:ext cx="1510217" cy="1132663"/>
          </a:xfrm>
          <a:prstGeom prst="rect">
            <a:avLst/>
          </a:prstGeom>
          <a:ln w="9525">
            <a:noFill/>
          </a:ln>
          <a:effectLst>
            <a:outerShdw blurRad="50800" dist="63500" dir="2700000" algn="tl" rotWithShape="0">
              <a:schemeClr val="tx1">
                <a:alpha val="60000"/>
              </a:schemeClr>
            </a:outerShdw>
          </a:effectLst>
        </p:spPr>
      </p:pic>
      <p:pic>
        <p:nvPicPr>
          <p:cNvPr id="31" name="Picture 30" descr="A picture containing cluttered&#10;&#10;Description automatically generated">
            <a:extLst>
              <a:ext uri="{FF2B5EF4-FFF2-40B4-BE49-F238E27FC236}">
                <a16:creationId xmlns:a16="http://schemas.microsoft.com/office/drawing/2014/main" id="{6BAD0AD9-AF45-AD4C-B323-AE4BB57F417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420000">
            <a:off x="5870585" y="1756861"/>
            <a:ext cx="1612452" cy="1172324"/>
          </a:xfrm>
          <a:prstGeom prst="rect">
            <a:avLst/>
          </a:prstGeom>
          <a:ln w="9525">
            <a:noFill/>
          </a:ln>
          <a:effectLst>
            <a:outerShdw blurRad="50800" dist="63500" dir="2700000" algn="tl" rotWithShape="0">
              <a:schemeClr val="tx1">
                <a:alpha val="60000"/>
              </a:schemeClr>
            </a:outerShdw>
          </a:effectLst>
        </p:spPr>
      </p:pic>
      <p:pic>
        <p:nvPicPr>
          <p:cNvPr id="36" name="Picture 35" descr="A screenshot of a video game&#10;&#10;Description automatically generated with medium confidence">
            <a:extLst>
              <a:ext uri="{FF2B5EF4-FFF2-40B4-BE49-F238E27FC236}">
                <a16:creationId xmlns:a16="http://schemas.microsoft.com/office/drawing/2014/main" id="{3DE296FD-3AC1-4449-BBA7-68DACCB76BB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21420000">
            <a:off x="5082697" y="3177383"/>
            <a:ext cx="3752553" cy="610739"/>
          </a:xfrm>
          <a:prstGeom prst="rect">
            <a:avLst/>
          </a:prstGeom>
          <a:ln w="9525">
            <a:noFill/>
          </a:ln>
          <a:effectLst>
            <a:outerShdw blurRad="50800" dist="63500" dir="2700000" algn="tl" rotWithShape="0">
              <a:schemeClr val="tx1">
                <a:alpha val="60000"/>
              </a:schemeClr>
            </a:outerShdw>
          </a:effectLst>
        </p:spPr>
      </p:pic>
      <p:pic>
        <p:nvPicPr>
          <p:cNvPr id="38" name="Picture 37" descr="A picture containing person, person, indoor&#10;&#10;Description automatically generated">
            <a:extLst>
              <a:ext uri="{FF2B5EF4-FFF2-40B4-BE49-F238E27FC236}">
                <a16:creationId xmlns:a16="http://schemas.microsoft.com/office/drawing/2014/main" id="{D9D9C95D-8946-1D46-9B19-9AE87839F71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21420000">
            <a:off x="4622888" y="1209066"/>
            <a:ext cx="926780" cy="1282519"/>
          </a:xfrm>
          <a:prstGeom prst="rect">
            <a:avLst/>
          </a:prstGeom>
          <a:ln w="9525">
            <a:noFill/>
          </a:ln>
          <a:effectLst>
            <a:outerShdw blurRad="50800" dist="63500" dir="2700000" algn="tl" rotWithShape="0">
              <a:schemeClr val="tx1">
                <a:alpha val="60000"/>
              </a:schemeClr>
            </a:outerShdw>
          </a:effectLst>
        </p:spPr>
      </p:pic>
      <p:pic>
        <p:nvPicPr>
          <p:cNvPr id="40" name="Picture 39">
            <a:extLst>
              <a:ext uri="{FF2B5EF4-FFF2-40B4-BE49-F238E27FC236}">
                <a16:creationId xmlns:a16="http://schemas.microsoft.com/office/drawing/2014/main" id="{55346AE2-98DD-2641-94DB-5875C8236CE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1420000">
            <a:off x="4809141" y="4146461"/>
            <a:ext cx="1574515" cy="888991"/>
          </a:xfrm>
          <a:prstGeom prst="rect">
            <a:avLst/>
          </a:prstGeom>
          <a:ln w="9525">
            <a:noFill/>
          </a:ln>
          <a:effectLst>
            <a:outerShdw blurRad="50800" dist="63500" dir="2700000" algn="tl" rotWithShape="0">
              <a:schemeClr val="tx1">
                <a:alpha val="60000"/>
              </a:schemeClr>
            </a:outerShdw>
          </a:effectLst>
        </p:spPr>
      </p:pic>
      <p:pic>
        <p:nvPicPr>
          <p:cNvPr id="42" name="Picture 41" descr="A satellite in space&#10;&#10;Description automatically generated with medium confidence">
            <a:extLst>
              <a:ext uri="{FF2B5EF4-FFF2-40B4-BE49-F238E27FC236}">
                <a16:creationId xmlns:a16="http://schemas.microsoft.com/office/drawing/2014/main" id="{A0394338-C0B3-3E44-9457-DA7433208E9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1420000">
            <a:off x="6834798" y="3920599"/>
            <a:ext cx="1823559" cy="1367669"/>
          </a:xfrm>
          <a:prstGeom prst="rect">
            <a:avLst/>
          </a:prstGeom>
          <a:ln w="9525">
            <a:noFill/>
          </a:ln>
          <a:effectLst>
            <a:outerShdw blurRad="50800" dist="63500" dir="2700000" algn="tl" rotWithShape="0">
              <a:schemeClr val="tx1">
                <a:alpha val="60000"/>
              </a:schemeClr>
            </a:outerShdw>
          </a:effectLst>
        </p:spPr>
      </p:pic>
      <p:pic>
        <p:nvPicPr>
          <p:cNvPr id="44" name="Picture 43" descr="A plane taking off&#10;&#10;Description automatically generated with low confidence">
            <a:extLst>
              <a:ext uri="{FF2B5EF4-FFF2-40B4-BE49-F238E27FC236}">
                <a16:creationId xmlns:a16="http://schemas.microsoft.com/office/drawing/2014/main" id="{A2A5994A-C979-974F-AFF8-E5278412CA6E}"/>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rot="21420000">
            <a:off x="7610621" y="2026168"/>
            <a:ext cx="1452781" cy="736795"/>
          </a:xfrm>
          <a:prstGeom prst="rect">
            <a:avLst/>
          </a:prstGeom>
          <a:ln w="9525">
            <a:noFill/>
          </a:ln>
          <a:effectLst>
            <a:outerShdw blurRad="50800" dist="63500" dir="2700000" algn="tl" rotWithShape="0">
              <a:schemeClr val="tx1">
                <a:alpha val="60000"/>
              </a:schemeClr>
            </a:outerShdw>
          </a:effectLst>
        </p:spPr>
      </p:pic>
      <p:sp>
        <p:nvSpPr>
          <p:cNvPr id="45" name="TextBox 44">
            <a:extLst>
              <a:ext uri="{FF2B5EF4-FFF2-40B4-BE49-F238E27FC236}">
                <a16:creationId xmlns:a16="http://schemas.microsoft.com/office/drawing/2014/main" id="{E052555B-426A-9F46-8983-7C2CE1A52EB4}"/>
              </a:ext>
            </a:extLst>
          </p:cNvPr>
          <p:cNvSpPr txBox="1"/>
          <p:nvPr/>
        </p:nvSpPr>
        <p:spPr>
          <a:xfrm>
            <a:off x="1599277" y="5784041"/>
            <a:ext cx="2052037" cy="276999"/>
          </a:xfrm>
          <a:prstGeom prst="rect">
            <a:avLst/>
          </a:prstGeom>
          <a:noFill/>
          <a:effectLst>
            <a:outerShdw blurRad="50800" dist="50800" dir="2700000" algn="tl" rotWithShape="0">
              <a:prstClr val="black">
                <a:alpha val="40000"/>
              </a:prstClr>
            </a:outerShdw>
          </a:effectLst>
        </p:spPr>
        <p:txBody>
          <a:bodyPr wrap="none" rtlCol="0">
            <a:spAutoFit/>
          </a:bodyPr>
          <a:lstStyle/>
          <a:p>
            <a:r>
              <a:rPr lang="en-US" sz="1200" i="1" dirty="0">
                <a:solidFill>
                  <a:schemeClr val="accent4">
                    <a:lumMod val="60000"/>
                    <a:lumOff val="40000"/>
                  </a:schemeClr>
                </a:solidFill>
                <a:latin typeface="Futura Medium" panose="020B0602020204020303" pitchFamily="34" charset="-79"/>
                <a:cs typeface="Futura Medium" panose="020B0602020204020303" pitchFamily="34" charset="-79"/>
              </a:rPr>
              <a:t>Karl Forster, NuSTAR SOC</a:t>
            </a:r>
          </a:p>
        </p:txBody>
      </p:sp>
      <p:pic>
        <p:nvPicPr>
          <p:cNvPr id="4" name="Picture 3" descr="Diagram&#10;&#10;Description automatically generated">
            <a:extLst>
              <a:ext uri="{FF2B5EF4-FFF2-40B4-BE49-F238E27FC236}">
                <a16:creationId xmlns:a16="http://schemas.microsoft.com/office/drawing/2014/main" id="{900B1737-5E73-0F94-284F-7E1C4824B94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21428481">
            <a:off x="5276256" y="5311809"/>
            <a:ext cx="1408459" cy="1064389"/>
          </a:xfrm>
          <a:prstGeom prst="rect">
            <a:avLst/>
          </a:prstGeom>
          <a:effectLst>
            <a:outerShdw blurRad="50800" dist="63500" dir="2700000" algn="tl" rotWithShape="0">
              <a:schemeClr val="tx1">
                <a:alpha val="40000"/>
              </a:schemeClr>
            </a:outerShdw>
          </a:effectLst>
        </p:spPr>
      </p:pic>
      <p:pic>
        <p:nvPicPr>
          <p:cNvPr id="7" name="Picture 6" descr="A blue ribbon with black border&#10;&#10;Description automatically generated">
            <a:extLst>
              <a:ext uri="{FF2B5EF4-FFF2-40B4-BE49-F238E27FC236}">
                <a16:creationId xmlns:a16="http://schemas.microsoft.com/office/drawing/2014/main" id="{D879E82D-9A64-7B34-4431-1DB7F475D281}"/>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rot="21394502">
            <a:off x="7122053" y="5464402"/>
            <a:ext cx="1362647" cy="968991"/>
          </a:xfrm>
          <a:prstGeom prst="rect">
            <a:avLst/>
          </a:prstGeom>
          <a:solidFill>
            <a:schemeClr val="bg1"/>
          </a:solid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77706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A picture containing transport, satellite, outdoor&#10;&#10;Description automatically generated">
            <a:extLst>
              <a:ext uri="{FF2B5EF4-FFF2-40B4-BE49-F238E27FC236}">
                <a16:creationId xmlns:a16="http://schemas.microsoft.com/office/drawing/2014/main" id="{11CBCF76-1C7D-FC2E-5706-56CE89EA55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0456" y="4658511"/>
            <a:ext cx="2659191" cy="1368742"/>
          </a:xfrm>
          <a:prstGeom prst="rect">
            <a:avLst/>
          </a:prstGeom>
          <a:effectLst>
            <a:outerShdw blurRad="50800" dist="63500" dir="2700000" algn="tl" rotWithShape="0">
              <a:schemeClr val="bg1">
                <a:alpha val="40000"/>
              </a:schemeClr>
            </a:outerShdw>
          </a:effectLst>
        </p:spPr>
      </p:pic>
      <p:pic>
        <p:nvPicPr>
          <p:cNvPr id="3" name="Picture 2" descr="A space shuttle in space&#10;&#10;Description automatically generated with low confidence">
            <a:extLst>
              <a:ext uri="{FF2B5EF4-FFF2-40B4-BE49-F238E27FC236}">
                <a16:creationId xmlns:a16="http://schemas.microsoft.com/office/drawing/2014/main" id="{2318113F-DF79-27C0-B3FC-118809C8300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30555" y="4594577"/>
            <a:ext cx="2206560" cy="1843739"/>
          </a:xfrm>
          <a:prstGeom prst="rect">
            <a:avLst/>
          </a:prstGeom>
          <a:effectLst>
            <a:outerShdw blurRad="50800" dist="63500" dir="2700000" algn="tl" rotWithShape="0">
              <a:schemeClr val="bg1">
                <a:alpha val="40000"/>
              </a:schemeClr>
            </a:outerShdw>
          </a:effectLst>
        </p:spPr>
      </p:pic>
      <p:pic>
        <p:nvPicPr>
          <p:cNvPr id="4" name="Picture 3" descr="A picture containing satellite, transport, night sky&#10;&#10;Description automatically generated">
            <a:extLst>
              <a:ext uri="{FF2B5EF4-FFF2-40B4-BE49-F238E27FC236}">
                <a16:creationId xmlns:a16="http://schemas.microsoft.com/office/drawing/2014/main" id="{D5AB8EDF-0264-2049-0CB7-C0238360375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22142" y="3060357"/>
            <a:ext cx="2872357" cy="1298317"/>
          </a:xfrm>
          <a:prstGeom prst="rect">
            <a:avLst/>
          </a:prstGeom>
          <a:effectLst>
            <a:outerShdw blurRad="50800" dist="63500" dir="2700000" algn="tl" rotWithShape="0">
              <a:schemeClr val="bg1">
                <a:alpha val="40000"/>
              </a:schemeClr>
            </a:outerShdw>
          </a:effectLst>
        </p:spPr>
      </p:pic>
      <p:pic>
        <p:nvPicPr>
          <p:cNvPr id="5" name="Picture 4" descr="A satellite in space&#10;&#10;Description automatically generated with medium confidence">
            <a:extLst>
              <a:ext uri="{FF2B5EF4-FFF2-40B4-BE49-F238E27FC236}">
                <a16:creationId xmlns:a16="http://schemas.microsoft.com/office/drawing/2014/main" id="{F6528E73-359E-91B0-B4A9-BDC65ABF907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765115" y="2856355"/>
            <a:ext cx="1395083" cy="1545375"/>
          </a:xfrm>
          <a:prstGeom prst="rect">
            <a:avLst/>
          </a:prstGeom>
          <a:effectLst>
            <a:outerShdw blurRad="50800" dist="63500" dir="2700000" algn="tl" rotWithShape="0">
              <a:schemeClr val="bg1">
                <a:alpha val="40000"/>
              </a:schemeClr>
            </a:outerShdw>
          </a:effectLst>
        </p:spPr>
      </p:pic>
      <p:sp>
        <p:nvSpPr>
          <p:cNvPr id="8" name="TextBox 7">
            <a:extLst>
              <a:ext uri="{FF2B5EF4-FFF2-40B4-BE49-F238E27FC236}">
                <a16:creationId xmlns:a16="http://schemas.microsoft.com/office/drawing/2014/main" id="{F02E37CE-06E4-865F-A565-F2C67C1D9E33}"/>
              </a:ext>
            </a:extLst>
          </p:cNvPr>
          <p:cNvSpPr txBox="1"/>
          <p:nvPr/>
        </p:nvSpPr>
        <p:spPr>
          <a:xfrm>
            <a:off x="986882" y="4691059"/>
            <a:ext cx="925253" cy="276999"/>
          </a:xfrm>
          <a:prstGeom prst="rect">
            <a:avLst/>
          </a:prstGeom>
          <a:noFill/>
        </p:spPr>
        <p:txBody>
          <a:bodyPr wrap="none" rtlCol="0">
            <a:spAutoFit/>
          </a:bodyPr>
          <a:lstStyle/>
          <a:p>
            <a:r>
              <a:rPr lang="en-US" sz="1200" dirty="0">
                <a:solidFill>
                  <a:schemeClr val="bg1"/>
                </a:solidFill>
                <a:latin typeface="Futura Medium" panose="020B0602020204020303" pitchFamily="34" charset="-79"/>
                <a:cs typeface="Futura Medium" panose="020B0602020204020303" pitchFamily="34" charset="-79"/>
              </a:rPr>
              <a:t>INTEGRAL</a:t>
            </a:r>
          </a:p>
        </p:txBody>
      </p:sp>
      <p:pic>
        <p:nvPicPr>
          <p:cNvPr id="9" name="Picture 8" descr="A satellite in space&#10;&#10;Description automatically generated with low confidence">
            <a:extLst>
              <a:ext uri="{FF2B5EF4-FFF2-40B4-BE49-F238E27FC236}">
                <a16:creationId xmlns:a16="http://schemas.microsoft.com/office/drawing/2014/main" id="{0434F1FA-2EA7-8CD4-6CBA-343F93B14DF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37478" y="1026772"/>
            <a:ext cx="1824060" cy="1814610"/>
          </a:xfrm>
          <a:prstGeom prst="rect">
            <a:avLst/>
          </a:prstGeom>
          <a:effectLst>
            <a:outerShdw blurRad="50800" dist="50800" dir="2700000" algn="tl" rotWithShape="0">
              <a:schemeClr val="bg1">
                <a:alpha val="40000"/>
              </a:schemeClr>
            </a:outerShdw>
          </a:effectLst>
        </p:spPr>
      </p:pic>
      <p:sp>
        <p:nvSpPr>
          <p:cNvPr id="11" name="TextBox 10">
            <a:extLst>
              <a:ext uri="{FF2B5EF4-FFF2-40B4-BE49-F238E27FC236}">
                <a16:creationId xmlns:a16="http://schemas.microsoft.com/office/drawing/2014/main" id="{358067A8-D15B-7573-FFD9-902AA31BB8DB}"/>
              </a:ext>
            </a:extLst>
          </p:cNvPr>
          <p:cNvSpPr txBox="1"/>
          <p:nvPr/>
        </p:nvSpPr>
        <p:spPr>
          <a:xfrm>
            <a:off x="1805554" y="2483521"/>
            <a:ext cx="494046" cy="276999"/>
          </a:xfrm>
          <a:prstGeom prst="rect">
            <a:avLst/>
          </a:prstGeom>
          <a:noFill/>
        </p:spPr>
        <p:txBody>
          <a:bodyPr wrap="none" rtlCol="0">
            <a:spAutoFit/>
          </a:bodyPr>
          <a:lstStyle/>
          <a:p>
            <a:r>
              <a:rPr lang="en-US" sz="1200" dirty="0">
                <a:solidFill>
                  <a:schemeClr val="bg1"/>
                </a:solidFill>
                <a:latin typeface="Futura Medium" panose="020B0602020204020303" pitchFamily="34" charset="-79"/>
                <a:cs typeface="Futura Medium" panose="020B0602020204020303" pitchFamily="34" charset="-79"/>
              </a:rPr>
              <a:t>IXPE</a:t>
            </a:r>
          </a:p>
        </p:txBody>
      </p:sp>
      <p:pic>
        <p:nvPicPr>
          <p:cNvPr id="12" name="Picture 11" descr="A close-up of a circuit board&#10;&#10;Description automatically generated with medium confidence">
            <a:extLst>
              <a:ext uri="{FF2B5EF4-FFF2-40B4-BE49-F238E27FC236}">
                <a16:creationId xmlns:a16="http://schemas.microsoft.com/office/drawing/2014/main" id="{F5EA6B24-9BF6-87B6-E701-5963CC783AD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748995" y="1060719"/>
            <a:ext cx="2374139" cy="1582759"/>
          </a:xfrm>
          <a:prstGeom prst="rect">
            <a:avLst/>
          </a:prstGeom>
          <a:effectLst>
            <a:outerShdw blurRad="50800" dist="63500" dir="2700000" algn="tl" rotWithShape="0">
              <a:schemeClr val="bg1">
                <a:alpha val="40000"/>
              </a:schemeClr>
            </a:outerShdw>
          </a:effectLst>
        </p:spPr>
      </p:pic>
      <p:pic>
        <p:nvPicPr>
          <p:cNvPr id="14" name="Picture 13" descr="Diagram&#10;&#10;Description automatically generated">
            <a:extLst>
              <a:ext uri="{FF2B5EF4-FFF2-40B4-BE49-F238E27FC236}">
                <a16:creationId xmlns:a16="http://schemas.microsoft.com/office/drawing/2014/main" id="{34F198E6-5C24-797C-4B3B-6CFAEA7721F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01913" y="1624158"/>
            <a:ext cx="3369390" cy="2546288"/>
          </a:xfrm>
          <a:prstGeom prst="rect">
            <a:avLst/>
          </a:prstGeom>
          <a:effectLst>
            <a:outerShdw blurRad="50800" dist="63500" dir="2700000" algn="tl" rotWithShape="0">
              <a:schemeClr val="bg1">
                <a:alpha val="40000"/>
              </a:schemeClr>
            </a:outerShdw>
          </a:effectLst>
        </p:spPr>
      </p:pic>
      <p:sp>
        <p:nvSpPr>
          <p:cNvPr id="15" name="TextBox 14">
            <a:extLst>
              <a:ext uri="{FF2B5EF4-FFF2-40B4-BE49-F238E27FC236}">
                <a16:creationId xmlns:a16="http://schemas.microsoft.com/office/drawing/2014/main" id="{6FF2C05D-44BF-D5FB-DF3D-BC00F4045AAA}"/>
              </a:ext>
            </a:extLst>
          </p:cNvPr>
          <p:cNvSpPr txBox="1"/>
          <p:nvPr/>
        </p:nvSpPr>
        <p:spPr>
          <a:xfrm>
            <a:off x="2079718" y="284185"/>
            <a:ext cx="4984564" cy="584775"/>
          </a:xfrm>
          <a:prstGeom prst="rect">
            <a:avLst/>
          </a:prstGeom>
          <a:noFill/>
        </p:spPr>
        <p:txBody>
          <a:bodyPr wrap="square" rtlCol="0">
            <a:spAutoFit/>
          </a:bodyPr>
          <a:lstStyle/>
          <a:p>
            <a:pPr algn="ctr"/>
            <a:r>
              <a:rPr lang="en-US" sz="3200" b="1" dirty="0" err="1">
                <a:solidFill>
                  <a:srgbClr val="92D050"/>
                </a:solidFill>
                <a:latin typeface="FUTURA MEDIUM" panose="020B0602020204020303" pitchFamily="34" charset="-79"/>
                <a:ea typeface="Eurostile" charset="0"/>
                <a:cs typeface="FUTURA MEDIUM" panose="020B0602020204020303" pitchFamily="34" charset="-79"/>
              </a:rPr>
              <a:t>NuSTAR</a:t>
            </a:r>
            <a:r>
              <a:rPr lang="en-US" sz="3200" b="1" dirty="0">
                <a:solidFill>
                  <a:srgbClr val="92D050"/>
                </a:solidFill>
                <a:latin typeface="FUTURA MEDIUM" panose="020B0602020204020303" pitchFamily="34" charset="-79"/>
                <a:ea typeface="Eurostile" charset="0"/>
                <a:cs typeface="FUTURA MEDIUM" panose="020B0602020204020303" pitchFamily="34" charset="-79"/>
              </a:rPr>
              <a:t>  Synergies</a:t>
            </a:r>
          </a:p>
        </p:txBody>
      </p:sp>
      <p:pic>
        <p:nvPicPr>
          <p:cNvPr id="16" name="Picture 15" descr="A picture containing text, satellite&#10;&#10;Description automatically generated">
            <a:extLst>
              <a:ext uri="{FF2B5EF4-FFF2-40B4-BE49-F238E27FC236}">
                <a16:creationId xmlns:a16="http://schemas.microsoft.com/office/drawing/2014/main" id="{1DE170A2-5D00-2B6E-1440-AEABF973C8E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918023" y="4459980"/>
            <a:ext cx="2783761" cy="1765804"/>
          </a:xfrm>
          <a:prstGeom prst="rect">
            <a:avLst/>
          </a:prstGeom>
          <a:effectLst>
            <a:outerShdw blurRad="50800" dist="63500" dir="2700000" algn="tl" rotWithShape="0">
              <a:schemeClr val="bg1">
                <a:alpha val="40000"/>
              </a:schemeClr>
            </a:outerShdw>
          </a:effectLst>
        </p:spPr>
      </p:pic>
      <p:sp>
        <p:nvSpPr>
          <p:cNvPr id="7" name="TextBox 6">
            <a:extLst>
              <a:ext uri="{FF2B5EF4-FFF2-40B4-BE49-F238E27FC236}">
                <a16:creationId xmlns:a16="http://schemas.microsoft.com/office/drawing/2014/main" id="{F9239520-5698-2D77-B51F-24DD69BEB480}"/>
              </a:ext>
            </a:extLst>
          </p:cNvPr>
          <p:cNvSpPr txBox="1"/>
          <p:nvPr/>
        </p:nvSpPr>
        <p:spPr>
          <a:xfrm>
            <a:off x="6024089" y="5888753"/>
            <a:ext cx="1161344" cy="276999"/>
          </a:xfrm>
          <a:prstGeom prst="rect">
            <a:avLst/>
          </a:prstGeom>
          <a:noFill/>
        </p:spPr>
        <p:txBody>
          <a:bodyPr wrap="none" rtlCol="0">
            <a:spAutoFit/>
          </a:bodyPr>
          <a:lstStyle/>
          <a:p>
            <a:r>
              <a:rPr lang="en-US" sz="1200" dirty="0">
                <a:solidFill>
                  <a:schemeClr val="bg1"/>
                </a:solidFill>
                <a:latin typeface="Futura Medium" panose="020B0602020204020303" pitchFamily="34" charset="-79"/>
                <a:cs typeface="Futura Medium" panose="020B0602020204020303" pitchFamily="34" charset="-79"/>
              </a:rPr>
              <a:t>XMM-Newton</a:t>
            </a:r>
          </a:p>
        </p:txBody>
      </p:sp>
      <p:sp>
        <p:nvSpPr>
          <p:cNvPr id="17" name="TextBox 16">
            <a:extLst>
              <a:ext uri="{FF2B5EF4-FFF2-40B4-BE49-F238E27FC236}">
                <a16:creationId xmlns:a16="http://schemas.microsoft.com/office/drawing/2014/main" id="{D63B344B-D511-4CA0-A876-15D5F462E94D}"/>
              </a:ext>
            </a:extLst>
          </p:cNvPr>
          <p:cNvSpPr txBox="1"/>
          <p:nvPr/>
        </p:nvSpPr>
        <p:spPr>
          <a:xfrm>
            <a:off x="3351274" y="6161317"/>
            <a:ext cx="1101327" cy="276999"/>
          </a:xfrm>
          <a:prstGeom prst="rect">
            <a:avLst/>
          </a:prstGeom>
          <a:noFill/>
        </p:spPr>
        <p:txBody>
          <a:bodyPr wrap="none" rtlCol="0">
            <a:spAutoFit/>
          </a:bodyPr>
          <a:lstStyle/>
          <a:p>
            <a:r>
              <a:rPr lang="en-US" sz="1200" dirty="0">
                <a:latin typeface="Futura Medium" panose="020B0602020204020303" pitchFamily="34" charset="-79"/>
                <a:cs typeface="Futura Medium" panose="020B0602020204020303" pitchFamily="34" charset="-79"/>
              </a:rPr>
              <a:t>Gehrels-Swift</a:t>
            </a:r>
          </a:p>
        </p:txBody>
      </p:sp>
      <p:sp>
        <p:nvSpPr>
          <p:cNvPr id="18" name="TextBox 17">
            <a:extLst>
              <a:ext uri="{FF2B5EF4-FFF2-40B4-BE49-F238E27FC236}">
                <a16:creationId xmlns:a16="http://schemas.microsoft.com/office/drawing/2014/main" id="{F855FA66-EF4B-5DE0-B295-6C0D593DB44C}"/>
              </a:ext>
            </a:extLst>
          </p:cNvPr>
          <p:cNvSpPr txBox="1"/>
          <p:nvPr/>
        </p:nvSpPr>
        <p:spPr>
          <a:xfrm>
            <a:off x="2255193" y="3100133"/>
            <a:ext cx="797591" cy="276999"/>
          </a:xfrm>
          <a:prstGeom prst="rect">
            <a:avLst/>
          </a:prstGeom>
          <a:noFill/>
        </p:spPr>
        <p:txBody>
          <a:bodyPr wrap="none" rtlCol="0">
            <a:spAutoFit/>
          </a:bodyPr>
          <a:lstStyle/>
          <a:p>
            <a:r>
              <a:rPr lang="en-US" sz="1200" dirty="0">
                <a:solidFill>
                  <a:schemeClr val="bg1"/>
                </a:solidFill>
                <a:latin typeface="Futura Medium" panose="020B0602020204020303" pitchFamily="34" charset="-79"/>
                <a:cs typeface="Futura Medium" panose="020B0602020204020303" pitchFamily="34" charset="-79"/>
              </a:rPr>
              <a:t>Chandra</a:t>
            </a:r>
          </a:p>
        </p:txBody>
      </p:sp>
      <p:sp>
        <p:nvSpPr>
          <p:cNvPr id="19" name="TextBox 18">
            <a:extLst>
              <a:ext uri="{FF2B5EF4-FFF2-40B4-BE49-F238E27FC236}">
                <a16:creationId xmlns:a16="http://schemas.microsoft.com/office/drawing/2014/main" id="{D80C8C72-A82F-972E-2E7C-F9D7D086C99D}"/>
              </a:ext>
            </a:extLst>
          </p:cNvPr>
          <p:cNvSpPr txBox="1"/>
          <p:nvPr/>
        </p:nvSpPr>
        <p:spPr>
          <a:xfrm>
            <a:off x="3816325" y="3952389"/>
            <a:ext cx="646331" cy="276999"/>
          </a:xfrm>
          <a:prstGeom prst="rect">
            <a:avLst/>
          </a:prstGeom>
          <a:noFill/>
        </p:spPr>
        <p:txBody>
          <a:bodyPr wrap="none" rtlCol="0">
            <a:spAutoFit/>
          </a:bodyPr>
          <a:lstStyle/>
          <a:p>
            <a:r>
              <a:rPr lang="en-US" sz="1200" dirty="0">
                <a:solidFill>
                  <a:schemeClr val="bg1"/>
                </a:solidFill>
                <a:latin typeface="Futura Medium" panose="020B0602020204020303" pitchFamily="34" charset="-79"/>
                <a:cs typeface="Futura Medium" panose="020B0602020204020303" pitchFamily="34" charset="-79"/>
              </a:rPr>
              <a:t>NICER</a:t>
            </a:r>
          </a:p>
        </p:txBody>
      </p:sp>
      <p:sp>
        <p:nvSpPr>
          <p:cNvPr id="20" name="TextBox 19">
            <a:extLst>
              <a:ext uri="{FF2B5EF4-FFF2-40B4-BE49-F238E27FC236}">
                <a16:creationId xmlns:a16="http://schemas.microsoft.com/office/drawing/2014/main" id="{0F784D49-F5C7-26F2-A58D-B17B24D3449E}"/>
              </a:ext>
            </a:extLst>
          </p:cNvPr>
          <p:cNvSpPr txBox="1"/>
          <p:nvPr/>
        </p:nvSpPr>
        <p:spPr>
          <a:xfrm>
            <a:off x="3397138" y="1124966"/>
            <a:ext cx="654346" cy="276999"/>
          </a:xfrm>
          <a:prstGeom prst="rect">
            <a:avLst/>
          </a:prstGeom>
          <a:noFill/>
        </p:spPr>
        <p:txBody>
          <a:bodyPr wrap="none" rtlCol="0">
            <a:spAutoFit/>
          </a:bodyPr>
          <a:lstStyle/>
          <a:p>
            <a:r>
              <a:rPr lang="en-US" sz="1200" dirty="0">
                <a:solidFill>
                  <a:schemeClr val="bg1"/>
                </a:solidFill>
                <a:latin typeface="Futura Medium" panose="020B0602020204020303" pitchFamily="34" charset="-79"/>
                <a:cs typeface="Futura Medium" panose="020B0602020204020303" pitchFamily="34" charset="-79"/>
              </a:rPr>
              <a:t>XRISM</a:t>
            </a:r>
          </a:p>
        </p:txBody>
      </p:sp>
      <p:sp>
        <p:nvSpPr>
          <p:cNvPr id="21" name="TextBox 20">
            <a:extLst>
              <a:ext uri="{FF2B5EF4-FFF2-40B4-BE49-F238E27FC236}">
                <a16:creationId xmlns:a16="http://schemas.microsoft.com/office/drawing/2014/main" id="{35B7F0FE-CC38-9890-78D5-B87B00F2F2E8}"/>
              </a:ext>
            </a:extLst>
          </p:cNvPr>
          <p:cNvSpPr txBox="1"/>
          <p:nvPr/>
        </p:nvSpPr>
        <p:spPr>
          <a:xfrm>
            <a:off x="5280864" y="976744"/>
            <a:ext cx="3665988" cy="523220"/>
          </a:xfrm>
          <a:prstGeom prst="rect">
            <a:avLst/>
          </a:prstGeom>
          <a:solidFill>
            <a:srgbClr val="FFC000"/>
          </a:solidFill>
        </p:spPr>
        <p:txBody>
          <a:bodyPr wrap="square" rtlCol="0">
            <a:spAutoFit/>
          </a:bodyPr>
          <a:lstStyle/>
          <a:p>
            <a:pPr algn="ctr"/>
            <a:r>
              <a:rPr lang="en-US" sz="1400" b="1" dirty="0">
                <a:solidFill>
                  <a:srgbClr val="0070C0"/>
                </a:solidFill>
                <a:latin typeface="FUTURA MEDIUM" panose="020B0602020204020303" pitchFamily="34" charset="-79"/>
                <a:ea typeface="Eurostile" charset="0"/>
                <a:cs typeface="FUTURA MEDIUM" panose="020B0602020204020303" pitchFamily="34" charset="-79"/>
              </a:rPr>
              <a:t>Joint Observing Programs</a:t>
            </a:r>
          </a:p>
          <a:p>
            <a:pPr algn="ctr"/>
            <a:r>
              <a:rPr lang="en-US" sz="1400" b="1" dirty="0">
                <a:solidFill>
                  <a:srgbClr val="0070C0"/>
                </a:solidFill>
                <a:latin typeface="FUTURA MEDIUM" panose="020B0602020204020303" pitchFamily="34" charset="-79"/>
                <a:ea typeface="Eurostile" charset="0"/>
                <a:cs typeface="FUTURA MEDIUM" panose="020B0602020204020303" pitchFamily="34" charset="-79"/>
              </a:rPr>
              <a:t>Coordinated cross-calibration observations </a:t>
            </a:r>
          </a:p>
        </p:txBody>
      </p:sp>
      <p:sp>
        <p:nvSpPr>
          <p:cNvPr id="10" name="TextBox 9">
            <a:extLst>
              <a:ext uri="{FF2B5EF4-FFF2-40B4-BE49-F238E27FC236}">
                <a16:creationId xmlns:a16="http://schemas.microsoft.com/office/drawing/2014/main" id="{159626D2-48C8-EC34-D763-EDC6BB6CBFC6}"/>
              </a:ext>
            </a:extLst>
          </p:cNvPr>
          <p:cNvSpPr txBox="1"/>
          <p:nvPr/>
        </p:nvSpPr>
        <p:spPr>
          <a:xfrm>
            <a:off x="290456" y="6544755"/>
            <a:ext cx="4584909" cy="246221"/>
          </a:xfrm>
          <a:prstGeom prst="rect">
            <a:avLst/>
          </a:prstGeom>
          <a:noFill/>
        </p:spPr>
        <p:txBody>
          <a:bodyPr wrap="none" rtlCol="0">
            <a:spAutoFit/>
          </a:bodyPr>
          <a:lstStyle/>
          <a:p>
            <a:r>
              <a:rPr lang="en-US" sz="1000" dirty="0">
                <a:solidFill>
                  <a:schemeClr val="bg1"/>
                </a:solidFill>
                <a:latin typeface="Futura Medium" panose="020B0602020204020303" pitchFamily="34" charset="-79"/>
                <a:cs typeface="Futura Medium" panose="020B0602020204020303" pitchFamily="34" charset="-79"/>
              </a:rPr>
              <a:t>NuSTAR status – IACHEC, Parador de La Granja, May 2024 – Karl Forster</a:t>
            </a:r>
          </a:p>
        </p:txBody>
      </p:sp>
      <p:pic>
        <p:nvPicPr>
          <p:cNvPr id="25" name="Graphic 24" descr="Crying face outline with solid fill">
            <a:extLst>
              <a:ext uri="{FF2B5EF4-FFF2-40B4-BE49-F238E27FC236}">
                <a16:creationId xmlns:a16="http://schemas.microsoft.com/office/drawing/2014/main" id="{3FAFC097-661D-116F-9913-263787A778F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288855" y="5222391"/>
            <a:ext cx="588109" cy="588109"/>
          </a:xfrm>
          <a:prstGeom prst="rect">
            <a:avLst/>
          </a:prstGeom>
          <a:effectLst/>
        </p:spPr>
      </p:pic>
      <p:sp>
        <p:nvSpPr>
          <p:cNvPr id="26" name="TextBox 25">
            <a:extLst>
              <a:ext uri="{FF2B5EF4-FFF2-40B4-BE49-F238E27FC236}">
                <a16:creationId xmlns:a16="http://schemas.microsoft.com/office/drawing/2014/main" id="{E25ED9B0-ADB5-7EB7-5FD2-0DC871352E8C}"/>
              </a:ext>
            </a:extLst>
          </p:cNvPr>
          <p:cNvSpPr txBox="1"/>
          <p:nvPr/>
        </p:nvSpPr>
        <p:spPr>
          <a:xfrm>
            <a:off x="258699" y="337800"/>
            <a:ext cx="1952983" cy="830997"/>
          </a:xfrm>
          <a:prstGeom prst="rect">
            <a:avLst/>
          </a:prstGeom>
          <a:solidFill>
            <a:srgbClr val="0070C0"/>
          </a:solidFill>
          <a:ln w="12700">
            <a:solidFill>
              <a:schemeClr val="tx1"/>
            </a:solidFill>
          </a:ln>
          <a:effectLst>
            <a:outerShdw blurRad="50800" dist="38100" dir="2700000" algn="tl" rotWithShape="0">
              <a:schemeClr val="bg1">
                <a:alpha val="40000"/>
              </a:schemeClr>
            </a:outerShdw>
          </a:effectLst>
        </p:spPr>
        <p:txBody>
          <a:bodyPr wrap="square" rtlCol="0">
            <a:spAutoFit/>
          </a:bodyPr>
          <a:lstStyle/>
          <a:p>
            <a:pPr algn="ctr"/>
            <a:r>
              <a:rPr lang="en-US" sz="1600" dirty="0">
                <a:solidFill>
                  <a:schemeClr val="accent4">
                    <a:lumMod val="40000"/>
                    <a:lumOff val="60000"/>
                  </a:schemeClr>
                </a:solidFill>
                <a:latin typeface="Futura Medium" panose="020B0602020204020303" pitchFamily="34" charset="-79"/>
                <a:cs typeface="Futura Medium" panose="020B0602020204020303" pitchFamily="34" charset="-79"/>
              </a:rPr>
              <a:t>500 </a:t>
            </a:r>
            <a:r>
              <a:rPr lang="en-US" sz="1600" dirty="0" err="1">
                <a:solidFill>
                  <a:schemeClr val="accent4">
                    <a:lumMod val="40000"/>
                    <a:lumOff val="60000"/>
                  </a:schemeClr>
                </a:solidFill>
                <a:latin typeface="Futura Medium" panose="020B0602020204020303" pitchFamily="34" charset="-79"/>
                <a:cs typeface="Futura Medium" panose="020B0602020204020303" pitchFamily="34" charset="-79"/>
              </a:rPr>
              <a:t>ks</a:t>
            </a:r>
            <a:r>
              <a:rPr lang="en-US" sz="1600" dirty="0">
                <a:solidFill>
                  <a:schemeClr val="accent4">
                    <a:lumMod val="40000"/>
                    <a:lumOff val="60000"/>
                  </a:schemeClr>
                </a:solidFill>
                <a:latin typeface="Futura Medium" panose="020B0602020204020303" pitchFamily="34" charset="-79"/>
                <a:cs typeface="Futura Medium" panose="020B0602020204020303" pitchFamily="34" charset="-79"/>
              </a:rPr>
              <a:t> </a:t>
            </a:r>
            <a:r>
              <a:rPr lang="en-US" sz="1600" dirty="0" err="1">
                <a:solidFill>
                  <a:schemeClr val="accent4">
                    <a:lumMod val="40000"/>
                    <a:lumOff val="60000"/>
                  </a:schemeClr>
                </a:solidFill>
                <a:latin typeface="Futura Medium" panose="020B0602020204020303" pitchFamily="34" charset="-79"/>
                <a:cs typeface="Futura Medium" panose="020B0602020204020303" pitchFamily="34" charset="-79"/>
              </a:rPr>
              <a:t>NuSTAR</a:t>
            </a:r>
            <a:r>
              <a:rPr lang="en-US" sz="1600" dirty="0">
                <a:solidFill>
                  <a:schemeClr val="accent4">
                    <a:lumMod val="40000"/>
                    <a:lumOff val="60000"/>
                  </a:schemeClr>
                </a:solidFill>
                <a:latin typeface="Futura Medium" panose="020B0602020204020303" pitchFamily="34" charset="-79"/>
                <a:cs typeface="Futura Medium" panose="020B0602020204020303" pitchFamily="34" charset="-79"/>
              </a:rPr>
              <a:t> time provided to IXPE GO program</a:t>
            </a:r>
          </a:p>
        </p:txBody>
      </p:sp>
      <p:sp>
        <p:nvSpPr>
          <p:cNvPr id="27" name="TextBox 26">
            <a:extLst>
              <a:ext uri="{FF2B5EF4-FFF2-40B4-BE49-F238E27FC236}">
                <a16:creationId xmlns:a16="http://schemas.microsoft.com/office/drawing/2014/main" id="{7FAC1E64-CBF4-5E41-D61A-301DA57E4A71}"/>
              </a:ext>
            </a:extLst>
          </p:cNvPr>
          <p:cNvSpPr txBox="1"/>
          <p:nvPr/>
        </p:nvSpPr>
        <p:spPr>
          <a:xfrm>
            <a:off x="2965836" y="2370341"/>
            <a:ext cx="2374139" cy="584775"/>
          </a:xfrm>
          <a:prstGeom prst="rect">
            <a:avLst/>
          </a:prstGeom>
          <a:solidFill>
            <a:srgbClr val="0070C0"/>
          </a:solidFill>
          <a:ln w="12700">
            <a:solidFill>
              <a:schemeClr val="tx1"/>
            </a:solidFill>
          </a:ln>
          <a:effectLst>
            <a:outerShdw blurRad="50800" dist="38100" dir="2700000" algn="tl" rotWithShape="0">
              <a:schemeClr val="bg1">
                <a:alpha val="40000"/>
              </a:schemeClr>
            </a:outerShdw>
          </a:effectLst>
        </p:spPr>
        <p:txBody>
          <a:bodyPr wrap="square" rtlCol="0">
            <a:spAutoFit/>
          </a:bodyPr>
          <a:lstStyle/>
          <a:p>
            <a:pPr algn="ctr"/>
            <a:r>
              <a:rPr lang="en-US" sz="1600" dirty="0">
                <a:solidFill>
                  <a:schemeClr val="accent4">
                    <a:lumMod val="40000"/>
                    <a:lumOff val="60000"/>
                  </a:schemeClr>
                </a:solidFill>
                <a:latin typeface="Futura Medium" panose="020B0602020204020303" pitchFamily="34" charset="-79"/>
                <a:cs typeface="Futura Medium" panose="020B0602020204020303" pitchFamily="34" charset="-79"/>
              </a:rPr>
              <a:t>Joint </a:t>
            </a:r>
            <a:r>
              <a:rPr lang="en-US" sz="1600" dirty="0" err="1">
                <a:solidFill>
                  <a:schemeClr val="accent4">
                    <a:lumMod val="40000"/>
                    <a:lumOff val="60000"/>
                  </a:schemeClr>
                </a:solidFill>
                <a:latin typeface="Futura Medium" panose="020B0602020204020303" pitchFamily="34" charset="-79"/>
                <a:cs typeface="Futura Medium" panose="020B0602020204020303" pitchFamily="34" charset="-79"/>
              </a:rPr>
              <a:t>NuSTAR</a:t>
            </a:r>
            <a:r>
              <a:rPr lang="en-US" sz="1600" dirty="0">
                <a:solidFill>
                  <a:schemeClr val="accent4">
                    <a:lumMod val="40000"/>
                    <a:lumOff val="60000"/>
                  </a:schemeClr>
                </a:solidFill>
                <a:latin typeface="Futura Medium" panose="020B0602020204020303" pitchFamily="34" charset="-79"/>
                <a:cs typeface="Futura Medium" panose="020B0602020204020303" pitchFamily="34" charset="-79"/>
              </a:rPr>
              <a:t> / XRISM GO programs?</a:t>
            </a:r>
          </a:p>
        </p:txBody>
      </p:sp>
    </p:spTree>
    <p:extLst>
      <p:ext uri="{BB962C8B-B14F-4D97-AF65-F5344CB8AC3E}">
        <p14:creationId xmlns:p14="http://schemas.microsoft.com/office/powerpoint/2010/main" val="21277648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6D89848C-A0F7-5A1F-CF3B-F260A639B7B8}"/>
              </a:ext>
            </a:extLst>
          </p:cNvPr>
          <p:cNvGraphicFramePr>
            <a:graphicFrameLocks noGrp="1"/>
          </p:cNvGraphicFramePr>
          <p:nvPr>
            <p:extLst>
              <p:ext uri="{D42A27DB-BD31-4B8C-83A1-F6EECF244321}">
                <p14:modId xmlns:p14="http://schemas.microsoft.com/office/powerpoint/2010/main" val="2209195272"/>
              </p:ext>
            </p:extLst>
          </p:nvPr>
        </p:nvGraphicFramePr>
        <p:xfrm>
          <a:off x="466711" y="1313668"/>
          <a:ext cx="8210578" cy="4998720"/>
        </p:xfrm>
        <a:graphic>
          <a:graphicData uri="http://schemas.openxmlformats.org/drawingml/2006/table">
            <a:tbl>
              <a:tblPr firstRow="1" bandRow="1">
                <a:tableStyleId>{93296810-A885-4BE3-A3E7-6D5BEEA58F35}</a:tableStyleId>
              </a:tblPr>
              <a:tblGrid>
                <a:gridCol w="1716759">
                  <a:extLst>
                    <a:ext uri="{9D8B030D-6E8A-4147-A177-3AD203B41FA5}">
                      <a16:colId xmlns:a16="http://schemas.microsoft.com/office/drawing/2014/main" val="849046168"/>
                    </a:ext>
                  </a:extLst>
                </a:gridCol>
                <a:gridCol w="6493819">
                  <a:extLst>
                    <a:ext uri="{9D8B030D-6E8A-4147-A177-3AD203B41FA5}">
                      <a16:colId xmlns:a16="http://schemas.microsoft.com/office/drawing/2014/main" val="7444414"/>
                    </a:ext>
                  </a:extLst>
                </a:gridCol>
              </a:tblGrid>
              <a:tr h="313565">
                <a:tc>
                  <a:txBody>
                    <a:bodyPr/>
                    <a:lstStyle/>
                    <a:p>
                      <a:r>
                        <a:rPr lang="en-US" sz="2000" dirty="0"/>
                        <a:t>Date</a:t>
                      </a:r>
                    </a:p>
                  </a:txBody>
                  <a:tcPr anchor="ctr"/>
                </a:tc>
                <a:tc>
                  <a:txBody>
                    <a:bodyPr/>
                    <a:lstStyle/>
                    <a:p>
                      <a:r>
                        <a:rPr lang="en-US" sz="2000" dirty="0"/>
                        <a:t>Description</a:t>
                      </a:r>
                    </a:p>
                  </a:txBody>
                  <a:tcPr anchor="ctr"/>
                </a:tc>
                <a:extLst>
                  <a:ext uri="{0D108BD9-81ED-4DB2-BD59-A6C34878D82A}">
                    <a16:rowId xmlns:a16="http://schemas.microsoft.com/office/drawing/2014/main" val="4290278641"/>
                  </a:ext>
                </a:extLst>
              </a:tr>
              <a:tr h="265324">
                <a:tc>
                  <a:txBody>
                    <a:bodyPr/>
                    <a:lstStyle/>
                    <a:p>
                      <a:r>
                        <a:rPr lang="en-US" sz="1600" dirty="0"/>
                        <a:t>2013-08-14</a:t>
                      </a:r>
                    </a:p>
                  </a:txBody>
                  <a:tcPr anchor="ctr">
                    <a:solidFill>
                      <a:schemeClr val="accent4">
                        <a:lumMod val="60000"/>
                        <a:lumOff val="40000"/>
                      </a:schemeClr>
                    </a:solidFill>
                  </a:tcPr>
                </a:tc>
                <a:tc>
                  <a:txBody>
                    <a:bodyPr/>
                    <a:lstStyle/>
                    <a:p>
                      <a:r>
                        <a:rPr lang="en-US" sz="1600" dirty="0"/>
                        <a:t>Initial CALDB public release</a:t>
                      </a:r>
                    </a:p>
                  </a:txBody>
                  <a:tcPr anchor="ctr">
                    <a:solidFill>
                      <a:schemeClr val="accent4">
                        <a:lumMod val="60000"/>
                        <a:lumOff val="40000"/>
                      </a:schemeClr>
                    </a:solidFill>
                  </a:tcPr>
                </a:tc>
                <a:extLst>
                  <a:ext uri="{0D108BD9-81ED-4DB2-BD59-A6C34878D82A}">
                    <a16:rowId xmlns:a16="http://schemas.microsoft.com/office/drawing/2014/main" val="1169930665"/>
                  </a:ext>
                </a:extLst>
              </a:tr>
              <a:tr h="0">
                <a:tc>
                  <a:txBody>
                    <a:bodyPr/>
                    <a:lstStyle/>
                    <a:p>
                      <a:r>
                        <a:rPr lang="en-US" sz="1600" dirty="0"/>
                        <a:t>2013-11-25</a:t>
                      </a:r>
                    </a:p>
                  </a:txBody>
                  <a:tcPr anchor="ctr">
                    <a:solidFill>
                      <a:schemeClr val="accent1">
                        <a:lumMod val="40000"/>
                        <a:lumOff val="60000"/>
                      </a:schemeClr>
                    </a:solidFill>
                  </a:tcPr>
                </a:tc>
                <a:tc>
                  <a:txBody>
                    <a:bodyPr/>
                    <a:lstStyle/>
                    <a:p>
                      <a:r>
                        <a:rPr lang="en-US" sz="1600" dirty="0"/>
                        <a:t>ARF adjustment (-15% </a:t>
                      </a:r>
                      <a:r>
                        <a:rPr lang="en-US" sz="1600" dirty="0" err="1"/>
                        <a:t>NuSTAR</a:t>
                      </a:r>
                      <a:r>
                        <a:rPr lang="en-US" sz="1600" dirty="0"/>
                        <a:t> flux)</a:t>
                      </a:r>
                    </a:p>
                  </a:txBody>
                  <a:tcPr anchor="ctr">
                    <a:solidFill>
                      <a:schemeClr val="accent1">
                        <a:lumMod val="40000"/>
                        <a:lumOff val="60000"/>
                      </a:schemeClr>
                    </a:solidFill>
                  </a:tcPr>
                </a:tc>
                <a:extLst>
                  <a:ext uri="{0D108BD9-81ED-4DB2-BD59-A6C34878D82A}">
                    <a16:rowId xmlns:a16="http://schemas.microsoft.com/office/drawing/2014/main" val="4165902689"/>
                  </a:ext>
                </a:extLst>
              </a:tr>
              <a:tr h="265324">
                <a:tc>
                  <a:txBody>
                    <a:bodyPr/>
                    <a:lstStyle/>
                    <a:p>
                      <a:r>
                        <a:rPr lang="en-US" sz="1600" dirty="0"/>
                        <a:t>2014-01-17</a:t>
                      </a:r>
                    </a:p>
                  </a:txBody>
                  <a:tcPr anchor="ctr">
                    <a:solidFill>
                      <a:schemeClr val="accent4">
                        <a:lumMod val="60000"/>
                        <a:lumOff val="40000"/>
                      </a:schemeClr>
                    </a:solidFill>
                  </a:tcPr>
                </a:tc>
                <a:tc>
                  <a:txBody>
                    <a:bodyPr/>
                    <a:lstStyle/>
                    <a:p>
                      <a:r>
                        <a:rPr lang="en-US" sz="1600" dirty="0"/>
                        <a:t>VIGN adjustment </a:t>
                      </a:r>
                    </a:p>
                  </a:txBody>
                  <a:tcPr anchor="ctr">
                    <a:solidFill>
                      <a:schemeClr val="accent4">
                        <a:lumMod val="60000"/>
                        <a:lumOff val="40000"/>
                      </a:schemeClr>
                    </a:solidFill>
                  </a:tcPr>
                </a:tc>
                <a:extLst>
                  <a:ext uri="{0D108BD9-81ED-4DB2-BD59-A6C34878D82A}">
                    <a16:rowId xmlns:a16="http://schemas.microsoft.com/office/drawing/2014/main" val="3363931783"/>
                  </a:ext>
                </a:extLst>
              </a:tr>
              <a:tr h="265324">
                <a:tc>
                  <a:txBody>
                    <a:bodyPr/>
                    <a:lstStyle/>
                    <a:p>
                      <a:r>
                        <a:rPr lang="en-US" sz="1600" dirty="0"/>
                        <a:t>2014-07-01</a:t>
                      </a:r>
                    </a:p>
                  </a:txBody>
                  <a:tcPr anchor="ctr">
                    <a:solidFill>
                      <a:schemeClr val="accent4">
                        <a:lumMod val="20000"/>
                        <a:lumOff val="80000"/>
                      </a:schemeClr>
                    </a:solidFill>
                  </a:tcPr>
                </a:tc>
                <a:tc>
                  <a:txBody>
                    <a:bodyPr/>
                    <a:lstStyle/>
                    <a:p>
                      <a:r>
                        <a:rPr lang="en-US" sz="1600" dirty="0"/>
                        <a:t>Gain calibration improvement</a:t>
                      </a:r>
                    </a:p>
                  </a:txBody>
                  <a:tcPr anchor="ctr">
                    <a:solidFill>
                      <a:schemeClr val="accent4">
                        <a:lumMod val="20000"/>
                        <a:lumOff val="80000"/>
                      </a:schemeClr>
                    </a:solidFill>
                  </a:tcPr>
                </a:tc>
                <a:extLst>
                  <a:ext uri="{0D108BD9-81ED-4DB2-BD59-A6C34878D82A}">
                    <a16:rowId xmlns:a16="http://schemas.microsoft.com/office/drawing/2014/main" val="123073214"/>
                  </a:ext>
                </a:extLst>
              </a:tr>
              <a:tr h="265324">
                <a:tc>
                  <a:txBody>
                    <a:bodyPr/>
                    <a:lstStyle/>
                    <a:p>
                      <a:r>
                        <a:rPr lang="en-US" sz="1600" dirty="0"/>
                        <a:t>2015-03-20</a:t>
                      </a:r>
                    </a:p>
                  </a:txBody>
                  <a:tcPr anchor="ctr">
                    <a:solidFill>
                      <a:schemeClr val="accent4">
                        <a:lumMod val="60000"/>
                        <a:lumOff val="40000"/>
                      </a:schemeClr>
                    </a:solidFill>
                  </a:tcPr>
                </a:tc>
                <a:tc>
                  <a:txBody>
                    <a:bodyPr/>
                    <a:lstStyle/>
                    <a:p>
                      <a:r>
                        <a:rPr lang="en-US" sz="1600" dirty="0"/>
                        <a:t>Full mission Gain adjustment </a:t>
                      </a:r>
                    </a:p>
                  </a:txBody>
                  <a:tcPr anchor="ctr">
                    <a:solidFill>
                      <a:schemeClr val="accent4">
                        <a:lumMod val="60000"/>
                        <a:lumOff val="40000"/>
                      </a:schemeClr>
                    </a:solidFill>
                  </a:tcPr>
                </a:tc>
                <a:extLst>
                  <a:ext uri="{0D108BD9-81ED-4DB2-BD59-A6C34878D82A}">
                    <a16:rowId xmlns:a16="http://schemas.microsoft.com/office/drawing/2014/main" val="3485528074"/>
                  </a:ext>
                </a:extLst>
              </a:tr>
              <a:tr h="265324">
                <a:tc>
                  <a:txBody>
                    <a:bodyPr/>
                    <a:lstStyle/>
                    <a:p>
                      <a:r>
                        <a:rPr lang="en-US" sz="1600" dirty="0"/>
                        <a:t>2016-06-06</a:t>
                      </a:r>
                    </a:p>
                  </a:txBody>
                  <a:tcPr anchor="ctr">
                    <a:solidFill>
                      <a:schemeClr val="accent4">
                        <a:lumMod val="20000"/>
                        <a:lumOff val="80000"/>
                      </a:schemeClr>
                    </a:solidFill>
                  </a:tcPr>
                </a:tc>
                <a:tc>
                  <a:txBody>
                    <a:bodyPr/>
                    <a:lstStyle/>
                    <a:p>
                      <a:r>
                        <a:rPr lang="en-US" sz="1600" b="0" u="none" strike="noStrike" kern="1200" dirty="0">
                          <a:solidFill>
                            <a:schemeClr val="dk1"/>
                          </a:solidFill>
                          <a:effectLst/>
                        </a:rPr>
                        <a:t>Update gain, effective area, line of sight absorption</a:t>
                      </a:r>
                      <a:endParaRPr lang="en-US" sz="1600" dirty="0"/>
                    </a:p>
                  </a:txBody>
                  <a:tcPr anchor="ctr">
                    <a:solidFill>
                      <a:schemeClr val="accent4">
                        <a:lumMod val="20000"/>
                        <a:lumOff val="80000"/>
                      </a:schemeClr>
                    </a:solidFill>
                  </a:tcPr>
                </a:tc>
                <a:extLst>
                  <a:ext uri="{0D108BD9-81ED-4DB2-BD59-A6C34878D82A}">
                    <a16:rowId xmlns:a16="http://schemas.microsoft.com/office/drawing/2014/main" val="2119648388"/>
                  </a:ext>
                </a:extLst>
              </a:tr>
              <a:tr h="265324">
                <a:tc>
                  <a:txBody>
                    <a:bodyPr/>
                    <a:lstStyle/>
                    <a:p>
                      <a:r>
                        <a:rPr lang="en-US" sz="1600" dirty="0"/>
                        <a:t>2019-12-13/19</a:t>
                      </a:r>
                    </a:p>
                  </a:txBody>
                  <a:tcPr anchor="ctr">
                    <a:solidFill>
                      <a:schemeClr val="accent4">
                        <a:lumMod val="60000"/>
                        <a:lumOff val="40000"/>
                      </a:schemeClr>
                    </a:solidFill>
                  </a:tcPr>
                </a:tc>
                <a:tc>
                  <a:txBody>
                    <a:bodyPr/>
                    <a:lstStyle/>
                    <a:p>
                      <a:r>
                        <a:rPr lang="en-US" sz="1600" dirty="0"/>
                        <a:t>Update long term gain tracking</a:t>
                      </a:r>
                    </a:p>
                  </a:txBody>
                  <a:tcPr anchor="ctr">
                    <a:solidFill>
                      <a:schemeClr val="accent4">
                        <a:lumMod val="60000"/>
                        <a:lumOff val="40000"/>
                      </a:schemeClr>
                    </a:solidFill>
                  </a:tcPr>
                </a:tc>
                <a:extLst>
                  <a:ext uri="{0D108BD9-81ED-4DB2-BD59-A6C34878D82A}">
                    <a16:rowId xmlns:a16="http://schemas.microsoft.com/office/drawing/2014/main" val="919642333"/>
                  </a:ext>
                </a:extLst>
              </a:tr>
              <a:tr h="265324">
                <a:tc>
                  <a:txBody>
                    <a:bodyPr/>
                    <a:lstStyle/>
                    <a:p>
                      <a:r>
                        <a:rPr lang="en-US" sz="1600" dirty="0"/>
                        <a:t>2020-05-06</a:t>
                      </a:r>
                    </a:p>
                  </a:txBody>
                  <a:tcPr anchor="ctr">
                    <a:solidFill>
                      <a:schemeClr val="accent4">
                        <a:lumMod val="20000"/>
                        <a:lumOff val="80000"/>
                      </a:schemeClr>
                    </a:solidFill>
                  </a:tcPr>
                </a:tc>
                <a:tc>
                  <a:txBody>
                    <a:bodyPr/>
                    <a:lstStyle/>
                    <a:p>
                      <a:r>
                        <a:rPr lang="en-US" sz="1600" dirty="0"/>
                        <a:t>High resolution clock correction </a:t>
                      </a:r>
                    </a:p>
                  </a:txBody>
                  <a:tcPr anchor="ctr">
                    <a:solidFill>
                      <a:schemeClr val="accent4">
                        <a:lumMod val="20000"/>
                        <a:lumOff val="80000"/>
                      </a:schemeClr>
                    </a:solidFill>
                  </a:tcPr>
                </a:tc>
                <a:extLst>
                  <a:ext uri="{0D108BD9-81ED-4DB2-BD59-A6C34878D82A}">
                    <a16:rowId xmlns:a16="http://schemas.microsoft.com/office/drawing/2014/main" val="2521827184"/>
                  </a:ext>
                </a:extLst>
              </a:tr>
              <a:tr h="265324">
                <a:tc>
                  <a:txBody>
                    <a:bodyPr/>
                    <a:lstStyle/>
                    <a:p>
                      <a:r>
                        <a:rPr lang="en-US" sz="1600" dirty="0"/>
                        <a:t>2020-08-13</a:t>
                      </a:r>
                    </a:p>
                  </a:txBody>
                  <a:tcPr anchor="ctr">
                    <a:solidFill>
                      <a:schemeClr val="accent4">
                        <a:lumMod val="60000"/>
                        <a:lumOff val="40000"/>
                      </a:schemeClr>
                    </a:solidFill>
                  </a:tcPr>
                </a:tc>
                <a:tc>
                  <a:txBody>
                    <a:bodyPr/>
                    <a:lstStyle/>
                    <a:p>
                      <a:r>
                        <a:rPr lang="en-US" sz="1600" dirty="0"/>
                        <a:t>Temperature-dependent ARF implemented</a:t>
                      </a:r>
                    </a:p>
                  </a:txBody>
                  <a:tcPr anchor="ctr">
                    <a:solidFill>
                      <a:schemeClr val="accent4">
                        <a:lumMod val="60000"/>
                        <a:lumOff val="40000"/>
                      </a:schemeClr>
                    </a:solidFill>
                  </a:tcPr>
                </a:tc>
                <a:extLst>
                  <a:ext uri="{0D108BD9-81ED-4DB2-BD59-A6C34878D82A}">
                    <a16:rowId xmlns:a16="http://schemas.microsoft.com/office/drawing/2014/main" val="2334548097"/>
                  </a:ext>
                </a:extLst>
              </a:tr>
              <a:tr h="265324">
                <a:tc>
                  <a:txBody>
                    <a:bodyPr/>
                    <a:lstStyle/>
                    <a:p>
                      <a:r>
                        <a:rPr lang="en-US" sz="1600" dirty="0"/>
                        <a:t>2021-02-23</a:t>
                      </a:r>
                    </a:p>
                  </a:txBody>
                  <a:tcPr anchor="ctr">
                    <a:solidFill>
                      <a:schemeClr val="accent4">
                        <a:lumMod val="20000"/>
                        <a:lumOff val="80000"/>
                      </a:schemeClr>
                    </a:solidFill>
                  </a:tcPr>
                </a:tc>
                <a:tc>
                  <a:txBody>
                    <a:bodyPr/>
                    <a:lstStyle/>
                    <a:p>
                      <a:r>
                        <a:rPr lang="en-US" sz="1600" dirty="0"/>
                        <a:t>Observatory alignment update</a:t>
                      </a:r>
                    </a:p>
                  </a:txBody>
                  <a:tcPr anchor="ctr">
                    <a:solidFill>
                      <a:schemeClr val="accent4">
                        <a:lumMod val="20000"/>
                        <a:lumOff val="80000"/>
                      </a:schemeClr>
                    </a:solidFill>
                  </a:tcPr>
                </a:tc>
                <a:extLst>
                  <a:ext uri="{0D108BD9-81ED-4DB2-BD59-A6C34878D82A}">
                    <a16:rowId xmlns:a16="http://schemas.microsoft.com/office/drawing/2014/main" val="3678875150"/>
                  </a:ext>
                </a:extLst>
              </a:tr>
              <a:tr h="265324">
                <a:tc>
                  <a:txBody>
                    <a:bodyPr/>
                    <a:lstStyle/>
                    <a:p>
                      <a:r>
                        <a:rPr lang="en-US" sz="1600" dirty="0">
                          <a:solidFill>
                            <a:sysClr val="windowText" lastClr="000000"/>
                          </a:solidFill>
                        </a:rPr>
                        <a:t>2021-10-26</a:t>
                      </a:r>
                    </a:p>
                  </a:txBody>
                  <a:tcPr anchor="ctr">
                    <a:solidFill>
                      <a:schemeClr val="accent1">
                        <a:lumMod val="40000"/>
                        <a:lumOff val="60000"/>
                      </a:schemeClr>
                    </a:solidFill>
                  </a:tcPr>
                </a:tc>
                <a:tc>
                  <a:txBody>
                    <a:bodyPr/>
                    <a:lstStyle/>
                    <a:p>
                      <a:r>
                        <a:rPr lang="en-US" sz="1600" dirty="0">
                          <a:solidFill>
                            <a:sysClr val="windowText" lastClr="000000"/>
                          </a:solidFill>
                        </a:rPr>
                        <a:t>Observatory calibration update based on 9-years of crab observations</a:t>
                      </a:r>
                    </a:p>
                  </a:txBody>
                  <a:tcPr anchor="ctr">
                    <a:solidFill>
                      <a:schemeClr val="accent1">
                        <a:lumMod val="40000"/>
                        <a:lumOff val="60000"/>
                      </a:schemeClr>
                    </a:solidFill>
                  </a:tcPr>
                </a:tc>
                <a:extLst>
                  <a:ext uri="{0D108BD9-81ED-4DB2-BD59-A6C34878D82A}">
                    <a16:rowId xmlns:a16="http://schemas.microsoft.com/office/drawing/2014/main" val="3974373424"/>
                  </a:ext>
                </a:extLst>
              </a:tr>
              <a:tr h="265324">
                <a:tc>
                  <a:txBody>
                    <a:bodyPr/>
                    <a:lstStyle/>
                    <a:p>
                      <a:r>
                        <a:rPr lang="en-US" sz="1600" dirty="0"/>
                        <a:t>2022-05-10</a:t>
                      </a:r>
                    </a:p>
                  </a:txBody>
                  <a:tcPr anchor="ctr">
                    <a:solidFill>
                      <a:schemeClr val="accent4">
                        <a:lumMod val="20000"/>
                        <a:lumOff val="80000"/>
                      </a:schemeClr>
                    </a:solidFill>
                  </a:tcPr>
                </a:tc>
                <a:tc>
                  <a:txBody>
                    <a:bodyPr/>
                    <a:lstStyle/>
                    <a:p>
                      <a:r>
                        <a:rPr lang="en-US" sz="1600" dirty="0"/>
                        <a:t>FPMA DET2 long term gain adjustment</a:t>
                      </a:r>
                    </a:p>
                  </a:txBody>
                  <a:tcPr anchor="ctr">
                    <a:solidFill>
                      <a:schemeClr val="accent4">
                        <a:lumMod val="20000"/>
                        <a:lumOff val="80000"/>
                      </a:schemeClr>
                    </a:solidFill>
                  </a:tcPr>
                </a:tc>
                <a:extLst>
                  <a:ext uri="{0D108BD9-81ED-4DB2-BD59-A6C34878D82A}">
                    <a16:rowId xmlns:a16="http://schemas.microsoft.com/office/drawing/2014/main" val="2907009150"/>
                  </a:ext>
                </a:extLst>
              </a:tr>
              <a:tr h="265324">
                <a:tc>
                  <a:txBody>
                    <a:bodyPr/>
                    <a:lstStyle/>
                    <a:p>
                      <a:r>
                        <a:rPr lang="en-US" sz="1600" dirty="0"/>
                        <a:t>2024-03-11</a:t>
                      </a:r>
                    </a:p>
                  </a:txBody>
                  <a:tcPr anchor="ctr">
                    <a:solidFill>
                      <a:schemeClr val="accent1">
                        <a:lumMod val="40000"/>
                        <a:lumOff val="60000"/>
                      </a:schemeClr>
                    </a:solidFill>
                  </a:tcPr>
                </a:tc>
                <a:tc>
                  <a:txBody>
                    <a:bodyPr/>
                    <a:lstStyle/>
                    <a:p>
                      <a:r>
                        <a:rPr lang="en-US" sz="1600" dirty="0"/>
                        <a:t>FPMA DET0 long-term gain adjustment.</a:t>
                      </a:r>
                    </a:p>
                    <a:p>
                      <a:r>
                        <a:rPr lang="en-US" sz="1600" dirty="0"/>
                        <a:t>Remove temperature dependent ARF capability</a:t>
                      </a:r>
                    </a:p>
                  </a:txBody>
                  <a:tcPr anchor="ctr">
                    <a:solidFill>
                      <a:schemeClr val="accent1">
                        <a:lumMod val="40000"/>
                        <a:lumOff val="60000"/>
                      </a:schemeClr>
                    </a:solidFill>
                  </a:tcPr>
                </a:tc>
                <a:extLst>
                  <a:ext uri="{0D108BD9-81ED-4DB2-BD59-A6C34878D82A}">
                    <a16:rowId xmlns:a16="http://schemas.microsoft.com/office/drawing/2014/main" val="2139931702"/>
                  </a:ext>
                </a:extLst>
              </a:tr>
            </a:tbl>
          </a:graphicData>
        </a:graphic>
      </p:graphicFrame>
      <p:pic>
        <p:nvPicPr>
          <p:cNvPr id="5" name="Picture 4">
            <a:extLst>
              <a:ext uri="{FF2B5EF4-FFF2-40B4-BE49-F238E27FC236}">
                <a16:creationId xmlns:a16="http://schemas.microsoft.com/office/drawing/2014/main" id="{1051914A-624C-2E34-3113-B59B082567CA}"/>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rot="5400000">
            <a:off x="4007498" y="-4007498"/>
            <a:ext cx="1129004" cy="9144000"/>
          </a:xfrm>
          <a:prstGeom prst="rect">
            <a:avLst/>
          </a:prstGeom>
        </p:spPr>
      </p:pic>
      <p:sp>
        <p:nvSpPr>
          <p:cNvPr id="15" name="TextBox 14">
            <a:extLst>
              <a:ext uri="{FF2B5EF4-FFF2-40B4-BE49-F238E27FC236}">
                <a16:creationId xmlns:a16="http://schemas.microsoft.com/office/drawing/2014/main" id="{6FF2C05D-44BF-D5FB-DF3D-BC00F4045AAA}"/>
              </a:ext>
            </a:extLst>
          </p:cNvPr>
          <p:cNvSpPr txBox="1"/>
          <p:nvPr/>
        </p:nvSpPr>
        <p:spPr>
          <a:xfrm>
            <a:off x="1259633" y="272113"/>
            <a:ext cx="7595118" cy="769441"/>
          </a:xfrm>
          <a:prstGeom prst="rect">
            <a:avLst/>
          </a:prstGeom>
          <a:noFill/>
        </p:spPr>
        <p:txBody>
          <a:bodyPr wrap="square" rtlCol="0">
            <a:spAutoFit/>
          </a:bodyPr>
          <a:lstStyle/>
          <a:p>
            <a:pPr algn="r"/>
            <a:r>
              <a:rPr lang="en-US" sz="3200" b="1" dirty="0" err="1">
                <a:solidFill>
                  <a:srgbClr val="92D050"/>
                </a:solidFill>
                <a:latin typeface="FUTURA MEDIUM" panose="020B0602020204020303" pitchFamily="34" charset="-79"/>
                <a:ea typeface="Eurostile" charset="0"/>
                <a:cs typeface="FUTURA MEDIUM" panose="020B0602020204020303" pitchFamily="34" charset="-79"/>
              </a:rPr>
              <a:t>NuSTAR</a:t>
            </a:r>
            <a:r>
              <a:rPr lang="en-US" sz="3200" b="1" dirty="0">
                <a:solidFill>
                  <a:srgbClr val="92D050"/>
                </a:solidFill>
                <a:latin typeface="FUTURA MEDIUM" panose="020B0602020204020303" pitchFamily="34" charset="-79"/>
                <a:ea typeface="Eurostile" charset="0"/>
                <a:cs typeface="FUTURA MEDIUM" panose="020B0602020204020303" pitchFamily="34" charset="-79"/>
              </a:rPr>
              <a:t>  calibration history</a:t>
            </a:r>
          </a:p>
          <a:p>
            <a:pPr algn="r"/>
            <a:r>
              <a:rPr lang="en-US" sz="1200" b="1" dirty="0">
                <a:solidFill>
                  <a:schemeClr val="bg1"/>
                </a:solidFill>
                <a:latin typeface="FUTURA MEDIUM" panose="020B0602020204020303" pitchFamily="34" charset="-79"/>
                <a:ea typeface="Eurostile" charset="0"/>
                <a:cs typeface="FUTURA MEDIUM" panose="020B0602020204020303" pitchFamily="34" charset="-79"/>
              </a:rPr>
              <a:t>https://</a:t>
            </a:r>
            <a:r>
              <a:rPr lang="en-US" sz="1200" b="1" dirty="0" err="1">
                <a:solidFill>
                  <a:schemeClr val="bg1"/>
                </a:solidFill>
                <a:latin typeface="FUTURA MEDIUM" panose="020B0602020204020303" pitchFamily="34" charset="-79"/>
                <a:ea typeface="Eurostile" charset="0"/>
                <a:cs typeface="FUTURA MEDIUM" panose="020B0602020204020303" pitchFamily="34" charset="-79"/>
              </a:rPr>
              <a:t>nustarsoc.caltech.edu</a:t>
            </a:r>
            <a:r>
              <a:rPr lang="en-US" sz="1200" b="1" dirty="0">
                <a:solidFill>
                  <a:schemeClr val="bg1"/>
                </a:solidFill>
                <a:latin typeface="FUTURA MEDIUM" panose="020B0602020204020303" pitchFamily="34" charset="-79"/>
                <a:ea typeface="Eurostile" charset="0"/>
                <a:cs typeface="FUTURA MEDIUM" panose="020B0602020204020303" pitchFamily="34" charset="-79"/>
              </a:rPr>
              <a:t>/</a:t>
            </a:r>
            <a:r>
              <a:rPr lang="en-US" sz="1200" b="1" dirty="0" err="1">
                <a:solidFill>
                  <a:schemeClr val="bg1"/>
                </a:solidFill>
                <a:latin typeface="FUTURA MEDIUM" panose="020B0602020204020303" pitchFamily="34" charset="-79"/>
                <a:ea typeface="Eurostile" charset="0"/>
                <a:cs typeface="FUTURA MEDIUM" panose="020B0602020204020303" pitchFamily="34" charset="-79"/>
              </a:rPr>
              <a:t>NuSTAR_Public</a:t>
            </a:r>
            <a:r>
              <a:rPr lang="en-US" sz="1200" b="1" dirty="0">
                <a:solidFill>
                  <a:schemeClr val="bg1"/>
                </a:solidFill>
                <a:latin typeface="FUTURA MEDIUM" panose="020B0602020204020303" pitchFamily="34" charset="-79"/>
                <a:ea typeface="Eurostile" charset="0"/>
                <a:cs typeface="FUTURA MEDIUM" panose="020B0602020204020303" pitchFamily="34" charset="-79"/>
              </a:rPr>
              <a:t>/</a:t>
            </a:r>
            <a:r>
              <a:rPr lang="en-US" sz="1200" b="1" dirty="0" err="1">
                <a:solidFill>
                  <a:schemeClr val="bg1"/>
                </a:solidFill>
                <a:latin typeface="FUTURA MEDIUM" panose="020B0602020204020303" pitchFamily="34" charset="-79"/>
                <a:ea typeface="Eurostile" charset="0"/>
                <a:cs typeface="FUTURA MEDIUM" panose="020B0602020204020303" pitchFamily="34" charset="-79"/>
              </a:rPr>
              <a:t>NuSTAROperationSite</a:t>
            </a:r>
            <a:r>
              <a:rPr lang="en-US" sz="1200" b="1" dirty="0">
                <a:solidFill>
                  <a:schemeClr val="bg1"/>
                </a:solidFill>
                <a:latin typeface="FUTURA MEDIUM" panose="020B0602020204020303" pitchFamily="34" charset="-79"/>
                <a:ea typeface="Eurostile" charset="0"/>
                <a:cs typeface="FUTURA MEDIUM" panose="020B0602020204020303" pitchFamily="34" charset="-79"/>
              </a:rPr>
              <a:t>/</a:t>
            </a:r>
            <a:r>
              <a:rPr lang="en-US" sz="1200" b="1" dirty="0" err="1">
                <a:solidFill>
                  <a:schemeClr val="bg1"/>
                </a:solidFill>
                <a:latin typeface="FUTURA MEDIUM" panose="020B0602020204020303" pitchFamily="34" charset="-79"/>
                <a:ea typeface="Eurostile" charset="0"/>
                <a:cs typeface="FUTURA MEDIUM" panose="020B0602020204020303" pitchFamily="34" charset="-79"/>
              </a:rPr>
              <a:t>software_calibration.php#CALDB</a:t>
            </a:r>
            <a:endParaRPr lang="en-US" sz="1200" b="1" dirty="0">
              <a:solidFill>
                <a:schemeClr val="bg1"/>
              </a:solidFill>
              <a:latin typeface="FUTURA MEDIUM" panose="020B0602020204020303" pitchFamily="34" charset="-79"/>
              <a:ea typeface="Eurostile" charset="0"/>
              <a:cs typeface="FUTURA MEDIUM" panose="020B0602020204020303" pitchFamily="34" charset="-79"/>
            </a:endParaRPr>
          </a:p>
        </p:txBody>
      </p:sp>
      <p:sp>
        <p:nvSpPr>
          <p:cNvPr id="9" name="TextBox 8">
            <a:extLst>
              <a:ext uri="{FF2B5EF4-FFF2-40B4-BE49-F238E27FC236}">
                <a16:creationId xmlns:a16="http://schemas.microsoft.com/office/drawing/2014/main" id="{AF1B7F16-08F9-342A-8A9F-E597BB8C4CB5}"/>
              </a:ext>
            </a:extLst>
          </p:cNvPr>
          <p:cNvSpPr txBox="1"/>
          <p:nvPr/>
        </p:nvSpPr>
        <p:spPr>
          <a:xfrm>
            <a:off x="6259265" y="1739409"/>
            <a:ext cx="2383986" cy="246221"/>
          </a:xfrm>
          <a:prstGeom prst="rect">
            <a:avLst/>
          </a:prstGeom>
          <a:noFill/>
        </p:spPr>
        <p:txBody>
          <a:bodyPr wrap="none" rtlCol="0">
            <a:spAutoFit/>
          </a:bodyPr>
          <a:lstStyle/>
          <a:p>
            <a:r>
              <a:rPr lang="en-US" sz="1000" b="1" dirty="0">
                <a:solidFill>
                  <a:srgbClr val="0070C0"/>
                </a:solidFill>
                <a:latin typeface="Eurostile" panose="020B0504020202050204" pitchFamily="34" charset="77"/>
              </a:rPr>
              <a:t>1 year after start of science operations</a:t>
            </a:r>
          </a:p>
        </p:txBody>
      </p:sp>
      <p:sp>
        <p:nvSpPr>
          <p:cNvPr id="10" name="TextBox 9">
            <a:extLst>
              <a:ext uri="{FF2B5EF4-FFF2-40B4-BE49-F238E27FC236}">
                <a16:creationId xmlns:a16="http://schemas.microsoft.com/office/drawing/2014/main" id="{C5BFB793-DEF4-018B-330C-BF27B1451B16}"/>
              </a:ext>
            </a:extLst>
          </p:cNvPr>
          <p:cNvSpPr txBox="1"/>
          <p:nvPr/>
        </p:nvSpPr>
        <p:spPr>
          <a:xfrm>
            <a:off x="5598276" y="2020102"/>
            <a:ext cx="3033203" cy="400110"/>
          </a:xfrm>
          <a:prstGeom prst="rect">
            <a:avLst/>
          </a:prstGeom>
          <a:noFill/>
        </p:spPr>
        <p:txBody>
          <a:bodyPr wrap="none" rtlCol="0">
            <a:spAutoFit/>
          </a:bodyPr>
          <a:lstStyle/>
          <a:p>
            <a:pPr algn="r"/>
            <a:r>
              <a:rPr lang="en-US" sz="1000" b="1" dirty="0">
                <a:solidFill>
                  <a:srgbClr val="C00000"/>
                </a:solidFill>
                <a:latin typeface="Eurostile" panose="020B0504020202050204" pitchFamily="34" charset="77"/>
              </a:rPr>
              <a:t>Based on IACHEC cross-calibration to better match</a:t>
            </a:r>
          </a:p>
          <a:p>
            <a:pPr algn="r"/>
            <a:r>
              <a:rPr lang="en-US" sz="1000" b="1" dirty="0">
                <a:solidFill>
                  <a:srgbClr val="C00000"/>
                </a:solidFill>
                <a:latin typeface="Eurostile" panose="020B0504020202050204" pitchFamily="34" charset="77"/>
              </a:rPr>
              <a:t>XMM/Swift/Chandra measurements</a:t>
            </a:r>
          </a:p>
        </p:txBody>
      </p:sp>
      <p:sp>
        <p:nvSpPr>
          <p:cNvPr id="11" name="TextBox 10">
            <a:extLst>
              <a:ext uri="{FF2B5EF4-FFF2-40B4-BE49-F238E27FC236}">
                <a16:creationId xmlns:a16="http://schemas.microsoft.com/office/drawing/2014/main" id="{A73A8C26-B7AE-F38C-FA86-D869A8D4C73C}"/>
              </a:ext>
            </a:extLst>
          </p:cNvPr>
          <p:cNvSpPr txBox="1"/>
          <p:nvPr/>
        </p:nvSpPr>
        <p:spPr>
          <a:xfrm>
            <a:off x="5220529" y="4109804"/>
            <a:ext cx="3425938" cy="246221"/>
          </a:xfrm>
          <a:prstGeom prst="rect">
            <a:avLst/>
          </a:prstGeom>
          <a:noFill/>
        </p:spPr>
        <p:txBody>
          <a:bodyPr wrap="none" rtlCol="0">
            <a:spAutoFit/>
          </a:bodyPr>
          <a:lstStyle/>
          <a:p>
            <a:pPr algn="r"/>
            <a:r>
              <a:rPr lang="en-US" sz="1000" b="1" dirty="0">
                <a:solidFill>
                  <a:srgbClr val="00B050"/>
                </a:solidFill>
                <a:latin typeface="Eurostile" panose="020B0504020202050204" pitchFamily="34" charset="77"/>
              </a:rPr>
              <a:t>allows  100 microsecond accuracy for some observations</a:t>
            </a:r>
          </a:p>
        </p:txBody>
      </p:sp>
      <p:sp>
        <p:nvSpPr>
          <p:cNvPr id="2" name="TextBox 1">
            <a:extLst>
              <a:ext uri="{FF2B5EF4-FFF2-40B4-BE49-F238E27FC236}">
                <a16:creationId xmlns:a16="http://schemas.microsoft.com/office/drawing/2014/main" id="{DCC3803E-62EA-D73C-1222-21AB7E86B732}"/>
              </a:ext>
            </a:extLst>
          </p:cNvPr>
          <p:cNvSpPr txBox="1"/>
          <p:nvPr/>
        </p:nvSpPr>
        <p:spPr>
          <a:xfrm>
            <a:off x="290456" y="6544755"/>
            <a:ext cx="4584909" cy="246221"/>
          </a:xfrm>
          <a:prstGeom prst="rect">
            <a:avLst/>
          </a:prstGeom>
          <a:noFill/>
        </p:spPr>
        <p:txBody>
          <a:bodyPr wrap="none" rtlCol="0">
            <a:spAutoFit/>
          </a:bodyPr>
          <a:lstStyle/>
          <a:p>
            <a:r>
              <a:rPr lang="en-US" sz="1000" dirty="0">
                <a:latin typeface="Futura Medium" panose="020B0602020204020303" pitchFamily="34" charset="-79"/>
                <a:cs typeface="Futura Medium" panose="020B0602020204020303" pitchFamily="34" charset="-79"/>
              </a:rPr>
              <a:t>NuSTAR status – IACHEC, Parador de La Granja, May 2024 – Karl Forster</a:t>
            </a:r>
          </a:p>
        </p:txBody>
      </p:sp>
    </p:spTree>
    <p:extLst>
      <p:ext uri="{BB962C8B-B14F-4D97-AF65-F5344CB8AC3E}">
        <p14:creationId xmlns:p14="http://schemas.microsoft.com/office/powerpoint/2010/main" val="3948051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51914A-624C-2E34-3113-B59B082567CA}"/>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rot="5400000">
            <a:off x="4007498" y="-4007498"/>
            <a:ext cx="1129004" cy="9144000"/>
          </a:xfrm>
          <a:prstGeom prst="rect">
            <a:avLst/>
          </a:prstGeom>
        </p:spPr>
      </p:pic>
      <p:sp>
        <p:nvSpPr>
          <p:cNvPr id="15" name="TextBox 14">
            <a:extLst>
              <a:ext uri="{FF2B5EF4-FFF2-40B4-BE49-F238E27FC236}">
                <a16:creationId xmlns:a16="http://schemas.microsoft.com/office/drawing/2014/main" id="{6FF2C05D-44BF-D5FB-DF3D-BC00F4045AAA}"/>
              </a:ext>
            </a:extLst>
          </p:cNvPr>
          <p:cNvSpPr txBox="1"/>
          <p:nvPr/>
        </p:nvSpPr>
        <p:spPr>
          <a:xfrm>
            <a:off x="1413745" y="205016"/>
            <a:ext cx="7595118" cy="769441"/>
          </a:xfrm>
          <a:prstGeom prst="rect">
            <a:avLst/>
          </a:prstGeom>
          <a:noFill/>
        </p:spPr>
        <p:txBody>
          <a:bodyPr wrap="square" rtlCol="0">
            <a:spAutoFit/>
          </a:bodyPr>
          <a:lstStyle/>
          <a:p>
            <a:pPr algn="r"/>
            <a:r>
              <a:rPr lang="en-US" sz="2800" b="1" dirty="0">
                <a:solidFill>
                  <a:srgbClr val="92D050"/>
                </a:solidFill>
                <a:latin typeface="FUTURA MEDIUM" panose="020B0602020204020303" pitchFamily="34" charset="-79"/>
                <a:ea typeface="Eurostile" charset="0"/>
                <a:cs typeface="FUTURA MEDIUM" panose="020B0602020204020303" pitchFamily="34" charset="-79"/>
              </a:rPr>
              <a:t>Estimating </a:t>
            </a:r>
            <a:r>
              <a:rPr lang="en-US" sz="2800" b="1" dirty="0" err="1">
                <a:solidFill>
                  <a:srgbClr val="92D050"/>
                </a:solidFill>
                <a:latin typeface="FUTURA MEDIUM" panose="020B0602020204020303" pitchFamily="34" charset="-79"/>
                <a:ea typeface="Eurostile" charset="0"/>
                <a:cs typeface="FUTURA MEDIUM" panose="020B0602020204020303" pitchFamily="34" charset="-79"/>
              </a:rPr>
              <a:t>NuSTAR</a:t>
            </a:r>
            <a:r>
              <a:rPr lang="en-US" sz="2800" b="1" dirty="0">
                <a:solidFill>
                  <a:srgbClr val="92D050"/>
                </a:solidFill>
                <a:latin typeface="FUTURA MEDIUM" panose="020B0602020204020303" pitchFamily="34" charset="-79"/>
                <a:ea typeface="Eurostile" charset="0"/>
                <a:cs typeface="FUTURA MEDIUM" panose="020B0602020204020303" pitchFamily="34" charset="-79"/>
              </a:rPr>
              <a:t> gain with BAT AGN</a:t>
            </a:r>
          </a:p>
          <a:p>
            <a:pPr algn="r"/>
            <a:r>
              <a:rPr lang="en-US" sz="1600" b="1" dirty="0">
                <a:solidFill>
                  <a:schemeClr val="accent4">
                    <a:lumMod val="60000"/>
                    <a:lumOff val="40000"/>
                  </a:schemeClr>
                </a:solidFill>
                <a:latin typeface="FUTURA MEDIUM" panose="020B0602020204020303" pitchFamily="34" charset="-79"/>
                <a:ea typeface="Eurostile" charset="0"/>
                <a:cs typeface="FUTURA MEDIUM" panose="020B0602020204020303" pitchFamily="34" charset="-79"/>
              </a:rPr>
              <a:t>Peter Boorman (Caltech)</a:t>
            </a:r>
          </a:p>
        </p:txBody>
      </p:sp>
      <p:sp>
        <p:nvSpPr>
          <p:cNvPr id="2" name="TextBox 1">
            <a:extLst>
              <a:ext uri="{FF2B5EF4-FFF2-40B4-BE49-F238E27FC236}">
                <a16:creationId xmlns:a16="http://schemas.microsoft.com/office/drawing/2014/main" id="{DCC3803E-62EA-D73C-1222-21AB7E86B732}"/>
              </a:ext>
            </a:extLst>
          </p:cNvPr>
          <p:cNvSpPr txBox="1"/>
          <p:nvPr/>
        </p:nvSpPr>
        <p:spPr>
          <a:xfrm>
            <a:off x="290456" y="6544755"/>
            <a:ext cx="4584909" cy="246221"/>
          </a:xfrm>
          <a:prstGeom prst="rect">
            <a:avLst/>
          </a:prstGeom>
          <a:noFill/>
        </p:spPr>
        <p:txBody>
          <a:bodyPr wrap="none" rtlCol="0">
            <a:spAutoFit/>
          </a:bodyPr>
          <a:lstStyle/>
          <a:p>
            <a:r>
              <a:rPr lang="en-US" sz="1000" dirty="0">
                <a:latin typeface="Futura Medium" panose="020B0602020204020303" pitchFamily="34" charset="-79"/>
                <a:cs typeface="Futura Medium" panose="020B0602020204020303" pitchFamily="34" charset="-79"/>
              </a:rPr>
              <a:t>NuSTAR status – IACHEC, Parador de La Granja, May 2024 – Karl Forster</a:t>
            </a: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2422A3C1-8441-3AD8-A083-A619D546C260}"/>
                  </a:ext>
                </a:extLst>
              </p:cNvPr>
              <p:cNvSpPr txBox="1">
                <a:spLocks/>
              </p:cNvSpPr>
              <p:nvPr/>
            </p:nvSpPr>
            <p:spPr>
              <a:xfrm>
                <a:off x="445052" y="1190184"/>
                <a:ext cx="8253896" cy="4943489"/>
              </a:xfrm>
              <a:prstGeom prst="rect">
                <a:avLst/>
              </a:prstGeom>
              <a:solidFill>
                <a:schemeClr val="accent4">
                  <a:lumMod val="20000"/>
                  <a:lumOff val="80000"/>
                </a:schemeClr>
              </a:solidFill>
            </p:spPr>
            <p:txBody>
              <a:bodyPr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Font typeface="System Font Regular"/>
                  <a:buChar char="-"/>
                </a:pPr>
                <a:r>
                  <a:rPr lang="en-US" sz="2400" dirty="0">
                    <a:latin typeface="Futura Medium" panose="020B0602020204020303" pitchFamily="34" charset="-79"/>
                    <a:cs typeface="Futura Medium" panose="020B0602020204020303" pitchFamily="34" charset="-79"/>
                  </a:rPr>
                  <a:t>Investigating a possible gain correction for </a:t>
                </a:r>
                <a:r>
                  <a:rPr lang="en-US" sz="2400" dirty="0" err="1">
                    <a:latin typeface="Futura Medium" panose="020B0602020204020303" pitchFamily="34" charset="-79"/>
                    <a:cs typeface="Futura Medium" panose="020B0602020204020303" pitchFamily="34" charset="-79"/>
                  </a:rPr>
                  <a:t>NuSTAR</a:t>
                </a:r>
                <a:r>
                  <a:rPr lang="en-US" sz="2400" dirty="0">
                    <a:latin typeface="Futura Medium" panose="020B0602020204020303" pitchFamily="34" charset="-79"/>
                    <a:cs typeface="Futura Medium" panose="020B0602020204020303" pitchFamily="34" charset="-79"/>
                  </a:rPr>
                  <a:t> at 6.4 keV using Swift-BAT AGN sample</a:t>
                </a:r>
              </a:p>
              <a:p>
                <a:pPr lvl="1">
                  <a:lnSpc>
                    <a:spcPct val="120000"/>
                  </a:lnSpc>
                  <a:buFont typeface="System Font Regular"/>
                  <a:buChar char="-"/>
                </a:pPr>
                <a:r>
                  <a:rPr lang="en-US" sz="2000" dirty="0">
                    <a:latin typeface="Futura Medium" panose="020B0602020204020303" pitchFamily="34" charset="-79"/>
                    <a:cs typeface="Futura Medium" panose="020B0602020204020303" pitchFamily="34" charset="-79"/>
                  </a:rPr>
                  <a:t>Instigated by a question from the </a:t>
                </a:r>
                <a:r>
                  <a:rPr lang="en-US" sz="2000" dirty="0" err="1">
                    <a:latin typeface="Futura Medium" panose="020B0602020204020303" pitchFamily="34" charset="-79"/>
                    <a:cs typeface="Futura Medium" panose="020B0602020204020303" pitchFamily="34" charset="-79"/>
                  </a:rPr>
                  <a:t>NuSTAR</a:t>
                </a:r>
                <a:r>
                  <a:rPr lang="en-US" sz="2000" dirty="0">
                    <a:latin typeface="Futura Medium" panose="020B0602020204020303" pitchFamily="34" charset="-79"/>
                    <a:cs typeface="Futura Medium" panose="020B0602020204020303" pitchFamily="34" charset="-79"/>
                  </a:rPr>
                  <a:t> Users Committee and galaxy cluster analysis </a:t>
                </a:r>
                <a:r>
                  <a:rPr lang="en-US" sz="1500" dirty="0">
                    <a:solidFill>
                      <a:srgbClr val="0070C0"/>
                    </a:solidFill>
                    <a:latin typeface="Futura Medium" panose="020B0602020204020303" pitchFamily="34" charset="-79"/>
                    <a:cs typeface="Futura Medium" panose="020B0602020204020303" pitchFamily="34" charset="-79"/>
                  </a:rPr>
                  <a:t>(see Dan </a:t>
                </a:r>
                <a:r>
                  <a:rPr lang="en-US" sz="1500" dirty="0" err="1">
                    <a:solidFill>
                      <a:srgbClr val="0070C0"/>
                    </a:solidFill>
                    <a:latin typeface="Futura Medium" panose="020B0602020204020303" pitchFamily="34" charset="-79"/>
                    <a:cs typeface="Futura Medium" panose="020B0602020204020303" pitchFamily="34" charset="-79"/>
                  </a:rPr>
                  <a:t>Wik</a:t>
                </a:r>
                <a:r>
                  <a:rPr lang="en-US" sz="1500" dirty="0">
                    <a:solidFill>
                      <a:srgbClr val="0070C0"/>
                    </a:solidFill>
                    <a:latin typeface="Futura Medium" panose="020B0602020204020303" pitchFamily="34" charset="-79"/>
                    <a:cs typeface="Futura Medium" panose="020B0602020204020303" pitchFamily="34" charset="-79"/>
                  </a:rPr>
                  <a:t> presentation)</a:t>
                </a:r>
              </a:p>
              <a:p>
                <a:pPr>
                  <a:lnSpc>
                    <a:spcPct val="120000"/>
                  </a:lnSpc>
                  <a:buFont typeface="System Font Regular"/>
                  <a:buChar char="-"/>
                </a:pPr>
                <a:r>
                  <a:rPr lang="en-US" sz="2400" dirty="0" err="1">
                    <a:latin typeface="Futura Medium" panose="020B0602020204020303" pitchFamily="34" charset="-79"/>
                    <a:cs typeface="Futura Medium" panose="020B0602020204020303" pitchFamily="34" charset="-79"/>
                  </a:rPr>
                  <a:t>NuSTAR</a:t>
                </a:r>
                <a:r>
                  <a:rPr lang="en-US" sz="2400" dirty="0">
                    <a:latin typeface="Futura Medium" panose="020B0602020204020303" pitchFamily="34" charset="-79"/>
                    <a:cs typeface="Futura Medium" panose="020B0602020204020303" pitchFamily="34" charset="-79"/>
                  </a:rPr>
                  <a:t> has observed many BAT AGN throughout the mission</a:t>
                </a:r>
              </a:p>
              <a:p>
                <a:pPr>
                  <a:lnSpc>
                    <a:spcPct val="120000"/>
                  </a:lnSpc>
                  <a:buFont typeface="System Font Regular"/>
                  <a:buChar char="-"/>
                </a:pPr>
                <a:r>
                  <a:rPr lang="en-US" sz="2400" dirty="0">
                    <a:latin typeface="Futura Medium" panose="020B0602020204020303" pitchFamily="34" charset="-79"/>
                    <a:cs typeface="Futura Medium" panose="020B0602020204020303" pitchFamily="34" charset="-79"/>
                  </a:rPr>
                  <a:t>Spectra of the bulk of obscured BAT AGN are explained well phenomenologically between </a:t>
                </a:r>
                <a14:m>
                  <m:oMath xmlns:m="http://schemas.openxmlformats.org/officeDocument/2006/math">
                    <m:r>
                      <a:rPr lang="en-US" sz="2400" b="1" i="0" smtClean="0">
                        <a:latin typeface="Cambria Math" panose="02040503050406030204" pitchFamily="18" charset="0"/>
                        <a:cs typeface="Futura Medium" panose="020B0602020204020303" pitchFamily="34" charset="-79"/>
                      </a:rPr>
                      <m:t>~</m:t>
                    </m:r>
                  </m:oMath>
                </a14:m>
                <a:r>
                  <a:rPr lang="en-US" sz="2400" dirty="0">
                    <a:latin typeface="Futura Medium" panose="020B0602020204020303" pitchFamily="34" charset="-79"/>
                    <a:cs typeface="Futura Medium" panose="020B0602020204020303" pitchFamily="34" charset="-79"/>
                  </a:rPr>
                  <a:t>3-80 keV </a:t>
                </a:r>
                <a:r>
                  <a:rPr lang="en-US" sz="2000" dirty="0">
                    <a:solidFill>
                      <a:srgbClr val="0070C0"/>
                    </a:solidFill>
                    <a:latin typeface="Futura Medium" panose="020B0602020204020303" pitchFamily="34" charset="-79"/>
                    <a:cs typeface="Futura Medium" panose="020B0602020204020303" pitchFamily="34" charset="-79"/>
                  </a:rPr>
                  <a:t>(e.g., </a:t>
                </a:r>
                <a:r>
                  <a:rPr lang="en-US" sz="2000" dirty="0" err="1">
                    <a:solidFill>
                      <a:srgbClr val="0070C0"/>
                    </a:solidFill>
                    <a:latin typeface="Futura Medium" panose="020B0602020204020303" pitchFamily="34" charset="-79"/>
                    <a:cs typeface="Futura Medium" panose="020B0602020204020303" pitchFamily="34" charset="-79"/>
                  </a:rPr>
                  <a:t>Baloković</a:t>
                </a:r>
                <a:r>
                  <a:rPr lang="en-US" sz="2000" dirty="0">
                    <a:solidFill>
                      <a:srgbClr val="0070C0"/>
                    </a:solidFill>
                    <a:latin typeface="Futura Medium" panose="020B0602020204020303" pitchFamily="34" charset="-79"/>
                    <a:cs typeface="Futura Medium" panose="020B0602020204020303" pitchFamily="34" charset="-79"/>
                  </a:rPr>
                  <a:t> 2018)</a:t>
                </a:r>
              </a:p>
              <a:p>
                <a:pPr>
                  <a:lnSpc>
                    <a:spcPct val="120000"/>
                  </a:lnSpc>
                  <a:buFont typeface="System Font Regular"/>
                  <a:buChar char="-"/>
                </a:pPr>
                <a:r>
                  <a:rPr lang="en-US" sz="2400" dirty="0">
                    <a:latin typeface="Futura Medium" panose="020B0602020204020303" pitchFamily="34" charset="-79"/>
                    <a:cs typeface="Futura Medium" panose="020B0602020204020303" pitchFamily="34" charset="-79"/>
                  </a:rPr>
                  <a:t>Fit phenomenological model with and without variable redshift to search for energy shifts</a:t>
                </a:r>
              </a:p>
              <a:p>
                <a:pPr>
                  <a:lnSpc>
                    <a:spcPct val="120000"/>
                  </a:lnSpc>
                  <a:buFont typeface="System Font Regular"/>
                  <a:buChar char="-"/>
                </a:pPr>
                <a:r>
                  <a:rPr lang="en-US" sz="2400" dirty="0">
                    <a:latin typeface="Futura Medium" panose="020B0602020204020303" pitchFamily="34" charset="-79"/>
                    <a:cs typeface="Futura Medium" panose="020B0602020204020303" pitchFamily="34" charset="-79"/>
                  </a:rPr>
                  <a:t>Work in progress – preliminary results</a:t>
                </a:r>
              </a:p>
              <a:p>
                <a:pPr lvl="1">
                  <a:lnSpc>
                    <a:spcPct val="120000"/>
                  </a:lnSpc>
                  <a:buFont typeface="System Font Regular"/>
                  <a:buChar char="-"/>
                </a:pPr>
                <a:r>
                  <a:rPr lang="en-US" sz="2300" dirty="0">
                    <a:solidFill>
                      <a:srgbClr val="0070C0"/>
                    </a:solidFill>
                    <a:latin typeface="Futura Medium" panose="020B0602020204020303" pitchFamily="34" charset="-79"/>
                    <a:cs typeface="Futura Medium" panose="020B0602020204020303" pitchFamily="34" charset="-79"/>
                    <a:sym typeface="Wingdings" pitchFamily="2" charset="2"/>
                  </a:rPr>
                  <a:t>No discernable trends with time</a:t>
                </a:r>
              </a:p>
              <a:p>
                <a:pPr lvl="1">
                  <a:lnSpc>
                    <a:spcPct val="120000"/>
                  </a:lnSpc>
                  <a:buFont typeface="System Font Regular"/>
                  <a:buChar char="-"/>
                </a:pPr>
                <a:r>
                  <a:rPr lang="en-US" sz="2300" dirty="0">
                    <a:solidFill>
                      <a:srgbClr val="0070C0"/>
                    </a:solidFill>
                    <a:latin typeface="Futura Medium" panose="020B0602020204020303" pitchFamily="34" charset="-79"/>
                    <a:cs typeface="Futura Medium" panose="020B0602020204020303" pitchFamily="34" charset="-79"/>
                    <a:sym typeface="Wingdings" pitchFamily="2" charset="2"/>
                  </a:rPr>
                  <a:t>Absolute shift is small (</a:t>
                </a:r>
                <a14:m>
                  <m:oMath xmlns:m="http://schemas.openxmlformats.org/officeDocument/2006/math">
                    <m:r>
                      <a:rPr lang="en-US" sz="2300" b="0" i="1" smtClean="0">
                        <a:solidFill>
                          <a:srgbClr val="0070C0"/>
                        </a:solidFill>
                        <a:latin typeface="Cambria Math" panose="02040503050406030204" pitchFamily="18" charset="0"/>
                        <a:cs typeface="Futura Medium" panose="020B0602020204020303" pitchFamily="34" charset="-79"/>
                        <a:sym typeface="Wingdings" pitchFamily="2" charset="2"/>
                      </a:rPr>
                      <m:t>~</m:t>
                    </m:r>
                  </m:oMath>
                </a14:m>
                <a:r>
                  <a:rPr lang="en-US" sz="2300" dirty="0">
                    <a:solidFill>
                      <a:srgbClr val="0070C0"/>
                    </a:solidFill>
                    <a:latin typeface="Futura Medium" panose="020B0602020204020303" pitchFamily="34" charset="-79"/>
                    <a:cs typeface="Futura Medium" panose="020B0602020204020303" pitchFamily="34" charset="-79"/>
                    <a:sym typeface="Wingdings" pitchFamily="2" charset="2"/>
                  </a:rPr>
                  <a:t>1-2 </a:t>
                </a:r>
                <a:r>
                  <a:rPr lang="en-US" sz="2300" dirty="0" err="1">
                    <a:solidFill>
                      <a:srgbClr val="0070C0"/>
                    </a:solidFill>
                    <a:latin typeface="Futura Medium" panose="020B0602020204020303" pitchFamily="34" charset="-79"/>
                    <a:cs typeface="Futura Medium" panose="020B0602020204020303" pitchFamily="34" charset="-79"/>
                    <a:sym typeface="Wingdings" pitchFamily="2" charset="2"/>
                  </a:rPr>
                  <a:t>NuSTAR</a:t>
                </a:r>
                <a:r>
                  <a:rPr lang="en-US" sz="2300" dirty="0">
                    <a:solidFill>
                      <a:srgbClr val="0070C0"/>
                    </a:solidFill>
                    <a:latin typeface="Futura Medium" panose="020B0602020204020303" pitchFamily="34" charset="-79"/>
                    <a:cs typeface="Futura Medium" panose="020B0602020204020303" pitchFamily="34" charset="-79"/>
                    <a:sym typeface="Wingdings" pitchFamily="2" charset="2"/>
                  </a:rPr>
                  <a:t> channels)</a:t>
                </a:r>
              </a:p>
              <a:p>
                <a:pPr lvl="1">
                  <a:lnSpc>
                    <a:spcPct val="120000"/>
                  </a:lnSpc>
                  <a:buFont typeface="System Font Regular"/>
                  <a:buChar char="-"/>
                </a:pPr>
                <a:r>
                  <a:rPr lang="en-US" sz="2300" dirty="0">
                    <a:solidFill>
                      <a:srgbClr val="0070C0"/>
                    </a:solidFill>
                    <a:latin typeface="Futura Medium" panose="020B0602020204020303" pitchFamily="34" charset="-79"/>
                    <a:cs typeface="Futura Medium" panose="020B0602020204020303" pitchFamily="34" charset="-79"/>
                    <a:sym typeface="Wingdings" pitchFamily="2" charset="2"/>
                  </a:rPr>
                  <a:t>Paper in preparation (JATIS)</a:t>
                </a:r>
              </a:p>
              <a:p>
                <a:pPr lvl="2">
                  <a:lnSpc>
                    <a:spcPct val="120000"/>
                  </a:lnSpc>
                  <a:buFont typeface="System Font Regular"/>
                  <a:buChar char="-"/>
                </a:pPr>
                <a:r>
                  <a:rPr lang="en-US" sz="1900" dirty="0">
                    <a:solidFill>
                      <a:srgbClr val="0070C0"/>
                    </a:solidFill>
                    <a:latin typeface="Futura Medium" panose="020B0602020204020303" pitchFamily="34" charset="-79"/>
                    <a:ea typeface="Lato" panose="020F0502020204030203" pitchFamily="34" charset="0"/>
                    <a:cs typeface="Futura Medium" panose="020B0602020204020303" pitchFamily="34" charset="-79"/>
                    <a:sym typeface="Wingdings" pitchFamily="2" charset="2"/>
                  </a:rPr>
                  <a:t>Including fit parameters, observed fluxes, EW, etc.</a:t>
                </a:r>
                <a:endParaRPr lang="en-US" sz="1900" dirty="0">
                  <a:solidFill>
                    <a:srgbClr val="0070C0"/>
                  </a:solidFill>
                  <a:latin typeface="Futura Medium" panose="020B0602020204020303" pitchFamily="34" charset="-79"/>
                  <a:ea typeface="Lato" panose="020F0502020204030203" pitchFamily="34" charset="0"/>
                  <a:cs typeface="Futura Medium" panose="020B0602020204020303" pitchFamily="34" charset="-79"/>
                </a:endParaRPr>
              </a:p>
            </p:txBody>
          </p:sp>
        </mc:Choice>
        <mc:Fallback>
          <p:sp>
            <p:nvSpPr>
              <p:cNvPr id="7" name="Content Placeholder 2">
                <a:extLst>
                  <a:ext uri="{FF2B5EF4-FFF2-40B4-BE49-F238E27FC236}">
                    <a16:creationId xmlns:a16="http://schemas.microsoft.com/office/drawing/2014/main" id="{2422A3C1-8441-3AD8-A083-A619D546C260}"/>
                  </a:ext>
                </a:extLst>
              </p:cNvPr>
              <p:cNvSpPr txBox="1">
                <a:spLocks noRot="1" noChangeAspect="1" noMove="1" noResize="1" noEditPoints="1" noAdjustHandles="1" noChangeArrowheads="1" noChangeShapeType="1" noTextEdit="1"/>
              </p:cNvSpPr>
              <p:nvPr/>
            </p:nvSpPr>
            <p:spPr>
              <a:xfrm>
                <a:off x="445052" y="1190184"/>
                <a:ext cx="8253896" cy="4943489"/>
              </a:xfrm>
              <a:prstGeom prst="rect">
                <a:avLst/>
              </a:prstGeom>
              <a:blipFill>
                <a:blip r:embed="rId4"/>
                <a:stretch>
                  <a:fillRect l="-769"/>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EFFD7AE7-66DB-F58C-5D1E-DCD130BBE8D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517450" y="4086210"/>
            <a:ext cx="1928421" cy="1446878"/>
          </a:xfrm>
          <a:prstGeom prst="rect">
            <a:avLst/>
          </a:prstGeom>
          <a:ln w="12700">
            <a:solidFill>
              <a:schemeClr val="tx1"/>
            </a:solidFill>
          </a:ln>
          <a:effectLst>
            <a:outerShdw blurRad="50800" dist="38100" dir="2700000" algn="tl" rotWithShape="0">
              <a:prstClr val="black">
                <a:alpha val="40000"/>
              </a:prstClr>
            </a:outerShdw>
          </a:effectLst>
        </p:spPr>
      </p:pic>
      <p:pic>
        <p:nvPicPr>
          <p:cNvPr id="12" name="Picture 11" descr="A screenshot of a computer&#10;&#10;Description automatically generated">
            <a:extLst>
              <a:ext uri="{FF2B5EF4-FFF2-40B4-BE49-F238E27FC236}">
                <a16:creationId xmlns:a16="http://schemas.microsoft.com/office/drawing/2014/main" id="{EDE74E07-3A9B-F46D-9879-9616373A691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517450" y="5631455"/>
            <a:ext cx="1928421" cy="986257"/>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51225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51914A-624C-2E34-3113-B59B082567CA}"/>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rot="5400000">
            <a:off x="4007498" y="-4007498"/>
            <a:ext cx="1129004" cy="9144000"/>
          </a:xfrm>
          <a:prstGeom prst="rect">
            <a:avLst/>
          </a:prstGeom>
        </p:spPr>
      </p:pic>
      <p:sp>
        <p:nvSpPr>
          <p:cNvPr id="15" name="TextBox 14">
            <a:extLst>
              <a:ext uri="{FF2B5EF4-FFF2-40B4-BE49-F238E27FC236}">
                <a16:creationId xmlns:a16="http://schemas.microsoft.com/office/drawing/2014/main" id="{6FF2C05D-44BF-D5FB-DF3D-BC00F4045AAA}"/>
              </a:ext>
            </a:extLst>
          </p:cNvPr>
          <p:cNvSpPr txBox="1"/>
          <p:nvPr/>
        </p:nvSpPr>
        <p:spPr>
          <a:xfrm>
            <a:off x="1413745" y="205016"/>
            <a:ext cx="7595118" cy="769441"/>
          </a:xfrm>
          <a:prstGeom prst="rect">
            <a:avLst/>
          </a:prstGeom>
          <a:noFill/>
        </p:spPr>
        <p:txBody>
          <a:bodyPr wrap="square" rtlCol="0">
            <a:spAutoFit/>
          </a:bodyPr>
          <a:lstStyle/>
          <a:p>
            <a:pPr algn="r"/>
            <a:r>
              <a:rPr lang="en-US" sz="2800" b="1" dirty="0">
                <a:solidFill>
                  <a:srgbClr val="92D050"/>
                </a:solidFill>
                <a:latin typeface="FUTURA MEDIUM" panose="020B0602020204020303" pitchFamily="34" charset="-79"/>
                <a:ea typeface="Eurostile" charset="0"/>
                <a:cs typeface="FUTURA MEDIUM" panose="020B0602020204020303" pitchFamily="34" charset="-79"/>
              </a:rPr>
              <a:t>Estimating </a:t>
            </a:r>
            <a:r>
              <a:rPr lang="en-US" sz="2800" b="1" dirty="0" err="1">
                <a:solidFill>
                  <a:srgbClr val="92D050"/>
                </a:solidFill>
                <a:latin typeface="FUTURA MEDIUM" panose="020B0602020204020303" pitchFamily="34" charset="-79"/>
                <a:ea typeface="Eurostile" charset="0"/>
                <a:cs typeface="FUTURA MEDIUM" panose="020B0602020204020303" pitchFamily="34" charset="-79"/>
              </a:rPr>
              <a:t>NuSTAR</a:t>
            </a:r>
            <a:r>
              <a:rPr lang="en-US" sz="2800" b="1" dirty="0">
                <a:solidFill>
                  <a:srgbClr val="92D050"/>
                </a:solidFill>
                <a:latin typeface="FUTURA MEDIUM" panose="020B0602020204020303" pitchFamily="34" charset="-79"/>
                <a:ea typeface="Eurostile" charset="0"/>
                <a:cs typeface="FUTURA MEDIUM" panose="020B0602020204020303" pitchFamily="34" charset="-79"/>
              </a:rPr>
              <a:t> gain with BAT AGN</a:t>
            </a:r>
          </a:p>
          <a:p>
            <a:pPr algn="r"/>
            <a:r>
              <a:rPr lang="en-US" sz="1600" b="1" dirty="0">
                <a:solidFill>
                  <a:schemeClr val="accent4">
                    <a:lumMod val="60000"/>
                    <a:lumOff val="40000"/>
                  </a:schemeClr>
                </a:solidFill>
                <a:latin typeface="FUTURA MEDIUM" panose="020B0602020204020303" pitchFamily="34" charset="-79"/>
                <a:ea typeface="Eurostile" charset="0"/>
                <a:cs typeface="FUTURA MEDIUM" panose="020B0602020204020303" pitchFamily="34" charset="-79"/>
              </a:rPr>
              <a:t>Peter Boorman (Caltech)</a:t>
            </a:r>
          </a:p>
        </p:txBody>
      </p:sp>
      <p:sp>
        <p:nvSpPr>
          <p:cNvPr id="2" name="TextBox 1">
            <a:extLst>
              <a:ext uri="{FF2B5EF4-FFF2-40B4-BE49-F238E27FC236}">
                <a16:creationId xmlns:a16="http://schemas.microsoft.com/office/drawing/2014/main" id="{DCC3803E-62EA-D73C-1222-21AB7E86B732}"/>
              </a:ext>
            </a:extLst>
          </p:cNvPr>
          <p:cNvSpPr txBox="1"/>
          <p:nvPr/>
        </p:nvSpPr>
        <p:spPr>
          <a:xfrm>
            <a:off x="290456" y="6544755"/>
            <a:ext cx="4584909" cy="246221"/>
          </a:xfrm>
          <a:prstGeom prst="rect">
            <a:avLst/>
          </a:prstGeom>
          <a:noFill/>
        </p:spPr>
        <p:txBody>
          <a:bodyPr wrap="none" rtlCol="0">
            <a:spAutoFit/>
          </a:bodyPr>
          <a:lstStyle/>
          <a:p>
            <a:r>
              <a:rPr lang="en-US" sz="1000" dirty="0">
                <a:latin typeface="Futura Medium" panose="020B0602020204020303" pitchFamily="34" charset="-79"/>
                <a:cs typeface="Futura Medium" panose="020B0602020204020303" pitchFamily="34" charset="-79"/>
              </a:rPr>
              <a:t>NuSTAR status – IACHEC, Parador de La Granja, May 2024 – Karl Forster</a:t>
            </a: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2422A3C1-8441-3AD8-A083-A619D546C260}"/>
                  </a:ext>
                </a:extLst>
              </p:cNvPr>
              <p:cNvSpPr txBox="1">
                <a:spLocks/>
              </p:cNvSpPr>
              <p:nvPr/>
            </p:nvSpPr>
            <p:spPr>
              <a:xfrm>
                <a:off x="445052" y="1190184"/>
                <a:ext cx="8253896" cy="4943489"/>
              </a:xfrm>
              <a:prstGeom prst="rect">
                <a:avLst/>
              </a:prstGeom>
              <a:solidFill>
                <a:schemeClr val="accent4">
                  <a:lumMod val="20000"/>
                  <a:lumOff val="80000"/>
                </a:schemeClr>
              </a:solidFill>
            </p:spPr>
            <p:txBody>
              <a:bodyPr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Font typeface="System Font Regular"/>
                  <a:buChar char="-"/>
                </a:pPr>
                <a:r>
                  <a:rPr lang="en-US" sz="2400" dirty="0">
                    <a:latin typeface="Futura Medium" panose="020B0602020204020303" pitchFamily="34" charset="-79"/>
                    <a:cs typeface="Futura Medium" panose="020B0602020204020303" pitchFamily="34" charset="-79"/>
                  </a:rPr>
                  <a:t>Investigating a possible gain correction for </a:t>
                </a:r>
                <a:r>
                  <a:rPr lang="en-US" sz="2400" dirty="0" err="1">
                    <a:latin typeface="Futura Medium" panose="020B0602020204020303" pitchFamily="34" charset="-79"/>
                    <a:cs typeface="Futura Medium" panose="020B0602020204020303" pitchFamily="34" charset="-79"/>
                  </a:rPr>
                  <a:t>NuSTAR</a:t>
                </a:r>
                <a:r>
                  <a:rPr lang="en-US" sz="2400" dirty="0">
                    <a:latin typeface="Futura Medium" panose="020B0602020204020303" pitchFamily="34" charset="-79"/>
                    <a:cs typeface="Futura Medium" panose="020B0602020204020303" pitchFamily="34" charset="-79"/>
                  </a:rPr>
                  <a:t> at 6.4 keV using Swift-BAT AGN sample</a:t>
                </a:r>
              </a:p>
              <a:p>
                <a:pPr lvl="1">
                  <a:lnSpc>
                    <a:spcPct val="120000"/>
                  </a:lnSpc>
                  <a:buFont typeface="System Font Regular"/>
                  <a:buChar char="-"/>
                </a:pPr>
                <a:r>
                  <a:rPr lang="en-US" sz="2000" dirty="0">
                    <a:latin typeface="Futura Medium" panose="020B0602020204020303" pitchFamily="34" charset="-79"/>
                    <a:cs typeface="Futura Medium" panose="020B0602020204020303" pitchFamily="34" charset="-79"/>
                  </a:rPr>
                  <a:t>Instigated by questions from </a:t>
                </a:r>
                <a:r>
                  <a:rPr lang="en-US" sz="2000" dirty="0" err="1">
                    <a:latin typeface="Futura Medium" panose="020B0602020204020303" pitchFamily="34" charset="-79"/>
                    <a:cs typeface="Futura Medium" panose="020B0602020204020303" pitchFamily="34" charset="-79"/>
                  </a:rPr>
                  <a:t>NuSTAR</a:t>
                </a:r>
                <a:r>
                  <a:rPr lang="en-US" sz="2000" dirty="0">
                    <a:latin typeface="Futura Medium" panose="020B0602020204020303" pitchFamily="34" charset="-79"/>
                    <a:cs typeface="Futura Medium" panose="020B0602020204020303" pitchFamily="34" charset="-79"/>
                  </a:rPr>
                  <a:t> Users Committee and galaxy cluster analysis</a:t>
                </a:r>
              </a:p>
              <a:p>
                <a:pPr>
                  <a:lnSpc>
                    <a:spcPct val="120000"/>
                  </a:lnSpc>
                  <a:buFont typeface="System Font Regular"/>
                  <a:buChar char="-"/>
                </a:pPr>
                <a:r>
                  <a:rPr lang="en-US" sz="2400" dirty="0" err="1">
                    <a:latin typeface="Futura Medium" panose="020B0602020204020303" pitchFamily="34" charset="-79"/>
                    <a:cs typeface="Futura Medium" panose="020B0602020204020303" pitchFamily="34" charset="-79"/>
                  </a:rPr>
                  <a:t>NuSTAR</a:t>
                </a:r>
                <a:r>
                  <a:rPr lang="en-US" sz="2400" dirty="0">
                    <a:latin typeface="Futura Medium" panose="020B0602020204020303" pitchFamily="34" charset="-79"/>
                    <a:cs typeface="Futura Medium" panose="020B0602020204020303" pitchFamily="34" charset="-79"/>
                  </a:rPr>
                  <a:t> has observed many BAT AGN throughout the mission</a:t>
                </a:r>
              </a:p>
              <a:p>
                <a:pPr>
                  <a:lnSpc>
                    <a:spcPct val="120000"/>
                  </a:lnSpc>
                  <a:buFont typeface="System Font Regular"/>
                  <a:buChar char="-"/>
                </a:pPr>
                <a:r>
                  <a:rPr lang="en-US" sz="2400" dirty="0">
                    <a:latin typeface="Futura Medium" panose="020B0602020204020303" pitchFamily="34" charset="-79"/>
                    <a:cs typeface="Futura Medium" panose="020B0602020204020303" pitchFamily="34" charset="-79"/>
                  </a:rPr>
                  <a:t>The bulk of obscured BAT AGN are explained well phenomenologically between ~3-80 keV </a:t>
                </a:r>
                <a:r>
                  <a:rPr lang="en-US" sz="2000" dirty="0">
                    <a:solidFill>
                      <a:srgbClr val="0070C0"/>
                    </a:solidFill>
                    <a:latin typeface="Futura Medium" panose="020B0602020204020303" pitchFamily="34" charset="-79"/>
                    <a:cs typeface="Futura Medium" panose="020B0602020204020303" pitchFamily="34" charset="-79"/>
                  </a:rPr>
                  <a:t>(e.g., </a:t>
                </a:r>
                <a:r>
                  <a:rPr lang="en-US" sz="2000" dirty="0" err="1">
                    <a:solidFill>
                      <a:srgbClr val="0070C0"/>
                    </a:solidFill>
                    <a:latin typeface="Futura Medium" panose="020B0602020204020303" pitchFamily="34" charset="-79"/>
                    <a:cs typeface="Futura Medium" panose="020B0602020204020303" pitchFamily="34" charset="-79"/>
                  </a:rPr>
                  <a:t>Baloković</a:t>
                </a:r>
                <a:r>
                  <a:rPr lang="en-US" sz="2000" dirty="0">
                    <a:solidFill>
                      <a:srgbClr val="0070C0"/>
                    </a:solidFill>
                    <a:latin typeface="Futura Medium" panose="020B0602020204020303" pitchFamily="34" charset="-79"/>
                    <a:cs typeface="Futura Medium" panose="020B0602020204020303" pitchFamily="34" charset="-79"/>
                  </a:rPr>
                  <a:t> 2018)</a:t>
                </a:r>
              </a:p>
              <a:p>
                <a:pPr>
                  <a:lnSpc>
                    <a:spcPct val="120000"/>
                  </a:lnSpc>
                  <a:buFont typeface="System Font Regular"/>
                  <a:buChar char="-"/>
                </a:pPr>
                <a:r>
                  <a:rPr lang="en-US" sz="2400" dirty="0">
                    <a:latin typeface="Futura Medium" panose="020B0602020204020303" pitchFamily="34" charset="-79"/>
                    <a:cs typeface="Futura Medium" panose="020B0602020204020303" pitchFamily="34" charset="-79"/>
                  </a:rPr>
                  <a:t>Fit phenomenological model with and without variable redshift to search for energy shifts</a:t>
                </a:r>
              </a:p>
              <a:p>
                <a:pPr>
                  <a:lnSpc>
                    <a:spcPct val="120000"/>
                  </a:lnSpc>
                  <a:buFont typeface="System Font Regular"/>
                  <a:buChar char="-"/>
                </a:pPr>
                <a:r>
                  <a:rPr lang="en-US" sz="2400" dirty="0">
                    <a:latin typeface="Futura Medium" panose="020B0602020204020303" pitchFamily="34" charset="-79"/>
                    <a:cs typeface="Futura Medium" panose="020B0602020204020303" pitchFamily="34" charset="-79"/>
                  </a:rPr>
                  <a:t>Work in progress – preliminary results</a:t>
                </a:r>
              </a:p>
              <a:p>
                <a:pPr lvl="1">
                  <a:lnSpc>
                    <a:spcPct val="120000"/>
                  </a:lnSpc>
                  <a:buFont typeface="System Font Regular"/>
                  <a:buChar char="-"/>
                </a:pPr>
                <a:r>
                  <a:rPr lang="en-US" sz="2300" dirty="0">
                    <a:solidFill>
                      <a:srgbClr val="0070C0"/>
                    </a:solidFill>
                    <a:latin typeface="Futura Medium" panose="020B0602020204020303" pitchFamily="34" charset="-79"/>
                    <a:cs typeface="Futura Medium" panose="020B0602020204020303" pitchFamily="34" charset="-79"/>
                    <a:sym typeface="Wingdings" pitchFamily="2" charset="2"/>
                  </a:rPr>
                  <a:t>No discernable trends with time</a:t>
                </a:r>
              </a:p>
              <a:p>
                <a:pPr lvl="1">
                  <a:lnSpc>
                    <a:spcPct val="120000"/>
                  </a:lnSpc>
                  <a:buFont typeface="System Font Regular"/>
                  <a:buChar char="-"/>
                </a:pPr>
                <a:r>
                  <a:rPr lang="en-US" sz="2300" dirty="0">
                    <a:solidFill>
                      <a:srgbClr val="0070C0"/>
                    </a:solidFill>
                    <a:latin typeface="Futura Medium" panose="020B0602020204020303" pitchFamily="34" charset="-79"/>
                    <a:cs typeface="Futura Medium" panose="020B0602020204020303" pitchFamily="34" charset="-79"/>
                    <a:sym typeface="Wingdings" pitchFamily="2" charset="2"/>
                  </a:rPr>
                  <a:t>Absolute shift is small (</a:t>
                </a:r>
                <a14:m>
                  <m:oMath xmlns:m="http://schemas.openxmlformats.org/officeDocument/2006/math">
                    <m:r>
                      <a:rPr lang="en-US" sz="2300" b="0" i="1" smtClean="0">
                        <a:solidFill>
                          <a:srgbClr val="0070C0"/>
                        </a:solidFill>
                        <a:latin typeface="Cambria Math" panose="02040503050406030204" pitchFamily="18" charset="0"/>
                        <a:cs typeface="Futura Medium" panose="020B0602020204020303" pitchFamily="34" charset="-79"/>
                        <a:sym typeface="Wingdings" pitchFamily="2" charset="2"/>
                      </a:rPr>
                      <m:t>~</m:t>
                    </m:r>
                  </m:oMath>
                </a14:m>
                <a:r>
                  <a:rPr lang="en-US" sz="2300" dirty="0">
                    <a:solidFill>
                      <a:srgbClr val="0070C0"/>
                    </a:solidFill>
                    <a:latin typeface="Futura Medium" panose="020B0602020204020303" pitchFamily="34" charset="-79"/>
                    <a:cs typeface="Futura Medium" panose="020B0602020204020303" pitchFamily="34" charset="-79"/>
                    <a:sym typeface="Wingdings" pitchFamily="2" charset="2"/>
                  </a:rPr>
                  <a:t>1-2 </a:t>
                </a:r>
                <a:r>
                  <a:rPr lang="en-US" sz="2300" dirty="0" err="1">
                    <a:solidFill>
                      <a:srgbClr val="0070C0"/>
                    </a:solidFill>
                    <a:latin typeface="Futura Medium" panose="020B0602020204020303" pitchFamily="34" charset="-79"/>
                    <a:cs typeface="Futura Medium" panose="020B0602020204020303" pitchFamily="34" charset="-79"/>
                    <a:sym typeface="Wingdings" pitchFamily="2" charset="2"/>
                  </a:rPr>
                  <a:t>NuSTAR</a:t>
                </a:r>
                <a:r>
                  <a:rPr lang="en-US" sz="2300" dirty="0">
                    <a:solidFill>
                      <a:srgbClr val="0070C0"/>
                    </a:solidFill>
                    <a:latin typeface="Futura Medium" panose="020B0602020204020303" pitchFamily="34" charset="-79"/>
                    <a:cs typeface="Futura Medium" panose="020B0602020204020303" pitchFamily="34" charset="-79"/>
                    <a:sym typeface="Wingdings" pitchFamily="2" charset="2"/>
                  </a:rPr>
                  <a:t> channels)</a:t>
                </a:r>
              </a:p>
              <a:p>
                <a:pPr lvl="1">
                  <a:lnSpc>
                    <a:spcPct val="120000"/>
                  </a:lnSpc>
                  <a:buFont typeface="System Font Regular"/>
                  <a:buChar char="-"/>
                </a:pPr>
                <a:r>
                  <a:rPr lang="en-US" sz="2300" dirty="0">
                    <a:solidFill>
                      <a:srgbClr val="0070C0"/>
                    </a:solidFill>
                    <a:latin typeface="Futura Medium" panose="020B0602020204020303" pitchFamily="34" charset="-79"/>
                    <a:cs typeface="Futura Medium" panose="020B0602020204020303" pitchFamily="34" charset="-79"/>
                    <a:sym typeface="Wingdings" pitchFamily="2" charset="2"/>
                  </a:rPr>
                  <a:t>Paper in preparation (JATIS)</a:t>
                </a:r>
              </a:p>
              <a:p>
                <a:pPr lvl="2">
                  <a:lnSpc>
                    <a:spcPct val="120000"/>
                  </a:lnSpc>
                  <a:buFont typeface="System Font Regular"/>
                  <a:buChar char="-"/>
                </a:pPr>
                <a:r>
                  <a:rPr lang="en-US" sz="1900" dirty="0">
                    <a:solidFill>
                      <a:srgbClr val="0070C0"/>
                    </a:solidFill>
                    <a:latin typeface="Futura Medium" panose="020B0602020204020303" pitchFamily="34" charset="-79"/>
                    <a:ea typeface="Lato" panose="020F0502020204030203" pitchFamily="34" charset="0"/>
                    <a:cs typeface="Futura Medium" panose="020B0602020204020303" pitchFamily="34" charset="-79"/>
                    <a:sym typeface="Wingdings" pitchFamily="2" charset="2"/>
                  </a:rPr>
                  <a:t>Including fit parameters, observed fluxes, EW, etc.</a:t>
                </a:r>
                <a:endParaRPr lang="en-US" sz="1900" dirty="0">
                  <a:solidFill>
                    <a:srgbClr val="0070C0"/>
                  </a:solidFill>
                  <a:latin typeface="Futura Medium" panose="020B0602020204020303" pitchFamily="34" charset="-79"/>
                  <a:ea typeface="Lato" panose="020F0502020204030203" pitchFamily="34" charset="0"/>
                  <a:cs typeface="Futura Medium" panose="020B0602020204020303" pitchFamily="34" charset="-79"/>
                </a:endParaRPr>
              </a:p>
            </p:txBody>
          </p:sp>
        </mc:Choice>
        <mc:Fallback>
          <p:sp>
            <p:nvSpPr>
              <p:cNvPr id="7" name="Content Placeholder 2">
                <a:extLst>
                  <a:ext uri="{FF2B5EF4-FFF2-40B4-BE49-F238E27FC236}">
                    <a16:creationId xmlns:a16="http://schemas.microsoft.com/office/drawing/2014/main" id="{2422A3C1-8441-3AD8-A083-A619D546C260}"/>
                  </a:ext>
                </a:extLst>
              </p:cNvPr>
              <p:cNvSpPr txBox="1">
                <a:spLocks noRot="1" noChangeAspect="1" noMove="1" noResize="1" noEditPoints="1" noAdjustHandles="1" noChangeArrowheads="1" noChangeShapeType="1" noTextEdit="1"/>
              </p:cNvSpPr>
              <p:nvPr/>
            </p:nvSpPr>
            <p:spPr>
              <a:xfrm>
                <a:off x="445052" y="1190184"/>
                <a:ext cx="8253896" cy="4943489"/>
              </a:xfrm>
              <a:prstGeom prst="rect">
                <a:avLst/>
              </a:prstGeom>
              <a:blipFill>
                <a:blip r:embed="rId4"/>
                <a:stretch>
                  <a:fillRect l="-769" r="-1538"/>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EFFD7AE7-66DB-F58C-5D1E-DCD130BBE8D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517450" y="4086210"/>
            <a:ext cx="1928421" cy="1446878"/>
          </a:xfrm>
          <a:prstGeom prst="rect">
            <a:avLst/>
          </a:prstGeom>
          <a:ln w="12700">
            <a:solidFill>
              <a:schemeClr val="tx1"/>
            </a:solidFill>
          </a:ln>
          <a:effectLst>
            <a:outerShdw blurRad="50800" dist="38100" dir="2700000" algn="tl" rotWithShape="0">
              <a:prstClr val="black">
                <a:alpha val="40000"/>
              </a:prstClr>
            </a:outerShdw>
          </a:effectLst>
        </p:spPr>
      </p:pic>
      <p:pic>
        <p:nvPicPr>
          <p:cNvPr id="12" name="Picture 11" descr="A screenshot of a computer&#10;&#10;Description automatically generated">
            <a:extLst>
              <a:ext uri="{FF2B5EF4-FFF2-40B4-BE49-F238E27FC236}">
                <a16:creationId xmlns:a16="http://schemas.microsoft.com/office/drawing/2014/main" id="{EDE74E07-3A9B-F46D-9879-9616373A691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37891" y="1251829"/>
            <a:ext cx="8078937" cy="4131830"/>
          </a:xfrm>
          <a:prstGeom prst="rect">
            <a:avLst/>
          </a:prstGeom>
          <a:ln w="12700">
            <a:solidFill>
              <a:schemeClr val="tx1"/>
            </a:solid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DA008827-DE23-F06C-7D7E-489B895837CD}"/>
              </a:ext>
            </a:extLst>
          </p:cNvPr>
          <p:cNvSpPr txBox="1"/>
          <p:nvPr/>
        </p:nvSpPr>
        <p:spPr>
          <a:xfrm>
            <a:off x="5979559" y="2464013"/>
            <a:ext cx="1196931" cy="276999"/>
          </a:xfrm>
          <a:prstGeom prst="rect">
            <a:avLst/>
          </a:prstGeom>
          <a:noFill/>
        </p:spPr>
        <p:txBody>
          <a:bodyPr wrap="none" rtlCol="0">
            <a:spAutoFit/>
          </a:bodyPr>
          <a:lstStyle/>
          <a:p>
            <a:r>
              <a:rPr lang="en-US" sz="1200" dirty="0">
                <a:solidFill>
                  <a:srgbClr val="7030A0"/>
                </a:solidFill>
                <a:latin typeface="Futura Medium" panose="020B0602020204020303" pitchFamily="34" charset="-79"/>
                <a:cs typeface="Futura Medium" panose="020B0602020204020303" pitchFamily="34" charset="-79"/>
              </a:rPr>
              <a:t>mean blueshift</a:t>
            </a:r>
          </a:p>
        </p:txBody>
      </p:sp>
      <p:sp>
        <p:nvSpPr>
          <p:cNvPr id="4" name="TextBox 3">
            <a:extLst>
              <a:ext uri="{FF2B5EF4-FFF2-40B4-BE49-F238E27FC236}">
                <a16:creationId xmlns:a16="http://schemas.microsoft.com/office/drawing/2014/main" id="{A9CCDC4E-2633-7FC0-026A-ED824256B5CE}"/>
              </a:ext>
            </a:extLst>
          </p:cNvPr>
          <p:cNvSpPr txBox="1"/>
          <p:nvPr/>
        </p:nvSpPr>
        <p:spPr>
          <a:xfrm>
            <a:off x="6396270" y="5267617"/>
            <a:ext cx="2170779" cy="338554"/>
          </a:xfrm>
          <a:prstGeom prst="rect">
            <a:avLst/>
          </a:prstGeom>
          <a:solidFill>
            <a:schemeClr val="accent6">
              <a:lumMod val="60000"/>
              <a:lumOff val="40000"/>
            </a:schemeClr>
          </a:solidFill>
        </p:spPr>
        <p:txBody>
          <a:bodyPr wrap="square" rtlCol="0">
            <a:spAutoFit/>
          </a:bodyPr>
          <a:lstStyle/>
          <a:p>
            <a:pPr algn="ctr"/>
            <a:r>
              <a:rPr lang="en-US" sz="1600" dirty="0">
                <a:latin typeface="Futura Medium" panose="020B0602020204020303" pitchFamily="34" charset="-79"/>
                <a:cs typeface="Futura Medium" panose="020B0602020204020303" pitchFamily="34" charset="-79"/>
              </a:rPr>
              <a:t>1 channel = 40 eV</a:t>
            </a:r>
            <a:endParaRPr lang="en-US" sz="1600" dirty="0">
              <a:latin typeface="Futura Medium" panose="020B0602020204020303" pitchFamily="34" charset="-79"/>
              <a:cs typeface="Futura Medium" panose="020B0602020204020303" pitchFamily="34" charset="-79"/>
            </a:endParaRPr>
          </a:p>
        </p:txBody>
      </p:sp>
      <p:cxnSp>
        <p:nvCxnSpPr>
          <p:cNvPr id="10" name="Elbow Connector 9">
            <a:extLst>
              <a:ext uri="{FF2B5EF4-FFF2-40B4-BE49-F238E27FC236}">
                <a16:creationId xmlns:a16="http://schemas.microsoft.com/office/drawing/2014/main" id="{B634A1FA-A1D5-5EB7-C4CC-C9D5AB65217E}"/>
              </a:ext>
            </a:extLst>
          </p:cNvPr>
          <p:cNvCxnSpPr>
            <a:cxnSpLocks/>
          </p:cNvCxnSpPr>
          <p:nvPr/>
        </p:nvCxnSpPr>
        <p:spPr>
          <a:xfrm rot="16200000" flipV="1">
            <a:off x="7228071" y="4324761"/>
            <a:ext cx="1526926" cy="433437"/>
          </a:xfrm>
          <a:prstGeom prst="bentConnector3">
            <a:avLst>
              <a:gd name="adj1" fmla="val 99865"/>
            </a:avLst>
          </a:prstGeom>
          <a:ln w="34925">
            <a:solidFill>
              <a:schemeClr val="accent6">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23823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51914A-624C-2E34-3113-B59B082567CA}"/>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rot="5400000">
            <a:off x="4007498" y="-4007498"/>
            <a:ext cx="1129004" cy="9144000"/>
          </a:xfrm>
          <a:prstGeom prst="rect">
            <a:avLst/>
          </a:prstGeom>
        </p:spPr>
      </p:pic>
      <p:sp>
        <p:nvSpPr>
          <p:cNvPr id="15" name="TextBox 14">
            <a:extLst>
              <a:ext uri="{FF2B5EF4-FFF2-40B4-BE49-F238E27FC236}">
                <a16:creationId xmlns:a16="http://schemas.microsoft.com/office/drawing/2014/main" id="{6FF2C05D-44BF-D5FB-DF3D-BC00F4045AAA}"/>
              </a:ext>
            </a:extLst>
          </p:cNvPr>
          <p:cNvSpPr txBox="1"/>
          <p:nvPr/>
        </p:nvSpPr>
        <p:spPr>
          <a:xfrm>
            <a:off x="3432493" y="67024"/>
            <a:ext cx="5266455" cy="830997"/>
          </a:xfrm>
          <a:prstGeom prst="rect">
            <a:avLst/>
          </a:prstGeom>
          <a:noFill/>
        </p:spPr>
        <p:txBody>
          <a:bodyPr wrap="square" rtlCol="0">
            <a:spAutoFit/>
          </a:bodyPr>
          <a:lstStyle/>
          <a:p>
            <a:pPr algn="r"/>
            <a:r>
              <a:rPr lang="en-US" sz="2400" i="1" dirty="0" err="1">
                <a:solidFill>
                  <a:schemeClr val="accent4">
                    <a:lumMod val="20000"/>
                    <a:lumOff val="80000"/>
                  </a:schemeClr>
                </a:solidFill>
                <a:effectLst/>
                <a:latin typeface="Helvetica" pitchFamily="2" charset="0"/>
              </a:rPr>
              <a:t>NuSTAR</a:t>
            </a:r>
            <a:r>
              <a:rPr lang="en-US" sz="2400" i="1" dirty="0">
                <a:solidFill>
                  <a:schemeClr val="accent4">
                    <a:lumMod val="20000"/>
                    <a:lumOff val="80000"/>
                  </a:schemeClr>
                </a:solidFill>
                <a:effectLst/>
                <a:latin typeface="Helvetica" pitchFamily="2" charset="0"/>
              </a:rPr>
              <a:t> Search for </a:t>
            </a:r>
            <a:r>
              <a:rPr lang="en-US" sz="2400" i="1" dirty="0" err="1">
                <a:solidFill>
                  <a:schemeClr val="accent4">
                    <a:lumMod val="20000"/>
                    <a:lumOff val="80000"/>
                  </a:schemeClr>
                </a:solidFill>
                <a:effectLst/>
                <a:latin typeface="Helvetica" pitchFamily="2" charset="0"/>
              </a:rPr>
              <a:t>INteresting</a:t>
            </a:r>
            <a:r>
              <a:rPr lang="en-US" sz="2400" i="1" dirty="0">
                <a:solidFill>
                  <a:schemeClr val="accent4">
                    <a:lumMod val="20000"/>
                    <a:lumOff val="80000"/>
                  </a:schemeClr>
                </a:solidFill>
                <a:effectLst/>
                <a:latin typeface="Helvetica" pitchFamily="2" charset="0"/>
              </a:rPr>
              <a:t> </a:t>
            </a:r>
          </a:p>
          <a:p>
            <a:pPr algn="r"/>
            <a:r>
              <a:rPr lang="en-US" sz="2400" i="1" dirty="0">
                <a:solidFill>
                  <a:schemeClr val="accent4">
                    <a:lumMod val="20000"/>
                    <a:lumOff val="80000"/>
                  </a:schemeClr>
                </a:solidFill>
                <a:effectLst/>
                <a:latin typeface="Helvetica" pitchFamily="2" charset="0"/>
              </a:rPr>
              <a:t>Gamma-ray Signals (SINGS)</a:t>
            </a:r>
            <a:endParaRPr lang="en-US" sz="2400" b="1" dirty="0">
              <a:solidFill>
                <a:schemeClr val="accent4">
                  <a:lumMod val="20000"/>
                  <a:lumOff val="80000"/>
                </a:schemeClr>
              </a:solidFill>
              <a:latin typeface="FUTURA MEDIUM" panose="020B0602020204020303" pitchFamily="34" charset="-79"/>
              <a:ea typeface="Eurostile" charset="0"/>
              <a:cs typeface="FUTURA MEDIUM" panose="020B0602020204020303" pitchFamily="34" charset="-79"/>
            </a:endParaRPr>
          </a:p>
        </p:txBody>
      </p:sp>
      <p:sp>
        <p:nvSpPr>
          <p:cNvPr id="2" name="TextBox 1">
            <a:extLst>
              <a:ext uri="{FF2B5EF4-FFF2-40B4-BE49-F238E27FC236}">
                <a16:creationId xmlns:a16="http://schemas.microsoft.com/office/drawing/2014/main" id="{DCC3803E-62EA-D73C-1222-21AB7E86B732}"/>
              </a:ext>
            </a:extLst>
          </p:cNvPr>
          <p:cNvSpPr txBox="1"/>
          <p:nvPr/>
        </p:nvSpPr>
        <p:spPr>
          <a:xfrm>
            <a:off x="290456" y="6544755"/>
            <a:ext cx="4584909" cy="246221"/>
          </a:xfrm>
          <a:prstGeom prst="rect">
            <a:avLst/>
          </a:prstGeom>
          <a:noFill/>
        </p:spPr>
        <p:txBody>
          <a:bodyPr wrap="none" rtlCol="0">
            <a:spAutoFit/>
          </a:bodyPr>
          <a:lstStyle/>
          <a:p>
            <a:r>
              <a:rPr lang="en-US" sz="1000" dirty="0">
                <a:latin typeface="Futura Medium" panose="020B0602020204020303" pitchFamily="34" charset="-79"/>
                <a:cs typeface="Futura Medium" panose="020B0602020204020303" pitchFamily="34" charset="-79"/>
              </a:rPr>
              <a:t>NuSTAR status – IACHEC, Parador de La Granja, May 2024 – Karl Forster</a:t>
            </a:r>
          </a:p>
        </p:txBody>
      </p:sp>
      <p:sp>
        <p:nvSpPr>
          <p:cNvPr id="7" name="Content Placeholder 2">
            <a:extLst>
              <a:ext uri="{FF2B5EF4-FFF2-40B4-BE49-F238E27FC236}">
                <a16:creationId xmlns:a16="http://schemas.microsoft.com/office/drawing/2014/main" id="{2422A3C1-8441-3AD8-A083-A619D546C260}"/>
              </a:ext>
            </a:extLst>
          </p:cNvPr>
          <p:cNvSpPr txBox="1">
            <a:spLocks/>
          </p:cNvSpPr>
          <p:nvPr/>
        </p:nvSpPr>
        <p:spPr>
          <a:xfrm>
            <a:off x="445052" y="1190185"/>
            <a:ext cx="8253896" cy="2950015"/>
          </a:xfrm>
          <a:prstGeom prst="rect">
            <a:avLst/>
          </a:prstGeom>
          <a:solidFill>
            <a:schemeClr val="accent4">
              <a:lumMod val="20000"/>
              <a:lumOff val="80000"/>
            </a:schemeClr>
          </a:solidFill>
        </p:spPr>
        <p:txBody>
          <a:bodyPr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i="1" dirty="0">
                <a:effectLst/>
                <a:cs typeface="FUTURA MEDIUM" panose="020B0602020204020303" pitchFamily="34" charset="-79"/>
              </a:rPr>
              <a:t> </a:t>
            </a:r>
            <a:r>
              <a:rPr lang="en-US" sz="2400" b="1" i="1" dirty="0" err="1">
                <a:solidFill>
                  <a:srgbClr val="C1504D"/>
                </a:solidFill>
                <a:effectLst/>
                <a:cs typeface="FUTURA MEDIUM" panose="020B0602020204020303" pitchFamily="34" charset="-79"/>
              </a:rPr>
              <a:t>NuSTAR</a:t>
            </a:r>
            <a:r>
              <a:rPr lang="en-US" sz="2400" b="1" i="1" dirty="0">
                <a:solidFill>
                  <a:srgbClr val="C1504D"/>
                </a:solidFill>
                <a:effectLst/>
                <a:cs typeface="FUTURA MEDIUM" panose="020B0602020204020303" pitchFamily="34" charset="-79"/>
              </a:rPr>
              <a:t> SINGS </a:t>
            </a:r>
            <a:r>
              <a:rPr lang="en-US" sz="1800" i="1" dirty="0">
                <a:effectLst/>
                <a:cs typeface="Futura Medium" panose="020B0602020204020303" pitchFamily="34" charset="-79"/>
              </a:rPr>
              <a:t>uses the data from the </a:t>
            </a:r>
            <a:r>
              <a:rPr lang="en-US" sz="1800" i="1" dirty="0" err="1">
                <a:effectLst/>
                <a:cs typeface="Futura Medium" panose="020B0602020204020303" pitchFamily="34" charset="-79"/>
              </a:rPr>
              <a:t>NuSTAR</a:t>
            </a:r>
            <a:r>
              <a:rPr lang="en-US" sz="1800" i="1" dirty="0">
                <a:effectLst/>
                <a:cs typeface="Futura Medium" panose="020B0602020204020303" pitchFamily="34" charset="-79"/>
              </a:rPr>
              <a:t> </a:t>
            </a:r>
            <a:r>
              <a:rPr lang="en-US" sz="1800" i="1" dirty="0" err="1">
                <a:effectLst/>
                <a:cs typeface="Futura Medium" panose="020B0602020204020303" pitchFamily="34" charset="-79"/>
              </a:rPr>
              <a:t>CsI</a:t>
            </a:r>
            <a:r>
              <a:rPr lang="en-US" sz="1800" i="1" dirty="0">
                <a:effectLst/>
                <a:cs typeface="Futura Medium" panose="020B0602020204020303" pitchFamily="34" charset="-79"/>
              </a:rPr>
              <a:t> anti-coincidence shields and X-ray detectors to search from prompt emission from gamma-ray</a:t>
            </a:r>
            <a:r>
              <a:rPr lang="en-US" sz="1800" dirty="0">
                <a:cs typeface="Futura Medium" panose="020B0602020204020303" pitchFamily="34" charset="-79"/>
              </a:rPr>
              <a:t> </a:t>
            </a:r>
            <a:r>
              <a:rPr lang="en-US" sz="1800" i="1" dirty="0">
                <a:effectLst/>
                <a:cs typeface="Futura Medium" panose="020B0602020204020303" pitchFamily="34" charset="-79"/>
              </a:rPr>
              <a:t>bursts. </a:t>
            </a:r>
          </a:p>
          <a:p>
            <a:pPr lvl="1">
              <a:buFont typeface="System Font Regular"/>
              <a:buChar char="-"/>
            </a:pPr>
            <a:r>
              <a:rPr lang="en-US" sz="1400" i="1" dirty="0">
                <a:effectLst/>
                <a:cs typeface="Futura Medium" panose="020B0602020204020303" pitchFamily="34" charset="-79"/>
              </a:rPr>
              <a:t>The </a:t>
            </a:r>
            <a:r>
              <a:rPr lang="en-US" sz="1400" i="1" dirty="0" err="1">
                <a:effectLst/>
                <a:cs typeface="Futura Medium" panose="020B0602020204020303" pitchFamily="34" charset="-79"/>
              </a:rPr>
              <a:t>CsI</a:t>
            </a:r>
            <a:r>
              <a:rPr lang="en-US" sz="1400" i="1" dirty="0">
                <a:effectLst/>
                <a:cs typeface="Futura Medium" panose="020B0602020204020303" pitchFamily="34" charset="-79"/>
              </a:rPr>
              <a:t> anti-coincidence shields provide a large effective area for GRBs far from the optical axis of the observatory.</a:t>
            </a:r>
            <a:endParaRPr lang="en-US" sz="1400" dirty="0">
              <a:effectLst/>
              <a:cs typeface="Futura Medium" panose="020B0602020204020303" pitchFamily="34" charset="-79"/>
            </a:endParaRPr>
          </a:p>
          <a:p>
            <a:r>
              <a:rPr lang="en-US" sz="1800" i="1" dirty="0">
                <a:cs typeface="Futura Medium" panose="020B0602020204020303" pitchFamily="34" charset="-79"/>
              </a:rPr>
              <a:t>P</a:t>
            </a:r>
            <a:r>
              <a:rPr lang="en-US" sz="1800" i="1" dirty="0">
                <a:effectLst/>
                <a:cs typeface="Futura Medium" panose="020B0602020204020303" pitchFamily="34" charset="-79"/>
              </a:rPr>
              <a:t>ost-facto search for GRBs detected by other observatories in the 2022-2023 time range resulted in the detection of</a:t>
            </a:r>
            <a:r>
              <a:rPr lang="en-US" sz="1800" dirty="0">
                <a:cs typeface="Futura Medium" panose="020B0602020204020303" pitchFamily="34" charset="-79"/>
              </a:rPr>
              <a:t> </a:t>
            </a:r>
            <a:r>
              <a:rPr lang="en-US" sz="1800" i="1" dirty="0">
                <a:effectLst/>
                <a:cs typeface="Futura Medium" panose="020B0602020204020303" pitchFamily="34" charset="-79"/>
              </a:rPr>
              <a:t>several "famous" GRBs    -   </a:t>
            </a:r>
            <a:r>
              <a:rPr lang="en-US" sz="1400" i="1" dirty="0">
                <a:effectLst/>
                <a:cs typeface="Futura Medium" panose="020B0602020204020303" pitchFamily="34" charset="-79"/>
              </a:rPr>
              <a:t>such as GRB 221009A and GRB 230307A. </a:t>
            </a:r>
          </a:p>
          <a:p>
            <a:r>
              <a:rPr lang="en-US" sz="1800" i="1" dirty="0">
                <a:effectLst/>
                <a:cs typeface="Futura Medium" panose="020B0602020204020303" pitchFamily="34" charset="-79"/>
              </a:rPr>
              <a:t>This led to the development of a "real time" detection pipeline that searches</a:t>
            </a:r>
            <a:r>
              <a:rPr lang="en-US" sz="1800" dirty="0">
                <a:cs typeface="Futura Medium" panose="020B0602020204020303" pitchFamily="34" charset="-79"/>
              </a:rPr>
              <a:t> </a:t>
            </a:r>
            <a:r>
              <a:rPr lang="en-US" sz="1800" i="1" dirty="0">
                <a:effectLst/>
                <a:cs typeface="Futura Medium" panose="020B0602020204020303" pitchFamily="34" charset="-79"/>
              </a:rPr>
              <a:t>the telemetry stream for signs of GRBs and has identified roughly one GRB per month.</a:t>
            </a:r>
          </a:p>
          <a:p>
            <a:pPr lvl="1">
              <a:buFont typeface="System Font Regular"/>
              <a:buChar char="-"/>
            </a:pPr>
            <a:r>
              <a:rPr lang="en-US" sz="1400" i="1" dirty="0">
                <a:effectLst/>
              </a:rPr>
              <a:t>Self-triggering algorithm running on shield data</a:t>
            </a:r>
            <a:r>
              <a:rPr lang="en-US" sz="1400" dirty="0"/>
              <a:t> </a:t>
            </a:r>
            <a:r>
              <a:rPr lang="en-US" sz="1400" i="1" dirty="0">
                <a:effectLst/>
              </a:rPr>
              <a:t>(long GRBs) and </a:t>
            </a:r>
            <a:r>
              <a:rPr lang="en-US" sz="1400" i="1" dirty="0" err="1">
                <a:effectLst/>
              </a:rPr>
              <a:t>CdZnTe</a:t>
            </a:r>
            <a:r>
              <a:rPr lang="en-US" sz="1400" i="1" dirty="0">
                <a:effectLst/>
              </a:rPr>
              <a:t> events (“short GRBs”).</a:t>
            </a:r>
          </a:p>
          <a:p>
            <a:pPr lvl="1">
              <a:buFont typeface="System Font Regular"/>
              <a:buChar char="-"/>
            </a:pPr>
            <a:r>
              <a:rPr lang="en-US" sz="1400" i="1" dirty="0">
                <a:effectLst/>
              </a:rPr>
              <a:t>Runs twice daily as data are received at the SOC</a:t>
            </a:r>
            <a:endParaRPr lang="en-US" sz="1800" i="1" dirty="0">
              <a:effectLst/>
              <a:cs typeface="Futura Medium" panose="020B0602020204020303" pitchFamily="34" charset="-79"/>
            </a:endParaRPr>
          </a:p>
          <a:p>
            <a:r>
              <a:rPr lang="en-US" sz="1800" dirty="0">
                <a:effectLst/>
                <a:cs typeface="Futura Medium" panose="020B0602020204020303" pitchFamily="34" charset="-79"/>
              </a:rPr>
              <a:t>Visit  </a:t>
            </a:r>
            <a:r>
              <a:rPr lang="en-US" sz="1800" dirty="0" err="1">
                <a:solidFill>
                  <a:srgbClr val="0070C0"/>
                </a:solidFill>
                <a:effectLst/>
                <a:latin typeface="Courier" pitchFamily="2" charset="0"/>
                <a:cs typeface="Futura Medium" panose="020B0602020204020303" pitchFamily="34" charset="-79"/>
              </a:rPr>
              <a:t>nustarsoc.caltech.edu</a:t>
            </a:r>
            <a:r>
              <a:rPr lang="en-US" sz="1800" dirty="0">
                <a:solidFill>
                  <a:srgbClr val="0070C0"/>
                </a:solidFill>
                <a:effectLst/>
                <a:latin typeface="Courier" pitchFamily="2" charset="0"/>
                <a:cs typeface="Futura Medium" panose="020B0602020204020303" pitchFamily="34" charset="-79"/>
              </a:rPr>
              <a:t>/</a:t>
            </a:r>
            <a:r>
              <a:rPr lang="en-US" sz="1800" dirty="0" err="1">
                <a:solidFill>
                  <a:srgbClr val="0070C0"/>
                </a:solidFill>
                <a:effectLst/>
                <a:latin typeface="Courier" pitchFamily="2" charset="0"/>
                <a:cs typeface="Futura Medium" panose="020B0602020204020303" pitchFamily="34" charset="-79"/>
              </a:rPr>
              <a:t>NuSTAR_Public</a:t>
            </a:r>
            <a:r>
              <a:rPr lang="en-US" sz="1800" dirty="0">
                <a:solidFill>
                  <a:srgbClr val="0070C0"/>
                </a:solidFill>
                <a:effectLst/>
                <a:latin typeface="Courier" pitchFamily="2" charset="0"/>
                <a:cs typeface="Futura Medium" panose="020B0602020204020303" pitchFamily="34" charset="-79"/>
              </a:rPr>
              <a:t>/</a:t>
            </a:r>
            <a:r>
              <a:rPr lang="en-US" sz="1800" dirty="0" err="1">
                <a:solidFill>
                  <a:srgbClr val="0070C0"/>
                </a:solidFill>
                <a:effectLst/>
                <a:latin typeface="Courier" pitchFamily="2" charset="0"/>
                <a:cs typeface="Futura Medium" panose="020B0602020204020303" pitchFamily="34" charset="-79"/>
              </a:rPr>
              <a:t>grbs</a:t>
            </a:r>
            <a:r>
              <a:rPr lang="en-US" sz="1800" dirty="0">
                <a:solidFill>
                  <a:srgbClr val="0070C0"/>
                </a:solidFill>
                <a:effectLst/>
                <a:latin typeface="Courier" pitchFamily="2" charset="0"/>
                <a:cs typeface="Futura Medium" panose="020B0602020204020303" pitchFamily="34" charset="-79"/>
              </a:rPr>
              <a:t>/ </a:t>
            </a:r>
            <a:r>
              <a:rPr lang="en-US" sz="1800" dirty="0">
                <a:effectLst/>
                <a:cs typeface="Futura Medium" panose="020B0602020204020303" pitchFamily="34" charset="-79"/>
              </a:rPr>
              <a:t>for more information</a:t>
            </a:r>
          </a:p>
        </p:txBody>
      </p:sp>
      <p:sp>
        <p:nvSpPr>
          <p:cNvPr id="8" name="Content Placeholder 2">
            <a:extLst>
              <a:ext uri="{FF2B5EF4-FFF2-40B4-BE49-F238E27FC236}">
                <a16:creationId xmlns:a16="http://schemas.microsoft.com/office/drawing/2014/main" id="{33C57C34-D470-430D-D6DF-5DFAE9E62848}"/>
              </a:ext>
            </a:extLst>
          </p:cNvPr>
          <p:cNvSpPr txBox="1">
            <a:spLocks/>
          </p:cNvSpPr>
          <p:nvPr/>
        </p:nvSpPr>
        <p:spPr>
          <a:xfrm>
            <a:off x="445052" y="4214911"/>
            <a:ext cx="3644348" cy="2258363"/>
          </a:xfrm>
          <a:prstGeom prst="rect">
            <a:avLst/>
          </a:prstGeom>
          <a:solidFill>
            <a:schemeClr val="accent6">
              <a:lumMod val="20000"/>
              <a:lumOff val="80000"/>
            </a:schemeClr>
          </a:solidFill>
        </p:spPr>
        <p:txBody>
          <a:bodyPr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spcAft>
                <a:spcPts val="600"/>
              </a:spcAft>
            </a:pPr>
            <a:r>
              <a:rPr lang="en-US" sz="1400" dirty="0">
                <a:latin typeface="Futura Medium" panose="020B0602020204020303" pitchFamily="34" charset="-79"/>
                <a:cs typeface="Futura Medium" panose="020B0602020204020303" pitchFamily="34" charset="-79"/>
              </a:rPr>
              <a:t>P</a:t>
            </a:r>
            <a:r>
              <a:rPr lang="en-US" sz="1400" dirty="0">
                <a:effectLst/>
                <a:latin typeface="Futura Medium" panose="020B0602020204020303" pitchFamily="34" charset="-79"/>
                <a:cs typeface="Futura Medium" panose="020B0602020204020303" pitchFamily="34" charset="-79"/>
              </a:rPr>
              <a:t>ost-facto Focused X-rays travel down the</a:t>
            </a:r>
            <a:r>
              <a:rPr lang="en-US" sz="1400" dirty="0">
                <a:latin typeface="Futura Medium" panose="020B0602020204020303" pitchFamily="34" charset="-79"/>
                <a:cs typeface="Futura Medium" panose="020B0602020204020303" pitchFamily="34" charset="-79"/>
              </a:rPr>
              <a:t> </a:t>
            </a:r>
            <a:r>
              <a:rPr lang="en-US" sz="1400" dirty="0">
                <a:effectLst/>
                <a:latin typeface="Futura Medium" panose="020B0602020204020303" pitchFamily="34" charset="-79"/>
                <a:cs typeface="Futura Medium" panose="020B0602020204020303" pitchFamily="34" charset="-79"/>
              </a:rPr>
              <a:t>“barrel” of the shield </a:t>
            </a:r>
          </a:p>
          <a:p>
            <a:pPr>
              <a:lnSpc>
                <a:spcPct val="120000"/>
              </a:lnSpc>
              <a:spcBef>
                <a:spcPts val="0"/>
              </a:spcBef>
              <a:spcAft>
                <a:spcPts val="600"/>
              </a:spcAft>
            </a:pPr>
            <a:r>
              <a:rPr lang="en-US" sz="1400" dirty="0">
                <a:effectLst/>
                <a:latin typeface="Futura Medium" panose="020B0602020204020303" pitchFamily="34" charset="-79"/>
                <a:cs typeface="Futura Medium" panose="020B0602020204020303" pitchFamily="34" charset="-79"/>
              </a:rPr>
              <a:t>X-ray counts coincident with “shield hits” from cosmic rays </a:t>
            </a:r>
            <a:r>
              <a:rPr lang="en-US" sz="1400" dirty="0" err="1">
                <a:effectLst/>
                <a:latin typeface="Futura Medium" panose="020B0602020204020303" pitchFamily="34" charset="-79"/>
                <a:cs typeface="Futura Medium" panose="020B0602020204020303" pitchFamily="34" charset="-79"/>
              </a:rPr>
              <a:t>veto’d</a:t>
            </a:r>
            <a:r>
              <a:rPr lang="en-US" sz="1400" dirty="0">
                <a:effectLst/>
                <a:latin typeface="Futura Medium" panose="020B0602020204020303" pitchFamily="34" charset="-79"/>
                <a:cs typeface="Futura Medium" panose="020B0602020204020303" pitchFamily="34" charset="-79"/>
              </a:rPr>
              <a:t> on board or in software</a:t>
            </a:r>
          </a:p>
          <a:p>
            <a:pPr>
              <a:lnSpc>
                <a:spcPct val="120000"/>
              </a:lnSpc>
              <a:spcBef>
                <a:spcPts val="0"/>
              </a:spcBef>
              <a:spcAft>
                <a:spcPts val="600"/>
              </a:spcAft>
            </a:pPr>
            <a:r>
              <a:rPr lang="en-US" sz="1400" dirty="0">
                <a:effectLst/>
                <a:latin typeface="Futura Medium" panose="020B0602020204020303" pitchFamily="34" charset="-79"/>
                <a:cs typeface="Futura Medium" panose="020B0602020204020303" pitchFamily="34" charset="-79"/>
              </a:rPr>
              <a:t>“Shield rates” digitized at 1 Hz gives the combination of cosmic rays and </a:t>
            </a:r>
            <a:r>
              <a:rPr lang="en-US" sz="1400" dirty="0" err="1">
                <a:effectLst/>
                <a:latin typeface="Futura Medium" panose="020B0602020204020303" pitchFamily="34" charset="-79"/>
                <a:cs typeface="Futura Medium" panose="020B0602020204020303" pitchFamily="34" charset="-79"/>
              </a:rPr>
              <a:t>Ɣ</a:t>
            </a:r>
            <a:r>
              <a:rPr lang="en-US" sz="1400" dirty="0">
                <a:effectLst/>
                <a:latin typeface="Futura Medium" panose="020B0602020204020303" pitchFamily="34" charset="-79"/>
                <a:cs typeface="Futura Medium" panose="020B0602020204020303" pitchFamily="34" charset="-79"/>
              </a:rPr>
              <a:t>-rays on the shields.</a:t>
            </a:r>
          </a:p>
          <a:p>
            <a:pPr>
              <a:lnSpc>
                <a:spcPct val="120000"/>
              </a:lnSpc>
              <a:spcBef>
                <a:spcPts val="0"/>
              </a:spcBef>
            </a:pPr>
            <a:r>
              <a:rPr lang="en-US" sz="1400" dirty="0">
                <a:effectLst/>
                <a:latin typeface="Futura Medium" panose="020B0602020204020303" pitchFamily="34" charset="-79"/>
                <a:cs typeface="Futura Medium" panose="020B0602020204020303" pitchFamily="34" charset="-79"/>
              </a:rPr>
              <a:t>No </a:t>
            </a:r>
            <a:r>
              <a:rPr lang="en-US" sz="1400" dirty="0">
                <a:effectLst/>
                <a:latin typeface="Futura Medium" panose="020B0602020204020303" pitchFamily="34" charset="-79"/>
                <a:cs typeface="Futura Medium" panose="020B0602020204020303" pitchFamily="34" charset="-79"/>
              </a:rPr>
              <a:t>spectral information</a:t>
            </a:r>
          </a:p>
          <a:p>
            <a:pPr lvl="1">
              <a:lnSpc>
                <a:spcPct val="120000"/>
              </a:lnSpc>
              <a:spcBef>
                <a:spcPts val="0"/>
              </a:spcBef>
              <a:spcAft>
                <a:spcPts val="600"/>
              </a:spcAft>
              <a:buFont typeface="System Font Regular"/>
              <a:buChar char="-"/>
            </a:pPr>
            <a:r>
              <a:rPr lang="en-US" sz="1000" dirty="0">
                <a:effectLst/>
                <a:latin typeface="Futura Medium" panose="020B0602020204020303" pitchFamily="34" charset="-79"/>
                <a:cs typeface="Futura Medium" panose="020B0602020204020303" pitchFamily="34" charset="-79"/>
              </a:rPr>
              <a:t>one low-level</a:t>
            </a:r>
            <a:r>
              <a:rPr lang="en-US" sz="1000" dirty="0">
                <a:latin typeface="Futura Medium" panose="020B0602020204020303" pitchFamily="34" charset="-79"/>
                <a:cs typeface="Futura Medium" panose="020B0602020204020303" pitchFamily="34" charset="-79"/>
              </a:rPr>
              <a:t> </a:t>
            </a:r>
            <a:r>
              <a:rPr lang="en-US" sz="1000" dirty="0">
                <a:effectLst/>
                <a:latin typeface="Futura Medium" panose="020B0602020204020303" pitchFamily="34" charset="-79"/>
                <a:cs typeface="Futura Medium" panose="020B0602020204020303" pitchFamily="34" charset="-79"/>
              </a:rPr>
              <a:t>discriminator at ~30 keV</a:t>
            </a:r>
          </a:p>
        </p:txBody>
      </p:sp>
      <p:pic>
        <p:nvPicPr>
          <p:cNvPr id="11" name="Picture 10" descr="A diagram of a ray system&#10;&#10;Description automatically generated">
            <a:extLst>
              <a:ext uri="{FF2B5EF4-FFF2-40B4-BE49-F238E27FC236}">
                <a16:creationId xmlns:a16="http://schemas.microsoft.com/office/drawing/2014/main" id="{80056D05-5E96-17CD-FD8C-C63EB7760BE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65600" y="4291111"/>
            <a:ext cx="2133851" cy="2146021"/>
          </a:xfrm>
          <a:prstGeom prst="rect">
            <a:avLst/>
          </a:prstGeom>
          <a:ln w="12700">
            <a:solidFill>
              <a:schemeClr val="tx1"/>
            </a:solidFill>
          </a:ln>
          <a:effectLst>
            <a:outerShdw blurRad="50800" dist="38100" dir="2700000" algn="tl" rotWithShape="0">
              <a:prstClr val="black">
                <a:alpha val="40000"/>
              </a:prstClr>
            </a:outerShdw>
          </a:effectLst>
        </p:spPr>
      </p:pic>
      <p:pic>
        <p:nvPicPr>
          <p:cNvPr id="14" name="Picture 13" descr="A graph of a number of lines&#10;&#10;Description automatically generated with medium confidence">
            <a:extLst>
              <a:ext uri="{FF2B5EF4-FFF2-40B4-BE49-F238E27FC236}">
                <a16:creationId xmlns:a16="http://schemas.microsoft.com/office/drawing/2014/main" id="{744D2793-3894-AB37-7A4F-A84FD2AC864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427770" y="4306822"/>
            <a:ext cx="2461963" cy="2104910"/>
          </a:xfrm>
          <a:prstGeom prst="rect">
            <a:avLst/>
          </a:prstGeom>
          <a:ln w="12700">
            <a:solidFill>
              <a:schemeClr val="tx1"/>
            </a:solidFill>
          </a:ln>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E0E0DF96-020D-3E00-74EC-1AEB7F4996F5}"/>
              </a:ext>
            </a:extLst>
          </p:cNvPr>
          <p:cNvSpPr txBox="1"/>
          <p:nvPr/>
        </p:nvSpPr>
        <p:spPr>
          <a:xfrm>
            <a:off x="6236265" y="819588"/>
            <a:ext cx="2445828" cy="307777"/>
          </a:xfrm>
          <a:prstGeom prst="rect">
            <a:avLst/>
          </a:prstGeom>
          <a:noFill/>
        </p:spPr>
        <p:txBody>
          <a:bodyPr wrap="square" rtlCol="0">
            <a:spAutoFit/>
          </a:bodyPr>
          <a:lstStyle/>
          <a:p>
            <a:pPr algn="r"/>
            <a:r>
              <a:rPr lang="en-US" sz="1400" i="1" dirty="0">
                <a:solidFill>
                  <a:srgbClr val="FFC000"/>
                </a:solidFill>
                <a:effectLst/>
                <a:latin typeface="Helvetica" pitchFamily="2" charset="0"/>
              </a:rPr>
              <a:t>Brian </a:t>
            </a:r>
            <a:r>
              <a:rPr lang="en-US" sz="1400" i="1" dirty="0" err="1">
                <a:solidFill>
                  <a:srgbClr val="FFC000"/>
                </a:solidFill>
                <a:effectLst/>
                <a:latin typeface="Helvetica" pitchFamily="2" charset="0"/>
              </a:rPr>
              <a:t>Grefenstette</a:t>
            </a:r>
            <a:r>
              <a:rPr lang="en-US" sz="1400" i="1" dirty="0">
                <a:solidFill>
                  <a:srgbClr val="FFC000"/>
                </a:solidFill>
                <a:effectLst/>
                <a:latin typeface="Helvetica" pitchFamily="2" charset="0"/>
              </a:rPr>
              <a:t> (Caltech)</a:t>
            </a:r>
            <a:endParaRPr lang="en-US" sz="1400" b="1" dirty="0">
              <a:solidFill>
                <a:srgbClr val="FFC000"/>
              </a:solidFill>
              <a:latin typeface="FUTURA MEDIUM" panose="020B0602020204020303" pitchFamily="34" charset="-79"/>
              <a:ea typeface="Eurostile" charset="0"/>
              <a:cs typeface="FUTURA MEDIUM" panose="020B0602020204020303" pitchFamily="34" charset="-79"/>
            </a:endParaRPr>
          </a:p>
        </p:txBody>
      </p:sp>
    </p:spTree>
    <p:extLst>
      <p:ext uri="{BB962C8B-B14F-4D97-AF65-F5344CB8AC3E}">
        <p14:creationId xmlns:p14="http://schemas.microsoft.com/office/powerpoint/2010/main" val="2398006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51914A-624C-2E34-3113-B59B082567CA}"/>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rot="5400000">
            <a:off x="4007498" y="-4007498"/>
            <a:ext cx="1129004" cy="9144000"/>
          </a:xfrm>
          <a:prstGeom prst="rect">
            <a:avLst/>
          </a:prstGeom>
        </p:spPr>
      </p:pic>
      <p:sp>
        <p:nvSpPr>
          <p:cNvPr id="15" name="TextBox 14">
            <a:extLst>
              <a:ext uri="{FF2B5EF4-FFF2-40B4-BE49-F238E27FC236}">
                <a16:creationId xmlns:a16="http://schemas.microsoft.com/office/drawing/2014/main" id="{6FF2C05D-44BF-D5FB-DF3D-BC00F4045AAA}"/>
              </a:ext>
            </a:extLst>
          </p:cNvPr>
          <p:cNvSpPr txBox="1"/>
          <p:nvPr/>
        </p:nvSpPr>
        <p:spPr>
          <a:xfrm>
            <a:off x="1413745" y="205016"/>
            <a:ext cx="7595118" cy="769441"/>
          </a:xfrm>
          <a:prstGeom prst="rect">
            <a:avLst/>
          </a:prstGeom>
          <a:noFill/>
        </p:spPr>
        <p:txBody>
          <a:bodyPr wrap="square" rtlCol="0">
            <a:spAutoFit/>
          </a:bodyPr>
          <a:lstStyle/>
          <a:p>
            <a:pPr algn="r"/>
            <a:r>
              <a:rPr lang="en-US" sz="2800" b="1" dirty="0">
                <a:solidFill>
                  <a:srgbClr val="92D050"/>
                </a:solidFill>
                <a:latin typeface="FUTURA MEDIUM" panose="020B0602020204020303" pitchFamily="34" charset="-79"/>
                <a:ea typeface="Eurostile" charset="0"/>
                <a:cs typeface="FUTURA MEDIUM" panose="020B0602020204020303" pitchFamily="34" charset="-79"/>
              </a:rPr>
              <a:t>Multi-mission scientific investigations</a:t>
            </a:r>
          </a:p>
          <a:p>
            <a:pPr algn="r"/>
            <a:r>
              <a:rPr lang="en-US" sz="1600" b="1" dirty="0">
                <a:solidFill>
                  <a:schemeClr val="accent4">
                    <a:lumMod val="60000"/>
                    <a:lumOff val="40000"/>
                  </a:schemeClr>
                </a:solidFill>
                <a:latin typeface="FUTURA MEDIUM" panose="020B0602020204020303" pitchFamily="34" charset="-79"/>
                <a:ea typeface="Eurostile" charset="0"/>
                <a:cs typeface="FUTURA MEDIUM" panose="020B0602020204020303" pitchFamily="34" charset="-79"/>
              </a:rPr>
              <a:t>Doug Van </a:t>
            </a:r>
            <a:r>
              <a:rPr lang="en-US" sz="1600" b="1" dirty="0" err="1">
                <a:solidFill>
                  <a:schemeClr val="accent4">
                    <a:lumMod val="60000"/>
                    <a:lumOff val="40000"/>
                  </a:schemeClr>
                </a:solidFill>
                <a:latin typeface="FUTURA MEDIUM" panose="020B0602020204020303" pitchFamily="34" charset="-79"/>
                <a:ea typeface="Eurostile" charset="0"/>
                <a:cs typeface="FUTURA MEDIUM" panose="020B0602020204020303" pitchFamily="34" charset="-79"/>
              </a:rPr>
              <a:t>Orsow</a:t>
            </a:r>
            <a:r>
              <a:rPr lang="en-US" sz="1600" b="1" dirty="0">
                <a:solidFill>
                  <a:schemeClr val="accent4">
                    <a:lumMod val="60000"/>
                    <a:lumOff val="40000"/>
                  </a:schemeClr>
                </a:solidFill>
                <a:latin typeface="FUTURA MEDIUM" panose="020B0602020204020303" pitchFamily="34" charset="-79"/>
                <a:ea typeface="Eurostile" charset="0"/>
                <a:cs typeface="FUTURA MEDIUM" panose="020B0602020204020303" pitchFamily="34" charset="-79"/>
              </a:rPr>
              <a:t> (GSFC)</a:t>
            </a:r>
          </a:p>
        </p:txBody>
      </p:sp>
      <p:sp>
        <p:nvSpPr>
          <p:cNvPr id="2" name="TextBox 1">
            <a:extLst>
              <a:ext uri="{FF2B5EF4-FFF2-40B4-BE49-F238E27FC236}">
                <a16:creationId xmlns:a16="http://schemas.microsoft.com/office/drawing/2014/main" id="{DCC3803E-62EA-D73C-1222-21AB7E86B732}"/>
              </a:ext>
            </a:extLst>
          </p:cNvPr>
          <p:cNvSpPr txBox="1"/>
          <p:nvPr/>
        </p:nvSpPr>
        <p:spPr>
          <a:xfrm>
            <a:off x="290456" y="6544755"/>
            <a:ext cx="4584909" cy="246221"/>
          </a:xfrm>
          <a:prstGeom prst="rect">
            <a:avLst/>
          </a:prstGeom>
          <a:noFill/>
        </p:spPr>
        <p:txBody>
          <a:bodyPr wrap="none" rtlCol="0">
            <a:spAutoFit/>
          </a:bodyPr>
          <a:lstStyle/>
          <a:p>
            <a:r>
              <a:rPr lang="en-US" sz="1000" dirty="0">
                <a:latin typeface="Futura Medium" panose="020B0602020204020303" pitchFamily="34" charset="-79"/>
                <a:cs typeface="Futura Medium" panose="020B0602020204020303" pitchFamily="34" charset="-79"/>
              </a:rPr>
              <a:t>NuSTAR status – IACHEC, Parador de La Granja, May 2024 – Karl Forster</a:t>
            </a:r>
          </a:p>
        </p:txBody>
      </p:sp>
      <p:sp>
        <p:nvSpPr>
          <p:cNvPr id="7" name="Content Placeholder 2">
            <a:extLst>
              <a:ext uri="{FF2B5EF4-FFF2-40B4-BE49-F238E27FC236}">
                <a16:creationId xmlns:a16="http://schemas.microsoft.com/office/drawing/2014/main" id="{2422A3C1-8441-3AD8-A083-A619D546C260}"/>
              </a:ext>
            </a:extLst>
          </p:cNvPr>
          <p:cNvSpPr txBox="1">
            <a:spLocks/>
          </p:cNvSpPr>
          <p:nvPr/>
        </p:nvSpPr>
        <p:spPr>
          <a:xfrm>
            <a:off x="445052" y="1357332"/>
            <a:ext cx="8253896" cy="4630513"/>
          </a:xfrm>
          <a:prstGeom prst="rect">
            <a:avLst/>
          </a:prstGeom>
          <a:solidFill>
            <a:schemeClr val="accent4">
              <a:lumMod val="20000"/>
              <a:lumOff val="80000"/>
            </a:schemeClr>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10000"/>
              </a:lnSpc>
              <a:spcBef>
                <a:spcPts val="0"/>
              </a:spcBef>
              <a:buNone/>
            </a:pPr>
            <a:r>
              <a:rPr lang="en-US" sz="2400" b="1" i="0" u="sng" strike="noStrike" dirty="0" err="1">
                <a:solidFill>
                  <a:srgbClr val="0070C0"/>
                </a:solidFill>
                <a:effectLst/>
                <a:latin typeface="Futura Medium" panose="020B0602020204020303" pitchFamily="34" charset="-79"/>
                <a:cs typeface="Futura Medium" panose="020B0602020204020303" pitchFamily="34" charset="-79"/>
              </a:rPr>
              <a:t>NuSTAR</a:t>
            </a:r>
            <a:r>
              <a:rPr lang="en-US" sz="2400" b="1" i="0" u="sng" strike="noStrike" dirty="0">
                <a:solidFill>
                  <a:srgbClr val="0070C0"/>
                </a:solidFill>
                <a:effectLst/>
                <a:latin typeface="Futura Medium" panose="020B0602020204020303" pitchFamily="34" charset="-79"/>
                <a:cs typeface="Futura Medium" panose="020B0602020204020303" pitchFamily="34" charset="-79"/>
              </a:rPr>
              <a:t> publications reporting coordinated observations</a:t>
            </a:r>
          </a:p>
          <a:p>
            <a:pPr marL="0" indent="0" algn="l">
              <a:lnSpc>
                <a:spcPct val="110000"/>
              </a:lnSpc>
              <a:spcBef>
                <a:spcPts val="0"/>
              </a:spcBef>
              <a:buNone/>
            </a:pPr>
            <a:br>
              <a:rPr lang="en-US" sz="2000" b="0" i="0" u="none" strike="noStrike" dirty="0">
                <a:solidFill>
                  <a:srgbClr val="242424"/>
                </a:solidFill>
                <a:effectLst/>
                <a:latin typeface="Futura Medium" panose="020B0602020204020303" pitchFamily="34" charset="-79"/>
                <a:cs typeface="Futura Medium" panose="020B0602020204020303" pitchFamily="34" charset="-79"/>
              </a:rPr>
            </a:br>
            <a:r>
              <a:rPr lang="en-US" sz="2000" b="0" i="0" u="none" strike="noStrike" dirty="0">
                <a:solidFill>
                  <a:srgbClr val="242424"/>
                </a:solidFill>
                <a:effectLst/>
                <a:latin typeface="Futura Medium" panose="020B0602020204020303" pitchFamily="34" charset="-79"/>
                <a:cs typeface="Futura Medium" panose="020B0602020204020303" pitchFamily="34" charset="-79"/>
              </a:rPr>
              <a:t>Of the 1456 </a:t>
            </a:r>
            <a:r>
              <a:rPr lang="en-US" sz="2000" b="0" i="0" u="none" strike="noStrike" dirty="0" err="1">
                <a:solidFill>
                  <a:srgbClr val="242424"/>
                </a:solidFill>
                <a:effectLst/>
                <a:latin typeface="Futura Medium" panose="020B0602020204020303" pitchFamily="34" charset="-79"/>
                <a:cs typeface="Futura Medium" panose="020B0602020204020303" pitchFamily="34" charset="-79"/>
              </a:rPr>
              <a:t>NuSTAR</a:t>
            </a:r>
            <a:r>
              <a:rPr lang="en-US" sz="2000" b="0" i="0" u="none" strike="noStrike" dirty="0">
                <a:solidFill>
                  <a:srgbClr val="242424"/>
                </a:solidFill>
                <a:effectLst/>
                <a:latin typeface="Futura Medium" panose="020B0602020204020303" pitchFamily="34" charset="-79"/>
                <a:cs typeface="Futura Medium" panose="020B0602020204020303" pitchFamily="34" charset="-79"/>
              </a:rPr>
              <a:t> refereed publications from launch through March 2024 involving analysis of </a:t>
            </a:r>
            <a:r>
              <a:rPr lang="en-US" sz="2000" b="1" i="0" u="none" strike="noStrike" dirty="0">
                <a:solidFill>
                  <a:srgbClr val="7030A0"/>
                </a:solidFill>
                <a:effectLst/>
                <a:latin typeface="Futura Medium" panose="020B0602020204020303" pitchFamily="34" charset="-79"/>
                <a:cs typeface="Futura Medium" panose="020B0602020204020303" pitchFamily="34" charset="-79"/>
              </a:rPr>
              <a:t>observations coordinated in time</a:t>
            </a:r>
            <a:r>
              <a:rPr lang="en-US" sz="2000" b="0" i="0" u="none" strike="noStrike" dirty="0">
                <a:solidFill>
                  <a:srgbClr val="242424"/>
                </a:solidFill>
                <a:effectLst/>
                <a:latin typeface="Futura Medium" panose="020B0602020204020303" pitchFamily="34" charset="-79"/>
                <a:cs typeface="Futura Medium" panose="020B0602020204020303" pitchFamily="34" charset="-79"/>
              </a:rPr>
              <a:t>:</a:t>
            </a:r>
          </a:p>
          <a:p>
            <a:pPr marL="0" indent="0" algn="l">
              <a:lnSpc>
                <a:spcPct val="110000"/>
              </a:lnSpc>
              <a:spcBef>
                <a:spcPts val="0"/>
              </a:spcBef>
              <a:buNone/>
            </a:pPr>
            <a:endParaRPr lang="en-US" sz="2000" b="0" i="0" u="none" strike="noStrike" dirty="0">
              <a:solidFill>
                <a:srgbClr val="242424"/>
              </a:solidFill>
              <a:effectLst/>
              <a:latin typeface="Futura Medium" panose="020B0602020204020303" pitchFamily="34" charset="-79"/>
              <a:cs typeface="Futura Medium" panose="020B0602020204020303" pitchFamily="34" charset="-79"/>
            </a:endParaRPr>
          </a:p>
          <a:p>
            <a:pPr marL="400050" indent="-225425" algn="l">
              <a:lnSpc>
                <a:spcPct val="110000"/>
              </a:lnSpc>
              <a:spcBef>
                <a:spcPts val="0"/>
              </a:spcBef>
              <a:spcAft>
                <a:spcPts val="600"/>
              </a:spcAft>
              <a:buFont typeface="Arial" panose="020B0604020202020204" pitchFamily="34" charset="0"/>
              <a:buChar char="•"/>
            </a:pPr>
            <a:r>
              <a:rPr lang="en-US" sz="2000" b="0" i="0" u="none" strike="noStrike" dirty="0">
                <a:solidFill>
                  <a:srgbClr val="242424"/>
                </a:solidFill>
                <a:effectLst/>
                <a:latin typeface="Futura Medium" panose="020B0602020204020303" pitchFamily="34" charset="-79"/>
                <a:cs typeface="Futura Medium" panose="020B0602020204020303" pitchFamily="34" charset="-79"/>
              </a:rPr>
              <a:t>314 papers  </a:t>
            </a:r>
            <a:r>
              <a:rPr lang="en-US" sz="2000" b="0" i="0" u="none" strike="noStrike" dirty="0" err="1">
                <a:solidFill>
                  <a:srgbClr val="242424"/>
                </a:solidFill>
                <a:effectLst/>
                <a:latin typeface="Futura Medium" panose="020B0602020204020303" pitchFamily="34" charset="-79"/>
                <a:cs typeface="Futura Medium" panose="020B0602020204020303" pitchFamily="34" charset="-79"/>
              </a:rPr>
              <a:t>NuSTAR</a:t>
            </a:r>
            <a:r>
              <a:rPr lang="en-US" sz="2000" b="0" i="0" u="none" strike="noStrike" dirty="0">
                <a:solidFill>
                  <a:srgbClr val="242424"/>
                </a:solidFill>
                <a:effectLst/>
                <a:latin typeface="Futura Medium" panose="020B0602020204020303" pitchFamily="34" charset="-79"/>
                <a:cs typeface="Futura Medium" panose="020B0602020204020303" pitchFamily="34" charset="-79"/>
              </a:rPr>
              <a:t> + </a:t>
            </a:r>
            <a:r>
              <a:rPr lang="en-US" sz="2000" b="0" i="0" u="none" strike="noStrike" dirty="0">
                <a:solidFill>
                  <a:srgbClr val="00B0F0"/>
                </a:solidFill>
                <a:effectLst/>
                <a:latin typeface="Futura Medium" panose="020B0602020204020303" pitchFamily="34" charset="-79"/>
                <a:cs typeface="Futura Medium" panose="020B0602020204020303" pitchFamily="34" charset="-79"/>
              </a:rPr>
              <a:t>Swift</a:t>
            </a:r>
            <a:r>
              <a:rPr lang="en-US" sz="2000" b="0" i="0" u="none" strike="noStrike" dirty="0">
                <a:solidFill>
                  <a:srgbClr val="0070C0"/>
                </a:solidFill>
                <a:effectLst/>
                <a:latin typeface="Futura Medium" panose="020B0602020204020303" pitchFamily="34" charset="-79"/>
                <a:cs typeface="Futura Medium" panose="020B0602020204020303" pitchFamily="34" charset="-79"/>
              </a:rPr>
              <a:t> </a:t>
            </a:r>
            <a:r>
              <a:rPr lang="en-US" sz="2000" b="0" i="0" u="none" strike="noStrike" dirty="0">
                <a:solidFill>
                  <a:srgbClr val="242424"/>
                </a:solidFill>
                <a:effectLst/>
                <a:latin typeface="Futura Medium" panose="020B0602020204020303" pitchFamily="34" charset="-79"/>
                <a:cs typeface="Futura Medium" panose="020B0602020204020303" pitchFamily="34" charset="-79"/>
              </a:rPr>
              <a:t>data</a:t>
            </a:r>
          </a:p>
          <a:p>
            <a:pPr marL="800100" lvl="1" indent="-223838">
              <a:lnSpc>
                <a:spcPct val="110000"/>
              </a:lnSpc>
              <a:spcBef>
                <a:spcPts val="0"/>
              </a:spcBef>
              <a:spcAft>
                <a:spcPts val="600"/>
              </a:spcAft>
              <a:buFont typeface="System Font Regular"/>
              <a:buChar char="-"/>
            </a:pPr>
            <a:r>
              <a:rPr lang="en-US" sz="1600" b="0" i="0" u="none" strike="noStrike" dirty="0">
                <a:solidFill>
                  <a:srgbClr val="242424"/>
                </a:solidFill>
                <a:effectLst/>
                <a:latin typeface="Futura Medium" panose="020B0602020204020303" pitchFamily="34" charset="-79"/>
                <a:cs typeface="Futura Medium" panose="020B0602020204020303" pitchFamily="34" charset="-79"/>
              </a:rPr>
              <a:t>not completely surprising since Swift performs coordinated snapshots for any </a:t>
            </a:r>
            <a:r>
              <a:rPr lang="en-US" sz="1600" b="0" i="0" u="none" strike="noStrike" dirty="0" err="1">
                <a:solidFill>
                  <a:srgbClr val="242424"/>
                </a:solidFill>
                <a:effectLst/>
                <a:latin typeface="Futura Medium" panose="020B0602020204020303" pitchFamily="34" charset="-79"/>
                <a:cs typeface="Futura Medium" panose="020B0602020204020303" pitchFamily="34" charset="-79"/>
              </a:rPr>
              <a:t>NuSTAR</a:t>
            </a:r>
            <a:r>
              <a:rPr lang="en-US" sz="1600" b="0" i="0" u="none" strike="noStrike" dirty="0">
                <a:solidFill>
                  <a:srgbClr val="242424"/>
                </a:solidFill>
                <a:effectLst/>
                <a:latin typeface="Futura Medium" panose="020B0602020204020303" pitchFamily="34" charset="-79"/>
                <a:cs typeface="Futura Medium" panose="020B0602020204020303" pitchFamily="34" charset="-79"/>
              </a:rPr>
              <a:t> observation that isn’t coordinated with another soft X-ray mission.</a:t>
            </a:r>
          </a:p>
          <a:p>
            <a:pPr marL="400050" indent="-225425" algn="l">
              <a:lnSpc>
                <a:spcPct val="110000"/>
              </a:lnSpc>
              <a:spcBef>
                <a:spcPts val="0"/>
              </a:spcBef>
              <a:spcAft>
                <a:spcPts val="600"/>
              </a:spcAft>
              <a:buFont typeface="Arial" panose="020B0604020202020204" pitchFamily="34" charset="0"/>
              <a:buChar char="•"/>
            </a:pPr>
            <a:r>
              <a:rPr lang="en-US" sz="2000" b="0" i="0" u="none" strike="noStrike" dirty="0">
                <a:solidFill>
                  <a:srgbClr val="242424"/>
                </a:solidFill>
                <a:effectLst/>
                <a:latin typeface="Futura Medium" panose="020B0602020204020303" pitchFamily="34" charset="-79"/>
                <a:cs typeface="Futura Medium" panose="020B0602020204020303" pitchFamily="34" charset="-79"/>
              </a:rPr>
              <a:t>297 papers  </a:t>
            </a:r>
            <a:r>
              <a:rPr lang="en-US" sz="2000" b="0" i="0" u="none" strike="noStrike" dirty="0" err="1">
                <a:solidFill>
                  <a:srgbClr val="242424"/>
                </a:solidFill>
                <a:effectLst/>
                <a:latin typeface="Futura Medium" panose="020B0602020204020303" pitchFamily="34" charset="-79"/>
                <a:cs typeface="Futura Medium" panose="020B0602020204020303" pitchFamily="34" charset="-79"/>
              </a:rPr>
              <a:t>NuSTAR</a:t>
            </a:r>
            <a:r>
              <a:rPr lang="en-US" sz="2000" b="0" i="0" u="none" strike="noStrike" dirty="0">
                <a:solidFill>
                  <a:srgbClr val="242424"/>
                </a:solidFill>
                <a:effectLst/>
                <a:latin typeface="Futura Medium" panose="020B0602020204020303" pitchFamily="34" charset="-79"/>
                <a:cs typeface="Futura Medium" panose="020B0602020204020303" pitchFamily="34" charset="-79"/>
              </a:rPr>
              <a:t> + </a:t>
            </a:r>
            <a:r>
              <a:rPr lang="en-US" sz="2000" b="0" i="0" u="none" strike="noStrike" dirty="0">
                <a:solidFill>
                  <a:srgbClr val="00B050"/>
                </a:solidFill>
                <a:effectLst/>
                <a:latin typeface="Futura Medium" panose="020B0602020204020303" pitchFamily="34" charset="-79"/>
                <a:cs typeface="Futura Medium" panose="020B0602020204020303" pitchFamily="34" charset="-79"/>
              </a:rPr>
              <a:t>XMM-Newton</a:t>
            </a:r>
            <a:r>
              <a:rPr lang="en-US" sz="2000" b="0" i="0" u="none" strike="noStrike" dirty="0">
                <a:solidFill>
                  <a:srgbClr val="242424"/>
                </a:solidFill>
                <a:effectLst/>
                <a:latin typeface="Futura Medium" panose="020B0602020204020303" pitchFamily="34" charset="-79"/>
                <a:cs typeface="Futura Medium" panose="020B0602020204020303" pitchFamily="34" charset="-79"/>
              </a:rPr>
              <a:t> data</a:t>
            </a:r>
          </a:p>
          <a:p>
            <a:pPr marL="400050" indent="-225425" algn="l">
              <a:lnSpc>
                <a:spcPct val="110000"/>
              </a:lnSpc>
              <a:spcBef>
                <a:spcPts val="0"/>
              </a:spcBef>
              <a:spcAft>
                <a:spcPts val="600"/>
              </a:spcAft>
              <a:buFont typeface="Arial" panose="020B0604020202020204" pitchFamily="34" charset="0"/>
              <a:buChar char="•"/>
            </a:pPr>
            <a:r>
              <a:rPr lang="en-US" sz="2000" b="0" i="0" u="none" strike="noStrike" dirty="0">
                <a:solidFill>
                  <a:srgbClr val="242424"/>
                </a:solidFill>
                <a:effectLst/>
                <a:latin typeface="Futura Medium" panose="020B0602020204020303" pitchFamily="34" charset="-79"/>
                <a:cs typeface="Futura Medium" panose="020B0602020204020303" pitchFamily="34" charset="-79"/>
              </a:rPr>
              <a:t>&gt;60 papers  </a:t>
            </a:r>
            <a:r>
              <a:rPr lang="en-US" sz="2000" b="0" i="0" u="none" strike="noStrike" dirty="0" err="1">
                <a:solidFill>
                  <a:srgbClr val="242424"/>
                </a:solidFill>
                <a:effectLst/>
                <a:latin typeface="Futura Medium" panose="020B0602020204020303" pitchFamily="34" charset="-79"/>
                <a:cs typeface="Futura Medium" panose="020B0602020204020303" pitchFamily="34" charset="-79"/>
              </a:rPr>
              <a:t>NuSTAR</a:t>
            </a:r>
            <a:r>
              <a:rPr lang="en-US" sz="2000" b="0" i="0" u="none" strike="noStrike" dirty="0">
                <a:solidFill>
                  <a:srgbClr val="242424"/>
                </a:solidFill>
                <a:effectLst/>
                <a:latin typeface="Futura Medium" panose="020B0602020204020303" pitchFamily="34" charset="-79"/>
                <a:cs typeface="Futura Medium" panose="020B0602020204020303" pitchFamily="34" charset="-79"/>
              </a:rPr>
              <a:t> + </a:t>
            </a:r>
            <a:r>
              <a:rPr lang="en-US" sz="2000" b="0" i="0" u="none" strike="noStrike" dirty="0">
                <a:solidFill>
                  <a:srgbClr val="FF7E79"/>
                </a:solidFill>
                <a:effectLst/>
                <a:latin typeface="Futura Medium" panose="020B0602020204020303" pitchFamily="34" charset="-79"/>
                <a:cs typeface="Futura Medium" panose="020B0602020204020303" pitchFamily="34" charset="-79"/>
              </a:rPr>
              <a:t>NICER</a:t>
            </a:r>
            <a:r>
              <a:rPr lang="en-US" sz="2000" b="0" i="0" u="none" strike="noStrike" dirty="0">
                <a:solidFill>
                  <a:srgbClr val="242424"/>
                </a:solidFill>
                <a:effectLst/>
                <a:latin typeface="Futura Medium" panose="020B0602020204020303" pitchFamily="34" charset="-79"/>
                <a:cs typeface="Futura Medium" panose="020B0602020204020303" pitchFamily="34" charset="-79"/>
              </a:rPr>
              <a:t> or </a:t>
            </a:r>
            <a:r>
              <a:rPr lang="en-US" sz="2000" b="0" i="0" u="none" strike="noStrike" dirty="0">
                <a:solidFill>
                  <a:srgbClr val="C00000"/>
                </a:solidFill>
                <a:effectLst/>
                <a:latin typeface="Futura Medium" panose="020B0602020204020303" pitchFamily="34" charset="-79"/>
                <a:cs typeface="Futura Medium" panose="020B0602020204020303" pitchFamily="34" charset="-79"/>
              </a:rPr>
              <a:t>Chandra</a:t>
            </a:r>
            <a:r>
              <a:rPr lang="en-US" sz="2000" b="0" i="0" u="none" strike="noStrike" dirty="0">
                <a:solidFill>
                  <a:srgbClr val="242424"/>
                </a:solidFill>
                <a:effectLst/>
                <a:latin typeface="Futura Medium" panose="020B0602020204020303" pitchFamily="34" charset="-79"/>
                <a:cs typeface="Futura Medium" panose="020B0602020204020303" pitchFamily="34" charset="-79"/>
              </a:rPr>
              <a:t> data</a:t>
            </a:r>
          </a:p>
          <a:p>
            <a:pPr marL="400050" indent="-225425" algn="l">
              <a:lnSpc>
                <a:spcPct val="110000"/>
              </a:lnSpc>
              <a:spcBef>
                <a:spcPts val="0"/>
              </a:spcBef>
              <a:spcAft>
                <a:spcPts val="600"/>
              </a:spcAft>
              <a:buFont typeface="Arial" panose="020B0604020202020204" pitchFamily="34" charset="0"/>
              <a:buChar char="•"/>
            </a:pPr>
            <a:r>
              <a:rPr lang="en-US" sz="2000" b="0" i="0" u="none" strike="noStrike" dirty="0">
                <a:solidFill>
                  <a:srgbClr val="242424"/>
                </a:solidFill>
                <a:effectLst/>
                <a:latin typeface="Futura Medium" panose="020B0602020204020303" pitchFamily="34" charset="-79"/>
                <a:cs typeface="Futura Medium" panose="020B0602020204020303" pitchFamily="34" charset="-79"/>
              </a:rPr>
              <a:t>&gt;30 papers  </a:t>
            </a:r>
            <a:r>
              <a:rPr lang="en-US" sz="2000" b="0" i="0" u="none" strike="noStrike" dirty="0" err="1">
                <a:solidFill>
                  <a:srgbClr val="242424"/>
                </a:solidFill>
                <a:effectLst/>
                <a:latin typeface="Futura Medium" panose="020B0602020204020303" pitchFamily="34" charset="-79"/>
                <a:cs typeface="Futura Medium" panose="020B0602020204020303" pitchFamily="34" charset="-79"/>
              </a:rPr>
              <a:t>NuSTAR</a:t>
            </a:r>
            <a:r>
              <a:rPr lang="en-US" sz="2000" b="0" i="0" u="none" strike="noStrike" dirty="0">
                <a:solidFill>
                  <a:srgbClr val="242424"/>
                </a:solidFill>
                <a:effectLst/>
                <a:latin typeface="Futura Medium" panose="020B0602020204020303" pitchFamily="34" charset="-79"/>
                <a:cs typeface="Futura Medium" panose="020B0602020204020303" pitchFamily="34" charset="-79"/>
              </a:rPr>
              <a:t> + </a:t>
            </a:r>
            <a:r>
              <a:rPr lang="en-US" sz="2000" b="0" i="0" u="none" strike="noStrike" dirty="0">
                <a:solidFill>
                  <a:schemeClr val="accent4">
                    <a:lumMod val="75000"/>
                  </a:schemeClr>
                </a:solidFill>
                <a:effectLst/>
                <a:latin typeface="Futura Medium" panose="020B0602020204020303" pitchFamily="34" charset="-79"/>
                <a:cs typeface="Futura Medium" panose="020B0602020204020303" pitchFamily="34" charset="-79"/>
              </a:rPr>
              <a:t>Fermi </a:t>
            </a:r>
            <a:r>
              <a:rPr lang="en-US" sz="2000" b="0" i="0" u="none" strike="noStrike" dirty="0">
                <a:solidFill>
                  <a:srgbClr val="242424"/>
                </a:solidFill>
                <a:effectLst/>
                <a:latin typeface="Futura Medium" panose="020B0602020204020303" pitchFamily="34" charset="-79"/>
                <a:cs typeface="Futura Medium" panose="020B0602020204020303" pitchFamily="34" charset="-79"/>
              </a:rPr>
              <a:t>or </a:t>
            </a:r>
            <a:r>
              <a:rPr lang="en-US" sz="2000" b="0" i="0" u="none" strike="noStrike" dirty="0">
                <a:solidFill>
                  <a:schemeClr val="accent4">
                    <a:lumMod val="75000"/>
                  </a:schemeClr>
                </a:solidFill>
                <a:effectLst/>
                <a:latin typeface="Futura Medium" panose="020B0602020204020303" pitchFamily="34" charset="-79"/>
                <a:cs typeface="Futura Medium" panose="020B0602020204020303" pitchFamily="34" charset="-79"/>
              </a:rPr>
              <a:t>Suzaku</a:t>
            </a:r>
            <a:r>
              <a:rPr lang="en-US" sz="2000" b="0" i="0" u="none" strike="noStrike" dirty="0">
                <a:solidFill>
                  <a:srgbClr val="242424"/>
                </a:solidFill>
                <a:effectLst/>
                <a:latin typeface="Futura Medium" panose="020B0602020204020303" pitchFamily="34" charset="-79"/>
                <a:cs typeface="Futura Medium" panose="020B0602020204020303" pitchFamily="34" charset="-79"/>
              </a:rPr>
              <a:t> data</a:t>
            </a:r>
          </a:p>
          <a:p>
            <a:pPr marL="400050" indent="-225425" algn="l">
              <a:lnSpc>
                <a:spcPct val="110000"/>
              </a:lnSpc>
              <a:spcBef>
                <a:spcPts val="0"/>
              </a:spcBef>
              <a:spcAft>
                <a:spcPts val="600"/>
              </a:spcAft>
              <a:buFont typeface="Arial" panose="020B0604020202020204" pitchFamily="34" charset="0"/>
              <a:buChar char="•"/>
            </a:pPr>
            <a:r>
              <a:rPr lang="en-US" sz="2000" b="0" i="0" u="none" strike="noStrike" dirty="0">
                <a:solidFill>
                  <a:srgbClr val="242424"/>
                </a:solidFill>
                <a:effectLst/>
                <a:latin typeface="Futura Medium" panose="020B0602020204020303" pitchFamily="34" charset="-79"/>
                <a:cs typeface="Futura Medium" panose="020B0602020204020303" pitchFamily="34" charset="-79"/>
              </a:rPr>
              <a:t>&gt;10 papers  </a:t>
            </a:r>
            <a:r>
              <a:rPr lang="en-US" sz="2000" b="0" i="0" u="none" strike="noStrike" dirty="0" err="1">
                <a:solidFill>
                  <a:srgbClr val="242424"/>
                </a:solidFill>
                <a:effectLst/>
                <a:latin typeface="Futura Medium" panose="020B0602020204020303" pitchFamily="34" charset="-79"/>
                <a:cs typeface="Futura Medium" panose="020B0602020204020303" pitchFamily="34" charset="-79"/>
              </a:rPr>
              <a:t>NuSTAR</a:t>
            </a:r>
            <a:r>
              <a:rPr lang="en-US" sz="2000" b="0" i="0" u="none" strike="noStrike" dirty="0">
                <a:solidFill>
                  <a:srgbClr val="242424"/>
                </a:solidFill>
                <a:effectLst/>
                <a:latin typeface="Futura Medium" panose="020B0602020204020303" pitchFamily="34" charset="-79"/>
                <a:cs typeface="Futura Medium" panose="020B0602020204020303" pitchFamily="34" charset="-79"/>
              </a:rPr>
              <a:t> + </a:t>
            </a:r>
            <a:r>
              <a:rPr lang="en-US" sz="2000" b="0" i="0" u="none" strike="noStrike" dirty="0">
                <a:solidFill>
                  <a:schemeClr val="accent5">
                    <a:lumMod val="75000"/>
                  </a:schemeClr>
                </a:solidFill>
                <a:effectLst/>
                <a:latin typeface="Futura Medium" panose="020B0602020204020303" pitchFamily="34" charset="-79"/>
                <a:cs typeface="Futura Medium" panose="020B0602020204020303" pitchFamily="34" charset="-79"/>
              </a:rPr>
              <a:t>HST, IXPE, MAXI, INTEGRAL </a:t>
            </a:r>
            <a:r>
              <a:rPr lang="en-US" sz="2000" b="0" i="0" u="none" strike="noStrike" dirty="0">
                <a:solidFill>
                  <a:srgbClr val="242424"/>
                </a:solidFill>
                <a:effectLst/>
                <a:latin typeface="Futura Medium" panose="020B0602020204020303" pitchFamily="34" charset="-79"/>
                <a:cs typeface="Futura Medium" panose="020B0602020204020303" pitchFamily="34" charset="-79"/>
              </a:rPr>
              <a:t>data</a:t>
            </a:r>
          </a:p>
        </p:txBody>
      </p:sp>
    </p:spTree>
    <p:extLst>
      <p:ext uri="{BB962C8B-B14F-4D97-AF65-F5344CB8AC3E}">
        <p14:creationId xmlns:p14="http://schemas.microsoft.com/office/powerpoint/2010/main" val="744034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51914A-624C-2E34-3113-B59B082567CA}"/>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rot="5400000">
            <a:off x="4007498" y="-4007498"/>
            <a:ext cx="1129004" cy="9144000"/>
          </a:xfrm>
          <a:prstGeom prst="rect">
            <a:avLst/>
          </a:prstGeom>
        </p:spPr>
      </p:pic>
      <p:sp>
        <p:nvSpPr>
          <p:cNvPr id="15" name="TextBox 14">
            <a:extLst>
              <a:ext uri="{FF2B5EF4-FFF2-40B4-BE49-F238E27FC236}">
                <a16:creationId xmlns:a16="http://schemas.microsoft.com/office/drawing/2014/main" id="{6FF2C05D-44BF-D5FB-DF3D-BC00F4045AAA}"/>
              </a:ext>
            </a:extLst>
          </p:cNvPr>
          <p:cNvSpPr txBox="1"/>
          <p:nvPr/>
        </p:nvSpPr>
        <p:spPr>
          <a:xfrm>
            <a:off x="1413745" y="205016"/>
            <a:ext cx="7595118" cy="769441"/>
          </a:xfrm>
          <a:prstGeom prst="rect">
            <a:avLst/>
          </a:prstGeom>
          <a:noFill/>
        </p:spPr>
        <p:txBody>
          <a:bodyPr wrap="square" rtlCol="0">
            <a:spAutoFit/>
          </a:bodyPr>
          <a:lstStyle/>
          <a:p>
            <a:pPr algn="r"/>
            <a:r>
              <a:rPr lang="en-US" sz="2800" b="1" dirty="0">
                <a:solidFill>
                  <a:srgbClr val="92D050"/>
                </a:solidFill>
                <a:latin typeface="FUTURA MEDIUM" panose="020B0602020204020303" pitchFamily="34" charset="-79"/>
                <a:ea typeface="Eurostile" charset="0"/>
                <a:cs typeface="FUTURA MEDIUM" panose="020B0602020204020303" pitchFamily="34" charset="-79"/>
              </a:rPr>
              <a:t>Multi-mission scientific investigations</a:t>
            </a:r>
          </a:p>
          <a:p>
            <a:pPr algn="r"/>
            <a:r>
              <a:rPr lang="en-US" sz="1600" b="1" dirty="0">
                <a:solidFill>
                  <a:schemeClr val="accent4">
                    <a:lumMod val="60000"/>
                    <a:lumOff val="40000"/>
                  </a:schemeClr>
                </a:solidFill>
                <a:latin typeface="FUTURA MEDIUM" panose="020B0602020204020303" pitchFamily="34" charset="-79"/>
                <a:ea typeface="Eurostile" charset="0"/>
                <a:cs typeface="FUTURA MEDIUM" panose="020B0602020204020303" pitchFamily="34" charset="-79"/>
              </a:rPr>
              <a:t>Doug Van </a:t>
            </a:r>
            <a:r>
              <a:rPr lang="en-US" sz="1600" b="1" dirty="0" err="1">
                <a:solidFill>
                  <a:schemeClr val="accent4">
                    <a:lumMod val="60000"/>
                    <a:lumOff val="40000"/>
                  </a:schemeClr>
                </a:solidFill>
                <a:latin typeface="FUTURA MEDIUM" panose="020B0602020204020303" pitchFamily="34" charset="-79"/>
                <a:ea typeface="Eurostile" charset="0"/>
                <a:cs typeface="FUTURA MEDIUM" panose="020B0602020204020303" pitchFamily="34" charset="-79"/>
              </a:rPr>
              <a:t>Orsow</a:t>
            </a:r>
            <a:r>
              <a:rPr lang="en-US" sz="1600" b="1" dirty="0">
                <a:solidFill>
                  <a:schemeClr val="accent4">
                    <a:lumMod val="60000"/>
                    <a:lumOff val="40000"/>
                  </a:schemeClr>
                </a:solidFill>
                <a:latin typeface="FUTURA MEDIUM" panose="020B0602020204020303" pitchFamily="34" charset="-79"/>
                <a:ea typeface="Eurostile" charset="0"/>
                <a:cs typeface="FUTURA MEDIUM" panose="020B0602020204020303" pitchFamily="34" charset="-79"/>
              </a:rPr>
              <a:t> (GSFC)</a:t>
            </a:r>
          </a:p>
        </p:txBody>
      </p:sp>
      <p:sp>
        <p:nvSpPr>
          <p:cNvPr id="2" name="TextBox 1">
            <a:extLst>
              <a:ext uri="{FF2B5EF4-FFF2-40B4-BE49-F238E27FC236}">
                <a16:creationId xmlns:a16="http://schemas.microsoft.com/office/drawing/2014/main" id="{DCC3803E-62EA-D73C-1222-21AB7E86B732}"/>
              </a:ext>
            </a:extLst>
          </p:cNvPr>
          <p:cNvSpPr txBox="1"/>
          <p:nvPr/>
        </p:nvSpPr>
        <p:spPr>
          <a:xfrm>
            <a:off x="290456" y="6544755"/>
            <a:ext cx="4584909" cy="246221"/>
          </a:xfrm>
          <a:prstGeom prst="rect">
            <a:avLst/>
          </a:prstGeom>
          <a:noFill/>
        </p:spPr>
        <p:txBody>
          <a:bodyPr wrap="none" rtlCol="0">
            <a:spAutoFit/>
          </a:bodyPr>
          <a:lstStyle/>
          <a:p>
            <a:r>
              <a:rPr lang="en-US" sz="1000" dirty="0">
                <a:latin typeface="Futura Medium" panose="020B0602020204020303" pitchFamily="34" charset="-79"/>
                <a:cs typeface="Futura Medium" panose="020B0602020204020303" pitchFamily="34" charset="-79"/>
              </a:rPr>
              <a:t>NuSTAR status – IACHEC, Parador de La Granja, May 2024 – Karl Forster</a:t>
            </a:r>
          </a:p>
        </p:txBody>
      </p:sp>
      <p:sp>
        <p:nvSpPr>
          <p:cNvPr id="7" name="Content Placeholder 2">
            <a:extLst>
              <a:ext uri="{FF2B5EF4-FFF2-40B4-BE49-F238E27FC236}">
                <a16:creationId xmlns:a16="http://schemas.microsoft.com/office/drawing/2014/main" id="{2422A3C1-8441-3AD8-A083-A619D546C260}"/>
              </a:ext>
            </a:extLst>
          </p:cNvPr>
          <p:cNvSpPr txBox="1">
            <a:spLocks/>
          </p:cNvSpPr>
          <p:nvPr/>
        </p:nvSpPr>
        <p:spPr>
          <a:xfrm>
            <a:off x="445052" y="1357332"/>
            <a:ext cx="8253896" cy="4630513"/>
          </a:xfrm>
          <a:prstGeom prst="rect">
            <a:avLst/>
          </a:prstGeom>
          <a:solidFill>
            <a:schemeClr val="accent4">
              <a:lumMod val="20000"/>
              <a:lumOff val="80000"/>
            </a:schemeClr>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10000"/>
              </a:lnSpc>
              <a:spcBef>
                <a:spcPts val="0"/>
              </a:spcBef>
              <a:buNone/>
            </a:pPr>
            <a:r>
              <a:rPr lang="en-US" sz="2400" b="1" i="0" u="sng" strike="noStrike" dirty="0" err="1">
                <a:solidFill>
                  <a:srgbClr val="0070C0"/>
                </a:solidFill>
                <a:effectLst/>
                <a:latin typeface="Futura Medium" panose="020B0602020204020303" pitchFamily="34" charset="-79"/>
                <a:cs typeface="Futura Medium" panose="020B0602020204020303" pitchFamily="34" charset="-79"/>
              </a:rPr>
              <a:t>NuSTAR</a:t>
            </a:r>
            <a:r>
              <a:rPr lang="en-US" sz="2400" b="1" i="0" u="sng" strike="noStrike" dirty="0">
                <a:solidFill>
                  <a:srgbClr val="0070C0"/>
                </a:solidFill>
                <a:effectLst/>
                <a:latin typeface="Futura Medium" panose="020B0602020204020303" pitchFamily="34" charset="-79"/>
                <a:cs typeface="Futura Medium" panose="020B0602020204020303" pitchFamily="34" charset="-79"/>
              </a:rPr>
              <a:t> publications reporting coordinated observations</a:t>
            </a:r>
          </a:p>
          <a:p>
            <a:pPr marL="0" indent="0" algn="l">
              <a:lnSpc>
                <a:spcPct val="110000"/>
              </a:lnSpc>
              <a:spcBef>
                <a:spcPts val="0"/>
              </a:spcBef>
              <a:buNone/>
            </a:pPr>
            <a:br>
              <a:rPr lang="en-US" sz="2000" b="0" i="0" u="none" strike="noStrike" dirty="0">
                <a:solidFill>
                  <a:srgbClr val="242424"/>
                </a:solidFill>
                <a:effectLst/>
                <a:latin typeface="Futura Medium" panose="020B0602020204020303" pitchFamily="34" charset="-79"/>
                <a:cs typeface="Futura Medium" panose="020B0602020204020303" pitchFamily="34" charset="-79"/>
              </a:rPr>
            </a:br>
            <a:r>
              <a:rPr lang="en-US" sz="2000" b="0" i="0" u="none" strike="noStrike" dirty="0">
                <a:solidFill>
                  <a:srgbClr val="242424"/>
                </a:solidFill>
                <a:effectLst/>
                <a:latin typeface="Futura Medium" panose="020B0602020204020303" pitchFamily="34" charset="-79"/>
                <a:cs typeface="Futura Medium" panose="020B0602020204020303" pitchFamily="34" charset="-79"/>
              </a:rPr>
              <a:t>Of the 1456 </a:t>
            </a:r>
            <a:r>
              <a:rPr lang="en-US" sz="2000" b="0" i="0" u="none" strike="noStrike" dirty="0" err="1">
                <a:solidFill>
                  <a:srgbClr val="242424"/>
                </a:solidFill>
                <a:effectLst/>
                <a:latin typeface="Futura Medium" panose="020B0602020204020303" pitchFamily="34" charset="-79"/>
                <a:cs typeface="Futura Medium" panose="020B0602020204020303" pitchFamily="34" charset="-79"/>
              </a:rPr>
              <a:t>NuSTAR</a:t>
            </a:r>
            <a:r>
              <a:rPr lang="en-US" sz="2000" b="0" i="0" u="none" strike="noStrike" dirty="0">
                <a:solidFill>
                  <a:srgbClr val="242424"/>
                </a:solidFill>
                <a:effectLst/>
                <a:latin typeface="Futura Medium" panose="020B0602020204020303" pitchFamily="34" charset="-79"/>
                <a:cs typeface="Futura Medium" panose="020B0602020204020303" pitchFamily="34" charset="-79"/>
              </a:rPr>
              <a:t> refereed publications from launch through March 2024 involving analysis of </a:t>
            </a:r>
            <a:r>
              <a:rPr lang="en-US" sz="2000" b="1" i="0" u="none" strike="noStrike" dirty="0">
                <a:solidFill>
                  <a:srgbClr val="FF40FF"/>
                </a:solidFill>
                <a:effectLst/>
                <a:latin typeface="Futura Medium" panose="020B0602020204020303" pitchFamily="34" charset="-79"/>
                <a:cs typeface="Futura Medium" panose="020B0602020204020303" pitchFamily="34" charset="-79"/>
              </a:rPr>
              <a:t>multi-mission observations</a:t>
            </a:r>
            <a:r>
              <a:rPr lang="en-US" sz="2000" b="0" i="0" u="none" strike="noStrike" dirty="0">
                <a:solidFill>
                  <a:srgbClr val="242424"/>
                </a:solidFill>
                <a:effectLst/>
                <a:latin typeface="Futura Medium" panose="020B0602020204020303" pitchFamily="34" charset="-79"/>
                <a:cs typeface="Futura Medium" panose="020B0602020204020303" pitchFamily="34" charset="-79"/>
              </a:rPr>
              <a:t>:</a:t>
            </a:r>
          </a:p>
          <a:p>
            <a:pPr marL="0" indent="0" algn="l">
              <a:lnSpc>
                <a:spcPct val="110000"/>
              </a:lnSpc>
              <a:spcBef>
                <a:spcPts val="0"/>
              </a:spcBef>
              <a:buNone/>
            </a:pPr>
            <a:endParaRPr lang="en-US" sz="2000" b="0" i="0" u="none" strike="noStrike" dirty="0">
              <a:solidFill>
                <a:srgbClr val="242424"/>
              </a:solidFill>
              <a:effectLst/>
              <a:latin typeface="Futura Medium" panose="020B0602020204020303" pitchFamily="34" charset="-79"/>
              <a:cs typeface="Futura Medium" panose="020B0602020204020303" pitchFamily="34" charset="-79"/>
            </a:endParaRPr>
          </a:p>
          <a:p>
            <a:pPr marL="400050" indent="-225425" algn="l">
              <a:lnSpc>
                <a:spcPct val="110000"/>
              </a:lnSpc>
              <a:spcBef>
                <a:spcPts val="0"/>
              </a:spcBef>
              <a:spcAft>
                <a:spcPts val="600"/>
              </a:spcAft>
              <a:buFont typeface="Arial" panose="020B0604020202020204" pitchFamily="34" charset="0"/>
              <a:buChar char="•"/>
            </a:pPr>
            <a:r>
              <a:rPr lang="en-US" sz="2000" dirty="0">
                <a:solidFill>
                  <a:srgbClr val="FF40FF"/>
                </a:solidFill>
                <a:latin typeface="Futura Medium" panose="020B0602020204020303" pitchFamily="34" charset="-79"/>
                <a:cs typeface="Futura Medium" panose="020B0602020204020303" pitchFamily="34" charset="-79"/>
              </a:rPr>
              <a:t>73</a:t>
            </a:r>
            <a:r>
              <a:rPr lang="en-US" sz="2000" b="0" i="0" u="none" strike="noStrike" dirty="0">
                <a:solidFill>
                  <a:srgbClr val="FF40FF"/>
                </a:solidFill>
                <a:effectLst/>
                <a:latin typeface="Futura Medium" panose="020B0602020204020303" pitchFamily="34" charset="-79"/>
                <a:cs typeface="Futura Medium" panose="020B0602020204020303" pitchFamily="34" charset="-79"/>
              </a:rPr>
              <a:t>4</a:t>
            </a:r>
            <a:r>
              <a:rPr lang="en-US" sz="2000" b="0" i="0" u="none" strike="noStrike" dirty="0">
                <a:solidFill>
                  <a:srgbClr val="242424"/>
                </a:solidFill>
                <a:effectLst/>
                <a:latin typeface="Futura Medium" panose="020B0602020204020303" pitchFamily="34" charset="-79"/>
                <a:cs typeface="Futura Medium" panose="020B0602020204020303" pitchFamily="34" charset="-79"/>
              </a:rPr>
              <a:t> papers  </a:t>
            </a:r>
            <a:r>
              <a:rPr lang="en-US" sz="2000" b="0" i="0" u="none" strike="noStrike" dirty="0" err="1">
                <a:solidFill>
                  <a:srgbClr val="242424"/>
                </a:solidFill>
                <a:effectLst/>
                <a:latin typeface="Futura Medium" panose="020B0602020204020303" pitchFamily="34" charset="-79"/>
                <a:cs typeface="Futura Medium" panose="020B0602020204020303" pitchFamily="34" charset="-79"/>
              </a:rPr>
              <a:t>NuSTAR</a:t>
            </a:r>
            <a:r>
              <a:rPr lang="en-US" sz="2000" b="0" i="0" u="none" strike="noStrike" dirty="0">
                <a:solidFill>
                  <a:srgbClr val="242424"/>
                </a:solidFill>
                <a:effectLst/>
                <a:latin typeface="Futura Medium" panose="020B0602020204020303" pitchFamily="34" charset="-79"/>
                <a:cs typeface="Futura Medium" panose="020B0602020204020303" pitchFamily="34" charset="-79"/>
              </a:rPr>
              <a:t> + </a:t>
            </a:r>
            <a:r>
              <a:rPr lang="en-US" sz="2000" b="0" i="0" u="none" strike="noStrike" dirty="0">
                <a:solidFill>
                  <a:srgbClr val="00B0F0"/>
                </a:solidFill>
                <a:effectLst/>
                <a:latin typeface="Futura Medium" panose="020B0602020204020303" pitchFamily="34" charset="-79"/>
                <a:cs typeface="Futura Medium" panose="020B0602020204020303" pitchFamily="34" charset="-79"/>
              </a:rPr>
              <a:t>Swift</a:t>
            </a:r>
            <a:r>
              <a:rPr lang="en-US" sz="2000" b="0" i="0" u="none" strike="noStrike" dirty="0">
                <a:solidFill>
                  <a:srgbClr val="242424"/>
                </a:solidFill>
                <a:effectLst/>
                <a:latin typeface="Futura Medium" panose="020B0602020204020303" pitchFamily="34" charset="-79"/>
                <a:cs typeface="Futura Medium" panose="020B0602020204020303" pitchFamily="34" charset="-79"/>
              </a:rPr>
              <a:t> data</a:t>
            </a:r>
          </a:p>
          <a:p>
            <a:pPr marL="800100" lvl="1" indent="-223838">
              <a:lnSpc>
                <a:spcPct val="110000"/>
              </a:lnSpc>
              <a:spcBef>
                <a:spcPts val="0"/>
              </a:spcBef>
              <a:spcAft>
                <a:spcPts val="600"/>
              </a:spcAft>
              <a:buFont typeface="System Font Regular"/>
              <a:buChar char="-"/>
            </a:pPr>
            <a:r>
              <a:rPr lang="en-US" sz="1600" b="0" i="0" u="none" strike="noStrike" dirty="0">
                <a:solidFill>
                  <a:srgbClr val="242424"/>
                </a:solidFill>
                <a:effectLst/>
                <a:latin typeface="Futura Medium" panose="020B0602020204020303" pitchFamily="34" charset="-79"/>
                <a:cs typeface="Futura Medium" panose="020B0602020204020303" pitchFamily="34" charset="-79"/>
              </a:rPr>
              <a:t>not completely surprising since Swift performs coordinated snapshots for any </a:t>
            </a:r>
            <a:r>
              <a:rPr lang="en-US" sz="1600" b="0" i="0" u="none" strike="noStrike" dirty="0" err="1">
                <a:solidFill>
                  <a:srgbClr val="242424"/>
                </a:solidFill>
                <a:effectLst/>
                <a:latin typeface="Futura Medium" panose="020B0602020204020303" pitchFamily="34" charset="-79"/>
                <a:cs typeface="Futura Medium" panose="020B0602020204020303" pitchFamily="34" charset="-79"/>
              </a:rPr>
              <a:t>NuSTAR</a:t>
            </a:r>
            <a:r>
              <a:rPr lang="en-US" sz="1600" b="0" i="0" u="none" strike="noStrike" dirty="0">
                <a:solidFill>
                  <a:srgbClr val="242424"/>
                </a:solidFill>
                <a:effectLst/>
                <a:latin typeface="Futura Medium" panose="020B0602020204020303" pitchFamily="34" charset="-79"/>
                <a:cs typeface="Futura Medium" panose="020B0602020204020303" pitchFamily="34" charset="-79"/>
              </a:rPr>
              <a:t> observation that isn’t coordinated with another soft X-ray mission.</a:t>
            </a:r>
          </a:p>
          <a:p>
            <a:pPr marL="400050" indent="-225425" algn="l">
              <a:lnSpc>
                <a:spcPct val="110000"/>
              </a:lnSpc>
              <a:spcBef>
                <a:spcPts val="0"/>
              </a:spcBef>
              <a:spcAft>
                <a:spcPts val="600"/>
              </a:spcAft>
              <a:buFont typeface="Arial" panose="020B0604020202020204" pitchFamily="34" charset="0"/>
              <a:buChar char="•"/>
            </a:pPr>
            <a:r>
              <a:rPr lang="en-US" sz="2000" dirty="0">
                <a:solidFill>
                  <a:srgbClr val="FF40FF"/>
                </a:solidFill>
                <a:latin typeface="Futura Medium" panose="020B0602020204020303" pitchFamily="34" charset="-79"/>
                <a:cs typeface="Futura Medium" panose="020B0602020204020303" pitchFamily="34" charset="-79"/>
              </a:rPr>
              <a:t>635</a:t>
            </a:r>
            <a:r>
              <a:rPr lang="en-US" sz="2000" b="0" i="0" u="none" strike="noStrike" dirty="0">
                <a:solidFill>
                  <a:srgbClr val="242424"/>
                </a:solidFill>
                <a:effectLst/>
                <a:latin typeface="Futura Medium" panose="020B0602020204020303" pitchFamily="34" charset="-79"/>
                <a:cs typeface="Futura Medium" panose="020B0602020204020303" pitchFamily="34" charset="-79"/>
              </a:rPr>
              <a:t> papers  </a:t>
            </a:r>
            <a:r>
              <a:rPr lang="en-US" sz="2000" b="0" i="0" u="none" strike="noStrike" dirty="0" err="1">
                <a:solidFill>
                  <a:srgbClr val="242424"/>
                </a:solidFill>
                <a:effectLst/>
                <a:latin typeface="Futura Medium" panose="020B0602020204020303" pitchFamily="34" charset="-79"/>
                <a:cs typeface="Futura Medium" panose="020B0602020204020303" pitchFamily="34" charset="-79"/>
              </a:rPr>
              <a:t>NuSTAR</a:t>
            </a:r>
            <a:r>
              <a:rPr lang="en-US" sz="2000" b="0" i="0" u="none" strike="noStrike" dirty="0">
                <a:solidFill>
                  <a:srgbClr val="242424"/>
                </a:solidFill>
                <a:effectLst/>
                <a:latin typeface="Futura Medium" panose="020B0602020204020303" pitchFamily="34" charset="-79"/>
                <a:cs typeface="Futura Medium" panose="020B0602020204020303" pitchFamily="34" charset="-79"/>
              </a:rPr>
              <a:t> + </a:t>
            </a:r>
            <a:r>
              <a:rPr lang="en-US" sz="2000" b="0" i="0" u="none" strike="noStrike" dirty="0">
                <a:solidFill>
                  <a:srgbClr val="00B050"/>
                </a:solidFill>
                <a:effectLst/>
                <a:latin typeface="Futura Medium" panose="020B0602020204020303" pitchFamily="34" charset="-79"/>
                <a:cs typeface="Futura Medium" panose="020B0602020204020303" pitchFamily="34" charset="-79"/>
              </a:rPr>
              <a:t>XMM-Newton</a:t>
            </a:r>
            <a:r>
              <a:rPr lang="en-US" sz="2000" b="0" i="0" u="none" strike="noStrike" dirty="0">
                <a:solidFill>
                  <a:srgbClr val="242424"/>
                </a:solidFill>
                <a:effectLst/>
                <a:latin typeface="Futura Medium" panose="020B0602020204020303" pitchFamily="34" charset="-79"/>
                <a:cs typeface="Futura Medium" panose="020B0602020204020303" pitchFamily="34" charset="-79"/>
              </a:rPr>
              <a:t> data</a:t>
            </a:r>
          </a:p>
          <a:p>
            <a:pPr marL="400050" indent="-225425" algn="l">
              <a:lnSpc>
                <a:spcPct val="110000"/>
              </a:lnSpc>
              <a:spcBef>
                <a:spcPts val="0"/>
              </a:spcBef>
              <a:spcAft>
                <a:spcPts val="600"/>
              </a:spcAft>
              <a:buFont typeface="Arial" panose="020B0604020202020204" pitchFamily="34" charset="0"/>
              <a:buChar char="•"/>
            </a:pPr>
            <a:r>
              <a:rPr lang="en-US" sz="2000" dirty="0">
                <a:solidFill>
                  <a:srgbClr val="FF40FF"/>
                </a:solidFill>
                <a:latin typeface="Futura Medium" panose="020B0602020204020303" pitchFamily="34" charset="-79"/>
                <a:cs typeface="Futura Medium" panose="020B0602020204020303" pitchFamily="34" charset="-79"/>
              </a:rPr>
              <a:t>372</a:t>
            </a:r>
            <a:r>
              <a:rPr lang="en-US" sz="2000" b="0" i="0" u="none" strike="noStrike" dirty="0">
                <a:solidFill>
                  <a:srgbClr val="242424"/>
                </a:solidFill>
                <a:effectLst/>
                <a:latin typeface="Futura Medium" panose="020B0602020204020303" pitchFamily="34" charset="-79"/>
                <a:cs typeface="Futura Medium" panose="020B0602020204020303" pitchFamily="34" charset="-79"/>
              </a:rPr>
              <a:t> papers  </a:t>
            </a:r>
            <a:r>
              <a:rPr lang="en-US" sz="2000" b="0" i="0" u="none" strike="noStrike" dirty="0" err="1">
                <a:solidFill>
                  <a:srgbClr val="242424"/>
                </a:solidFill>
                <a:effectLst/>
                <a:latin typeface="Futura Medium" panose="020B0602020204020303" pitchFamily="34" charset="-79"/>
                <a:cs typeface="Futura Medium" panose="020B0602020204020303" pitchFamily="34" charset="-79"/>
              </a:rPr>
              <a:t>NuSTAR</a:t>
            </a:r>
            <a:r>
              <a:rPr lang="en-US" sz="2000" b="0" i="0" u="none" strike="noStrike" dirty="0">
                <a:solidFill>
                  <a:srgbClr val="242424"/>
                </a:solidFill>
                <a:effectLst/>
                <a:latin typeface="Futura Medium" panose="020B0602020204020303" pitchFamily="34" charset="-79"/>
                <a:cs typeface="Futura Medium" panose="020B0602020204020303" pitchFamily="34" charset="-79"/>
              </a:rPr>
              <a:t> + </a:t>
            </a:r>
            <a:r>
              <a:rPr lang="en-US" sz="2000" b="0" i="0" u="none" strike="noStrike" dirty="0">
                <a:solidFill>
                  <a:srgbClr val="C00000"/>
                </a:solidFill>
                <a:effectLst/>
                <a:latin typeface="Futura Medium" panose="020B0602020204020303" pitchFamily="34" charset="-79"/>
                <a:cs typeface="Futura Medium" panose="020B0602020204020303" pitchFamily="34" charset="-79"/>
              </a:rPr>
              <a:t>Chandra</a:t>
            </a:r>
            <a:r>
              <a:rPr lang="en-US" sz="2000" b="0" i="0" u="none" strike="noStrike" dirty="0">
                <a:solidFill>
                  <a:srgbClr val="242424"/>
                </a:solidFill>
                <a:effectLst/>
                <a:latin typeface="Futura Medium" panose="020B0602020204020303" pitchFamily="34" charset="-79"/>
                <a:cs typeface="Futura Medium" panose="020B0602020204020303" pitchFamily="34" charset="-79"/>
              </a:rPr>
              <a:t> data</a:t>
            </a:r>
          </a:p>
          <a:p>
            <a:pPr marL="400050" indent="-225425" algn="l">
              <a:lnSpc>
                <a:spcPct val="110000"/>
              </a:lnSpc>
              <a:spcBef>
                <a:spcPts val="0"/>
              </a:spcBef>
              <a:spcAft>
                <a:spcPts val="600"/>
              </a:spcAft>
              <a:buFont typeface="Arial" panose="020B0604020202020204" pitchFamily="34" charset="0"/>
              <a:buChar char="•"/>
            </a:pPr>
            <a:r>
              <a:rPr lang="en-US" sz="2000" b="0" i="0" u="none" strike="noStrike" dirty="0">
                <a:solidFill>
                  <a:srgbClr val="FF40FF"/>
                </a:solidFill>
                <a:effectLst/>
                <a:latin typeface="Futura Medium" panose="020B0602020204020303" pitchFamily="34" charset="-79"/>
                <a:cs typeface="Futura Medium" panose="020B0602020204020303" pitchFamily="34" charset="-79"/>
              </a:rPr>
              <a:t>&gt;100 </a:t>
            </a:r>
            <a:r>
              <a:rPr lang="en-US" sz="2000" b="0" i="0" u="none" strike="noStrike" dirty="0">
                <a:solidFill>
                  <a:srgbClr val="242424"/>
                </a:solidFill>
                <a:effectLst/>
                <a:latin typeface="Futura Medium" panose="020B0602020204020303" pitchFamily="34" charset="-79"/>
                <a:cs typeface="Futura Medium" panose="020B0602020204020303" pitchFamily="34" charset="-79"/>
              </a:rPr>
              <a:t>papers </a:t>
            </a:r>
            <a:r>
              <a:rPr lang="en-US" sz="2000" b="0" i="0" u="none" strike="noStrike" dirty="0" err="1">
                <a:solidFill>
                  <a:srgbClr val="242424"/>
                </a:solidFill>
                <a:effectLst/>
                <a:latin typeface="Futura Medium" panose="020B0602020204020303" pitchFamily="34" charset="-79"/>
                <a:cs typeface="Futura Medium" panose="020B0602020204020303" pitchFamily="34" charset="-79"/>
              </a:rPr>
              <a:t>NuSTAR</a:t>
            </a:r>
            <a:r>
              <a:rPr lang="en-US" sz="2000" b="0" i="0" u="none" strike="noStrike" dirty="0">
                <a:solidFill>
                  <a:srgbClr val="242424"/>
                </a:solidFill>
                <a:effectLst/>
                <a:latin typeface="Futura Medium" panose="020B0602020204020303" pitchFamily="34" charset="-79"/>
                <a:cs typeface="Futura Medium" panose="020B0602020204020303" pitchFamily="34" charset="-79"/>
              </a:rPr>
              <a:t> + </a:t>
            </a:r>
            <a:r>
              <a:rPr lang="en-US" sz="2000" b="0" i="0" u="none" strike="noStrike" dirty="0">
                <a:solidFill>
                  <a:srgbClr val="FF7E79"/>
                </a:solidFill>
                <a:effectLst/>
                <a:latin typeface="Futura Medium" panose="020B0602020204020303" pitchFamily="34" charset="-79"/>
                <a:cs typeface="Futura Medium" panose="020B0602020204020303" pitchFamily="34" charset="-79"/>
              </a:rPr>
              <a:t>NICER</a:t>
            </a:r>
            <a:r>
              <a:rPr lang="en-US" sz="2000" b="0" i="0" u="none" strike="noStrike" dirty="0">
                <a:effectLst/>
                <a:latin typeface="Futura Medium" panose="020B0602020204020303" pitchFamily="34" charset="-79"/>
                <a:cs typeface="Futura Medium" panose="020B0602020204020303" pitchFamily="34" charset="-79"/>
              </a:rPr>
              <a:t>,</a:t>
            </a:r>
            <a:r>
              <a:rPr lang="en-US" sz="2000" b="0" i="0" u="none" strike="noStrike" dirty="0">
                <a:solidFill>
                  <a:srgbClr val="7030A0"/>
                </a:solidFill>
                <a:effectLst/>
                <a:latin typeface="Futura Medium" panose="020B0602020204020303" pitchFamily="34" charset="-79"/>
                <a:cs typeface="Futura Medium" panose="020B0602020204020303" pitchFamily="34" charset="-79"/>
              </a:rPr>
              <a:t> </a:t>
            </a:r>
            <a:r>
              <a:rPr lang="en-US" sz="2000" b="0" i="0" u="none" strike="noStrike" dirty="0">
                <a:solidFill>
                  <a:schemeClr val="accent4">
                    <a:lumMod val="75000"/>
                  </a:schemeClr>
                </a:solidFill>
                <a:effectLst/>
                <a:latin typeface="Futura Medium" panose="020B0602020204020303" pitchFamily="34" charset="-79"/>
                <a:cs typeface="Futura Medium" panose="020B0602020204020303" pitchFamily="34" charset="-79"/>
              </a:rPr>
              <a:t>Fermi</a:t>
            </a:r>
            <a:r>
              <a:rPr lang="en-US" sz="2000" b="0" i="0" u="none" strike="noStrike" dirty="0">
                <a:effectLst/>
                <a:latin typeface="Futura Medium" panose="020B0602020204020303" pitchFamily="34" charset="-79"/>
                <a:cs typeface="Futura Medium" panose="020B0602020204020303" pitchFamily="34" charset="-79"/>
              </a:rPr>
              <a:t>,</a:t>
            </a:r>
            <a:r>
              <a:rPr lang="en-US" sz="2000" b="0" i="0" u="none" strike="noStrike" dirty="0">
                <a:solidFill>
                  <a:srgbClr val="7030A0"/>
                </a:solidFill>
                <a:effectLst/>
                <a:latin typeface="Futura Medium" panose="020B0602020204020303" pitchFamily="34" charset="-79"/>
                <a:cs typeface="Futura Medium" panose="020B0602020204020303" pitchFamily="34" charset="-79"/>
              </a:rPr>
              <a:t> </a:t>
            </a:r>
            <a:r>
              <a:rPr lang="en-US" sz="2000" b="0" i="0" u="none" strike="noStrike" dirty="0">
                <a:solidFill>
                  <a:schemeClr val="accent4">
                    <a:lumMod val="75000"/>
                  </a:schemeClr>
                </a:solidFill>
                <a:effectLst/>
                <a:latin typeface="Futura Medium" panose="020B0602020204020303" pitchFamily="34" charset="-79"/>
                <a:cs typeface="Futura Medium" panose="020B0602020204020303" pitchFamily="34" charset="-79"/>
              </a:rPr>
              <a:t>Suzaku</a:t>
            </a:r>
            <a:r>
              <a:rPr lang="en-US" sz="2000" b="0" i="0" u="none" strike="noStrike" dirty="0">
                <a:effectLst/>
                <a:latin typeface="Futura Medium" panose="020B0602020204020303" pitchFamily="34" charset="-79"/>
                <a:cs typeface="Futura Medium" panose="020B0602020204020303" pitchFamily="34" charset="-79"/>
              </a:rPr>
              <a:t>,</a:t>
            </a:r>
            <a:r>
              <a:rPr lang="en-US" sz="2000" b="0" i="0" u="none" strike="noStrike" dirty="0">
                <a:solidFill>
                  <a:srgbClr val="7030A0"/>
                </a:solidFill>
                <a:effectLst/>
                <a:latin typeface="Futura Medium" panose="020B0602020204020303" pitchFamily="34" charset="-79"/>
                <a:cs typeface="Futura Medium" panose="020B0602020204020303" pitchFamily="34" charset="-79"/>
              </a:rPr>
              <a:t> </a:t>
            </a:r>
            <a:r>
              <a:rPr lang="en-US" sz="2000" b="0" i="0" u="none" strike="noStrike" dirty="0">
                <a:solidFill>
                  <a:schemeClr val="accent5">
                    <a:lumMod val="75000"/>
                  </a:schemeClr>
                </a:solidFill>
                <a:effectLst/>
                <a:latin typeface="Futura Medium" panose="020B0602020204020303" pitchFamily="34" charset="-79"/>
                <a:cs typeface="Futura Medium" panose="020B0602020204020303" pitchFamily="34" charset="-79"/>
              </a:rPr>
              <a:t>MAXI</a:t>
            </a:r>
            <a:r>
              <a:rPr lang="en-US" sz="2000" b="0" i="0" u="none" strike="noStrike" dirty="0">
                <a:solidFill>
                  <a:srgbClr val="7030A0"/>
                </a:solidFill>
                <a:effectLst/>
                <a:latin typeface="Futura Medium" panose="020B0602020204020303" pitchFamily="34" charset="-79"/>
                <a:cs typeface="Futura Medium" panose="020B0602020204020303" pitchFamily="34" charset="-79"/>
              </a:rPr>
              <a:t> </a:t>
            </a:r>
            <a:r>
              <a:rPr lang="en-US" sz="2000" b="0" i="0" u="none" strike="noStrike" dirty="0">
                <a:solidFill>
                  <a:srgbClr val="242424"/>
                </a:solidFill>
                <a:effectLst/>
                <a:latin typeface="Futura Medium" panose="020B0602020204020303" pitchFamily="34" charset="-79"/>
                <a:cs typeface="Futura Medium" panose="020B0602020204020303" pitchFamily="34" charset="-79"/>
              </a:rPr>
              <a:t>data</a:t>
            </a:r>
          </a:p>
          <a:p>
            <a:pPr marL="400050" indent="-225425" algn="l">
              <a:lnSpc>
                <a:spcPct val="110000"/>
              </a:lnSpc>
              <a:spcBef>
                <a:spcPts val="0"/>
              </a:spcBef>
              <a:spcAft>
                <a:spcPts val="600"/>
              </a:spcAft>
              <a:buFont typeface="Arial" panose="020B0604020202020204" pitchFamily="34" charset="0"/>
              <a:buChar char="•"/>
            </a:pPr>
            <a:r>
              <a:rPr lang="en-US" sz="2000" b="0" i="0" u="none" strike="noStrike" dirty="0">
                <a:solidFill>
                  <a:srgbClr val="FF40FF"/>
                </a:solidFill>
                <a:effectLst/>
                <a:latin typeface="Futura Medium" panose="020B0602020204020303" pitchFamily="34" charset="-79"/>
                <a:cs typeface="Futura Medium" panose="020B0602020204020303" pitchFamily="34" charset="-79"/>
              </a:rPr>
              <a:t>&gt;50 </a:t>
            </a:r>
            <a:r>
              <a:rPr lang="en-US" sz="2000" b="0" i="0" u="none" strike="noStrike" dirty="0">
                <a:solidFill>
                  <a:srgbClr val="242424"/>
                </a:solidFill>
                <a:effectLst/>
                <a:latin typeface="Futura Medium" panose="020B0602020204020303" pitchFamily="34" charset="-79"/>
                <a:cs typeface="Futura Medium" panose="020B0602020204020303" pitchFamily="34" charset="-79"/>
              </a:rPr>
              <a:t>papers  </a:t>
            </a:r>
            <a:r>
              <a:rPr lang="en-US" sz="2000" b="0" i="0" u="none" strike="noStrike" dirty="0" err="1">
                <a:solidFill>
                  <a:srgbClr val="242424"/>
                </a:solidFill>
                <a:effectLst/>
                <a:latin typeface="Futura Medium" panose="020B0602020204020303" pitchFamily="34" charset="-79"/>
                <a:cs typeface="Futura Medium" panose="020B0602020204020303" pitchFamily="34" charset="-79"/>
              </a:rPr>
              <a:t>NuSTAR</a:t>
            </a:r>
            <a:r>
              <a:rPr lang="en-US" sz="2000" b="0" i="0" u="none" strike="noStrike" dirty="0">
                <a:solidFill>
                  <a:srgbClr val="242424"/>
                </a:solidFill>
                <a:effectLst/>
                <a:latin typeface="Futura Medium" panose="020B0602020204020303" pitchFamily="34" charset="-79"/>
                <a:cs typeface="Futura Medium" panose="020B0602020204020303" pitchFamily="34" charset="-79"/>
              </a:rPr>
              <a:t> + </a:t>
            </a:r>
            <a:r>
              <a:rPr lang="en-US" sz="2000" b="0" i="0" u="none" strike="noStrike" dirty="0">
                <a:solidFill>
                  <a:schemeClr val="accent5">
                    <a:lumMod val="75000"/>
                  </a:schemeClr>
                </a:solidFill>
                <a:effectLst/>
                <a:latin typeface="Futura Medium" panose="020B0602020204020303" pitchFamily="34" charset="-79"/>
                <a:cs typeface="Futura Medium" panose="020B0602020204020303" pitchFamily="34" charset="-79"/>
              </a:rPr>
              <a:t>HST, </a:t>
            </a:r>
            <a:r>
              <a:rPr lang="en-US" sz="2000" dirty="0">
                <a:solidFill>
                  <a:schemeClr val="accent5">
                    <a:lumMod val="75000"/>
                  </a:schemeClr>
                </a:solidFill>
                <a:latin typeface="Futura Medium" panose="020B0602020204020303" pitchFamily="34" charset="-79"/>
                <a:cs typeface="Futura Medium" panose="020B0602020204020303" pitchFamily="34" charset="-79"/>
              </a:rPr>
              <a:t>WISE</a:t>
            </a:r>
            <a:r>
              <a:rPr lang="en-US" sz="2000" b="0" i="0" u="none" strike="noStrike" dirty="0">
                <a:solidFill>
                  <a:schemeClr val="accent5">
                    <a:lumMod val="75000"/>
                  </a:schemeClr>
                </a:solidFill>
                <a:effectLst/>
                <a:latin typeface="Futura Medium" panose="020B0602020204020303" pitchFamily="34" charset="-79"/>
                <a:cs typeface="Futura Medium" panose="020B0602020204020303" pitchFamily="34" charset="-79"/>
              </a:rPr>
              <a:t>, INTEGRAL, RXTE </a:t>
            </a:r>
            <a:r>
              <a:rPr lang="en-US" sz="2000" b="0" i="0" u="none" strike="noStrike" dirty="0">
                <a:solidFill>
                  <a:srgbClr val="242424"/>
                </a:solidFill>
                <a:effectLst/>
                <a:latin typeface="Futura Medium" panose="020B0602020204020303" pitchFamily="34" charset="-79"/>
                <a:cs typeface="Futura Medium" panose="020B0602020204020303" pitchFamily="34" charset="-79"/>
              </a:rPr>
              <a:t>data</a:t>
            </a:r>
          </a:p>
        </p:txBody>
      </p:sp>
      <p:sp>
        <p:nvSpPr>
          <p:cNvPr id="3" name="TextBox 2">
            <a:extLst>
              <a:ext uri="{FF2B5EF4-FFF2-40B4-BE49-F238E27FC236}">
                <a16:creationId xmlns:a16="http://schemas.microsoft.com/office/drawing/2014/main" id="{057E74C3-DE44-A617-D0D6-C539688F269C}"/>
              </a:ext>
            </a:extLst>
          </p:cNvPr>
          <p:cNvSpPr txBox="1"/>
          <p:nvPr/>
        </p:nvSpPr>
        <p:spPr>
          <a:xfrm>
            <a:off x="778213" y="2966938"/>
            <a:ext cx="816249" cy="307777"/>
          </a:xfrm>
          <a:prstGeom prst="rect">
            <a:avLst/>
          </a:prstGeom>
          <a:noFill/>
        </p:spPr>
        <p:txBody>
          <a:bodyPr wrap="none" rtlCol="0">
            <a:spAutoFit/>
          </a:bodyPr>
          <a:lstStyle/>
          <a:p>
            <a:r>
              <a:rPr lang="en-US" sz="1400" i="1" dirty="0">
                <a:solidFill>
                  <a:srgbClr val="FF0000"/>
                </a:solidFill>
                <a:latin typeface="Futura Medium" panose="020B0602020204020303" pitchFamily="34" charset="-79"/>
                <a:cs typeface="Futura Medium" panose="020B0602020204020303" pitchFamily="34" charset="-79"/>
              </a:rPr>
              <a:t>d</a:t>
            </a:r>
            <a:r>
              <a:rPr lang="en-US" sz="1400" i="1" dirty="0">
                <a:solidFill>
                  <a:srgbClr val="FF0000"/>
                </a:solidFill>
                <a:latin typeface="Futura Medium" panose="020B0602020204020303" pitchFamily="34" charset="-79"/>
                <a:cs typeface="Futura Medium" panose="020B0602020204020303" pitchFamily="34" charset="-79"/>
              </a:rPr>
              <a:t>ouble!</a:t>
            </a:r>
          </a:p>
        </p:txBody>
      </p:sp>
    </p:spTree>
    <p:extLst>
      <p:ext uri="{BB962C8B-B14F-4D97-AF65-F5344CB8AC3E}">
        <p14:creationId xmlns:p14="http://schemas.microsoft.com/office/powerpoint/2010/main" val="28022602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6C6BD594-2EDC-7A49-530E-716C496DFE02}"/>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rot="5400000">
            <a:off x="4007498" y="-4007498"/>
            <a:ext cx="1129004" cy="9144000"/>
          </a:xfrm>
          <a:prstGeom prst="rect">
            <a:avLst/>
          </a:prstGeom>
        </p:spPr>
      </p:pic>
      <p:sp>
        <p:nvSpPr>
          <p:cNvPr id="15" name="TextBox 14">
            <a:extLst>
              <a:ext uri="{FF2B5EF4-FFF2-40B4-BE49-F238E27FC236}">
                <a16:creationId xmlns:a16="http://schemas.microsoft.com/office/drawing/2014/main" id="{6FF2C05D-44BF-D5FB-DF3D-BC00F4045AAA}"/>
              </a:ext>
            </a:extLst>
          </p:cNvPr>
          <p:cNvSpPr txBox="1"/>
          <p:nvPr/>
        </p:nvSpPr>
        <p:spPr>
          <a:xfrm>
            <a:off x="2813266" y="274190"/>
            <a:ext cx="6167371" cy="707886"/>
          </a:xfrm>
          <a:prstGeom prst="rect">
            <a:avLst/>
          </a:prstGeom>
          <a:noFill/>
        </p:spPr>
        <p:txBody>
          <a:bodyPr wrap="square" rtlCol="0">
            <a:spAutoFit/>
          </a:bodyPr>
          <a:lstStyle/>
          <a:p>
            <a:pPr algn="r"/>
            <a:r>
              <a:rPr lang="en-US" sz="4000" b="1" dirty="0">
                <a:solidFill>
                  <a:srgbClr val="FFC000"/>
                </a:solidFill>
                <a:latin typeface="FUTURA MEDIUM" panose="020B0602020204020303" pitchFamily="34" charset="-79"/>
                <a:ea typeface="Eurostile" charset="0"/>
                <a:cs typeface="FUTURA MEDIUM" panose="020B0602020204020303" pitchFamily="34" charset="-79"/>
              </a:rPr>
              <a:t>IACHEC is not alone...</a:t>
            </a:r>
          </a:p>
        </p:txBody>
      </p:sp>
      <p:sp>
        <p:nvSpPr>
          <p:cNvPr id="5" name="TextBox 4">
            <a:extLst>
              <a:ext uri="{FF2B5EF4-FFF2-40B4-BE49-F238E27FC236}">
                <a16:creationId xmlns:a16="http://schemas.microsoft.com/office/drawing/2014/main" id="{0F7EAC22-4542-BFB6-E513-EEBF310A495E}"/>
              </a:ext>
            </a:extLst>
          </p:cNvPr>
          <p:cNvSpPr txBox="1"/>
          <p:nvPr/>
        </p:nvSpPr>
        <p:spPr>
          <a:xfrm>
            <a:off x="290456" y="6544755"/>
            <a:ext cx="4584909" cy="246221"/>
          </a:xfrm>
          <a:prstGeom prst="rect">
            <a:avLst/>
          </a:prstGeom>
          <a:noFill/>
        </p:spPr>
        <p:txBody>
          <a:bodyPr wrap="none" rtlCol="0">
            <a:spAutoFit/>
          </a:bodyPr>
          <a:lstStyle/>
          <a:p>
            <a:r>
              <a:rPr lang="en-US" sz="1000" dirty="0">
                <a:latin typeface="Futura Medium" panose="020B0602020204020303" pitchFamily="34" charset="-79"/>
                <a:cs typeface="Futura Medium" panose="020B0602020204020303" pitchFamily="34" charset="-79"/>
              </a:rPr>
              <a:t>NuSTAR status – IACHEC, Parador de La Granja, May 2024 – Karl Forster</a:t>
            </a:r>
          </a:p>
        </p:txBody>
      </p:sp>
      <p:pic>
        <p:nvPicPr>
          <p:cNvPr id="10" name="Picture 9" descr="A diagram of a flowchart&#10;&#10;Description automatically generated">
            <a:extLst>
              <a:ext uri="{FF2B5EF4-FFF2-40B4-BE49-F238E27FC236}">
                <a16:creationId xmlns:a16="http://schemas.microsoft.com/office/drawing/2014/main" id="{5C26B7B9-CF63-086A-F4E1-7C2FD151E3D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135296" y="4602029"/>
            <a:ext cx="4385953" cy="1778327"/>
          </a:xfrm>
          <a:prstGeom prst="rect">
            <a:avLst/>
          </a:prstGeom>
          <a:ln w="12700">
            <a:solidFill>
              <a:schemeClr val="tx1"/>
            </a:solidFill>
          </a:ln>
          <a:effectLst>
            <a:outerShdw blurRad="50800" dist="38100" dir="2700000" algn="tl" rotWithShape="0">
              <a:prstClr val="black">
                <a:alpha val="40000"/>
              </a:prstClr>
            </a:outerShdw>
          </a:effectLst>
        </p:spPr>
      </p:pic>
      <p:pic>
        <p:nvPicPr>
          <p:cNvPr id="11" name="Picture 10" descr="A diagram of a diagram&#10;&#10;Description automatically generated">
            <a:extLst>
              <a:ext uri="{FF2B5EF4-FFF2-40B4-BE49-F238E27FC236}">
                <a16:creationId xmlns:a16="http://schemas.microsoft.com/office/drawing/2014/main" id="{6556DB13-9F42-1ECD-A289-9EAFBAD13CE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848218" y="4611297"/>
            <a:ext cx="1714621" cy="1771918"/>
          </a:xfrm>
          <a:prstGeom prst="rect">
            <a:avLst/>
          </a:prstGeom>
          <a:ln w="12700">
            <a:solidFill>
              <a:schemeClr val="tx1"/>
            </a:solidFill>
          </a:ln>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71DEF6E0-C994-7C7E-A178-9DDC56924231}"/>
              </a:ext>
            </a:extLst>
          </p:cNvPr>
          <p:cNvSpPr txBox="1"/>
          <p:nvPr/>
        </p:nvSpPr>
        <p:spPr>
          <a:xfrm>
            <a:off x="260145" y="1206803"/>
            <a:ext cx="5829163" cy="861774"/>
          </a:xfrm>
          <a:prstGeom prst="rect">
            <a:avLst/>
          </a:prstGeom>
          <a:solidFill>
            <a:schemeClr val="accent6">
              <a:lumMod val="60000"/>
              <a:lumOff val="40000"/>
            </a:schemeClr>
          </a:solidFill>
        </p:spPr>
        <p:txBody>
          <a:bodyPr wrap="square" rtlCol="0">
            <a:spAutoFit/>
          </a:bodyPr>
          <a:lstStyle/>
          <a:p>
            <a:r>
              <a:rPr lang="en-US" sz="1400" dirty="0"/>
              <a:t>...shamelessly stolen from presentation by:   </a:t>
            </a:r>
          </a:p>
          <a:p>
            <a:r>
              <a:rPr lang="en-US" b="1" dirty="0"/>
              <a:t>Dr. Peter </a:t>
            </a:r>
            <a:r>
              <a:rPr lang="en-US" b="1" dirty="0" err="1"/>
              <a:t>Plavchan</a:t>
            </a:r>
            <a:r>
              <a:rPr lang="en-US" dirty="0"/>
              <a:t>, George Mason University </a:t>
            </a:r>
          </a:p>
          <a:p>
            <a:r>
              <a:rPr lang="en-US" dirty="0"/>
              <a:t>PI of </a:t>
            </a:r>
            <a:r>
              <a:rPr lang="en-US" b="1" dirty="0" err="1"/>
              <a:t>Landolt</a:t>
            </a:r>
            <a:r>
              <a:rPr lang="en-US" dirty="0"/>
              <a:t> mission (NASA PIONEERS) with NIST calibration</a:t>
            </a:r>
          </a:p>
        </p:txBody>
      </p:sp>
      <p:sp>
        <p:nvSpPr>
          <p:cNvPr id="19" name="TextBox 18">
            <a:extLst>
              <a:ext uri="{FF2B5EF4-FFF2-40B4-BE49-F238E27FC236}">
                <a16:creationId xmlns:a16="http://schemas.microsoft.com/office/drawing/2014/main" id="{08C04FA0-696C-2AD8-F2D2-35C5EB3BD31F}"/>
              </a:ext>
            </a:extLst>
          </p:cNvPr>
          <p:cNvSpPr txBox="1"/>
          <p:nvPr/>
        </p:nvSpPr>
        <p:spPr>
          <a:xfrm>
            <a:off x="260145" y="2231394"/>
            <a:ext cx="6865870" cy="2218364"/>
          </a:xfrm>
          <a:prstGeom prst="rect">
            <a:avLst/>
          </a:prstGeom>
          <a:solidFill>
            <a:schemeClr val="accent6">
              <a:lumMod val="20000"/>
              <a:lumOff val="80000"/>
            </a:schemeClr>
          </a:solidFill>
        </p:spPr>
        <p:txBody>
          <a:bodyPr wrap="square" rtlCol="0">
            <a:normAutofit fontScale="85000" lnSpcReduction="10000"/>
          </a:bodyPr>
          <a:lstStyle/>
          <a:p>
            <a:pPr marL="234950" indent="-169863">
              <a:spcAft>
                <a:spcPts val="600"/>
              </a:spcAft>
              <a:buFont typeface="Arial" panose="020B0604020202020204" pitchFamily="34" charset="0"/>
              <a:buChar char="•"/>
            </a:pPr>
            <a:r>
              <a:rPr lang="en-US" dirty="0">
                <a:solidFill>
                  <a:srgbClr val="242424"/>
                </a:solidFill>
                <a:latin typeface="Calibri" panose="020F0502020204030204" pitchFamily="34" charset="0"/>
              </a:rPr>
              <a:t>H</a:t>
            </a:r>
            <a:r>
              <a:rPr lang="en-US" b="0" i="0" u="none" strike="noStrike" dirty="0">
                <a:solidFill>
                  <a:srgbClr val="242424"/>
                </a:solidFill>
                <a:effectLst/>
                <a:latin typeface="Calibri" panose="020F0502020204030204" pitchFamily="34" charset="0"/>
              </a:rPr>
              <a:t>igh accuracy NIST calibrated suite of single-mode fiber-fed laser beacons</a:t>
            </a:r>
          </a:p>
          <a:p>
            <a:pPr marL="234950" indent="-169863">
              <a:spcAft>
                <a:spcPts val="600"/>
              </a:spcAft>
              <a:buFont typeface="Arial" panose="020B0604020202020204" pitchFamily="34" charset="0"/>
              <a:buChar char="•"/>
            </a:pPr>
            <a:r>
              <a:rPr lang="en-US" dirty="0">
                <a:solidFill>
                  <a:srgbClr val="242424"/>
                </a:solidFill>
                <a:latin typeface="Calibri" panose="020F0502020204030204" pitchFamily="34" charset="0"/>
              </a:rPr>
              <a:t>O</a:t>
            </a:r>
            <a:r>
              <a:rPr lang="en-US" b="0" i="0" u="none" strike="noStrike" dirty="0">
                <a:solidFill>
                  <a:srgbClr val="242424"/>
                </a:solidFill>
                <a:effectLst/>
                <a:latin typeface="Calibri" panose="020F0502020204030204" pitchFamily="34" charset="0"/>
              </a:rPr>
              <a:t>bservable from selected ground-based observatory stations. </a:t>
            </a:r>
          </a:p>
          <a:p>
            <a:pPr marL="234950" indent="-169863">
              <a:spcAft>
                <a:spcPts val="600"/>
              </a:spcAft>
              <a:buFont typeface="Arial" panose="020B0604020202020204" pitchFamily="34" charset="0"/>
              <a:buChar char="•"/>
            </a:pPr>
            <a:r>
              <a:rPr lang="en-US" b="0" i="0" u="none" strike="noStrike" dirty="0" err="1">
                <a:solidFill>
                  <a:srgbClr val="242424"/>
                </a:solidFill>
                <a:effectLst/>
                <a:latin typeface="Calibri" panose="020F0502020204030204" pitchFamily="34" charset="0"/>
              </a:rPr>
              <a:t>Landolt</a:t>
            </a:r>
            <a:r>
              <a:rPr lang="en-US" b="0" i="0" u="none" strike="noStrike" dirty="0">
                <a:solidFill>
                  <a:srgbClr val="242424"/>
                </a:solidFill>
                <a:effectLst/>
                <a:latin typeface="Calibri" panose="020F0502020204030204" pitchFamily="34" charset="0"/>
              </a:rPr>
              <a:t> will improve the photometric accuracy to &lt;0.5% at visible (VIS) and near-infrared (NIR) wavelengths for &gt;60 target stars</a:t>
            </a:r>
          </a:p>
          <a:p>
            <a:pPr marL="515938" lvl="1" indent="-168275">
              <a:spcAft>
                <a:spcPts val="600"/>
              </a:spcAft>
              <a:buFont typeface="System Font Regular"/>
              <a:buChar char="-"/>
            </a:pPr>
            <a:r>
              <a:rPr lang="en-US" sz="1400" b="0" i="0" u="none" strike="noStrike" dirty="0">
                <a:solidFill>
                  <a:srgbClr val="242424"/>
                </a:solidFill>
                <a:effectLst/>
                <a:latin typeface="Calibri" panose="020F0502020204030204" pitchFamily="34" charset="0"/>
              </a:rPr>
              <a:t>improving upon the half-century old techniques that use ground-based blackbodies and calibrated lamps along with model stellar atmospheres and sounding rocket measurements. </a:t>
            </a:r>
          </a:p>
          <a:p>
            <a:pPr marL="234950" indent="-169863">
              <a:spcAft>
                <a:spcPts val="600"/>
              </a:spcAft>
              <a:buFont typeface="Arial" panose="020B0604020202020204" pitchFamily="34" charset="0"/>
              <a:buChar char="•"/>
            </a:pPr>
            <a:r>
              <a:rPr lang="en-US" b="0" i="0" u="none" strike="noStrike" dirty="0">
                <a:solidFill>
                  <a:srgbClr val="242424"/>
                </a:solidFill>
                <a:effectLst/>
                <a:latin typeface="Calibri" panose="020F0502020204030204" pitchFamily="34" charset="0"/>
              </a:rPr>
              <a:t>The </a:t>
            </a:r>
            <a:r>
              <a:rPr lang="en-US" b="0" i="0" u="none" strike="noStrike" dirty="0" err="1">
                <a:solidFill>
                  <a:srgbClr val="242424"/>
                </a:solidFill>
                <a:effectLst/>
                <a:latin typeface="Calibri" panose="020F0502020204030204" pitchFamily="34" charset="0"/>
              </a:rPr>
              <a:t>Landolt</a:t>
            </a:r>
            <a:r>
              <a:rPr lang="en-US" b="0" i="0" u="none" strike="noStrike" dirty="0">
                <a:solidFill>
                  <a:srgbClr val="242424"/>
                </a:solidFill>
                <a:effectLst/>
                <a:latin typeface="Calibri" panose="020F0502020204030204" pitchFamily="34" charset="0"/>
              </a:rPr>
              <a:t> mission will allow us to re-calibrate the brightness of millions of stars. </a:t>
            </a:r>
          </a:p>
          <a:p>
            <a:pPr marL="515938" lvl="1" indent="-168275">
              <a:spcAft>
                <a:spcPts val="600"/>
              </a:spcAft>
              <a:buFont typeface="System Font Regular"/>
              <a:buChar char="-"/>
            </a:pPr>
            <a:r>
              <a:rPr lang="en-US" sz="1600" b="0" i="0" u="none" strike="noStrike" dirty="0">
                <a:solidFill>
                  <a:srgbClr val="242424"/>
                </a:solidFill>
                <a:effectLst/>
                <a:latin typeface="Calibri" panose="020F0502020204030204" pitchFamily="34" charset="0"/>
              </a:rPr>
              <a:t>Such measurements can only be achieved by a space-based orbiting </a:t>
            </a:r>
            <a:r>
              <a:rPr lang="en-US" sz="1600" b="1" i="0" u="none" strike="noStrike" dirty="0">
                <a:solidFill>
                  <a:srgbClr val="0070C0"/>
                </a:solidFill>
                <a:effectLst/>
                <a:latin typeface="Calibri" panose="020F0502020204030204" pitchFamily="34" charset="0"/>
              </a:rPr>
              <a:t>artificial star</a:t>
            </a:r>
            <a:r>
              <a:rPr lang="en-US" sz="1600" b="0" i="0" u="none" strike="noStrike" dirty="0">
                <a:solidFill>
                  <a:srgbClr val="242424"/>
                </a:solidFill>
                <a:effectLst/>
                <a:latin typeface="Calibri" panose="020F0502020204030204" pitchFamily="34" charset="0"/>
              </a:rPr>
              <a:t>, where the physical photon flux is accurately known. </a:t>
            </a:r>
            <a:endParaRPr lang="en-US" sz="1600" dirty="0"/>
          </a:p>
        </p:txBody>
      </p:sp>
      <p:pic>
        <p:nvPicPr>
          <p:cNvPr id="7" name="Picture 6" descr="A screenshot of a computer&#10;&#10;Description automatically generated">
            <a:extLst>
              <a:ext uri="{FF2B5EF4-FFF2-40B4-BE49-F238E27FC236}">
                <a16:creationId xmlns:a16="http://schemas.microsoft.com/office/drawing/2014/main" id="{6BBC64DB-B897-6620-CB32-BDEBAA4BE40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413925" y="1206803"/>
            <a:ext cx="2469930" cy="1291319"/>
          </a:xfrm>
          <a:prstGeom prst="rect">
            <a:avLst/>
          </a:prstGeom>
          <a:ln w="12700">
            <a:solidFill>
              <a:schemeClr val="tx1"/>
            </a:solidFill>
          </a:ln>
          <a:effectLst>
            <a:outerShdw blurRad="50800" dist="38100" dir="2700000" algn="tl" rotWithShape="0">
              <a:prstClr val="black">
                <a:alpha val="40000"/>
              </a:prstClr>
            </a:outerShdw>
          </a:effectLst>
        </p:spPr>
      </p:pic>
      <p:pic>
        <p:nvPicPr>
          <p:cNvPr id="20" name="Picture 19" descr="A drawing of a machine&#10;&#10;Description automatically generated">
            <a:extLst>
              <a:ext uri="{FF2B5EF4-FFF2-40B4-BE49-F238E27FC236}">
                <a16:creationId xmlns:a16="http://schemas.microsoft.com/office/drawing/2014/main" id="{48337C95-FA7F-8093-6FD3-9E831AABF8A4}"/>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347097" y="2624644"/>
            <a:ext cx="1228061" cy="1771919"/>
          </a:xfrm>
          <a:prstGeom prst="rect">
            <a:avLst/>
          </a:prstGeom>
          <a:ln w="12700">
            <a:solidFill>
              <a:schemeClr val="tx1"/>
            </a:solidFill>
          </a:ln>
          <a:effectLst>
            <a:outerShdw blurRad="50800" dist="38100" dir="2700000" algn="tl" rotWithShape="0">
              <a:prstClr val="black">
                <a:alpha val="40000"/>
              </a:prstClr>
            </a:outerShdw>
          </a:effectLst>
        </p:spPr>
      </p:pic>
      <p:sp>
        <p:nvSpPr>
          <p:cNvPr id="21" name="TextBox 20">
            <a:extLst>
              <a:ext uri="{FF2B5EF4-FFF2-40B4-BE49-F238E27FC236}">
                <a16:creationId xmlns:a16="http://schemas.microsoft.com/office/drawing/2014/main" id="{090842AD-D1FA-823E-3696-7770694A4735}"/>
              </a:ext>
            </a:extLst>
          </p:cNvPr>
          <p:cNvSpPr txBox="1"/>
          <p:nvPr/>
        </p:nvSpPr>
        <p:spPr>
          <a:xfrm>
            <a:off x="8008704" y="4410846"/>
            <a:ext cx="889987" cy="276999"/>
          </a:xfrm>
          <a:prstGeom prst="rect">
            <a:avLst/>
          </a:prstGeom>
          <a:noFill/>
        </p:spPr>
        <p:txBody>
          <a:bodyPr wrap="none" rtlCol="0">
            <a:spAutoFit/>
          </a:bodyPr>
          <a:lstStyle/>
          <a:p>
            <a:r>
              <a:rPr lang="en-US" sz="1200" b="1" dirty="0" err="1">
                <a:solidFill>
                  <a:schemeClr val="accent5">
                    <a:lumMod val="50000"/>
                  </a:schemeClr>
                </a:solidFill>
                <a:latin typeface="Eurostile" panose="020B0504020202050204" pitchFamily="34" charset="77"/>
              </a:rPr>
              <a:t>XKCD.com</a:t>
            </a:r>
            <a:endParaRPr lang="en-US" sz="1200" b="1" dirty="0">
              <a:solidFill>
                <a:schemeClr val="accent5">
                  <a:lumMod val="50000"/>
                </a:schemeClr>
              </a:solidFill>
              <a:latin typeface="Eurostile" panose="020B0504020202050204" pitchFamily="34" charset="77"/>
            </a:endParaRPr>
          </a:p>
        </p:txBody>
      </p:sp>
    </p:spTree>
    <p:extLst>
      <p:ext uri="{BB962C8B-B14F-4D97-AF65-F5344CB8AC3E}">
        <p14:creationId xmlns:p14="http://schemas.microsoft.com/office/powerpoint/2010/main" val="3565010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6C6BD594-2EDC-7A49-530E-716C496DFE02}"/>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rot="5400000">
            <a:off x="4007498" y="-4007498"/>
            <a:ext cx="1129004" cy="9144000"/>
          </a:xfrm>
          <a:prstGeom prst="rect">
            <a:avLst/>
          </a:prstGeom>
        </p:spPr>
      </p:pic>
      <p:sp>
        <p:nvSpPr>
          <p:cNvPr id="15" name="TextBox 14">
            <a:extLst>
              <a:ext uri="{FF2B5EF4-FFF2-40B4-BE49-F238E27FC236}">
                <a16:creationId xmlns:a16="http://schemas.microsoft.com/office/drawing/2014/main" id="{6FF2C05D-44BF-D5FB-DF3D-BC00F4045AAA}"/>
              </a:ext>
            </a:extLst>
          </p:cNvPr>
          <p:cNvSpPr txBox="1"/>
          <p:nvPr/>
        </p:nvSpPr>
        <p:spPr>
          <a:xfrm>
            <a:off x="2813266" y="274190"/>
            <a:ext cx="6167371" cy="707886"/>
          </a:xfrm>
          <a:prstGeom prst="rect">
            <a:avLst/>
          </a:prstGeom>
          <a:noFill/>
        </p:spPr>
        <p:txBody>
          <a:bodyPr wrap="square" rtlCol="0">
            <a:spAutoFit/>
          </a:bodyPr>
          <a:lstStyle/>
          <a:p>
            <a:pPr algn="r"/>
            <a:r>
              <a:rPr lang="en-US" sz="4000" b="1" dirty="0">
                <a:solidFill>
                  <a:srgbClr val="FFC000"/>
                </a:solidFill>
                <a:latin typeface="FUTURA MEDIUM" panose="020B0602020204020303" pitchFamily="34" charset="-79"/>
                <a:ea typeface="Eurostile" charset="0"/>
                <a:cs typeface="FUTURA MEDIUM" panose="020B0602020204020303" pitchFamily="34" charset="-79"/>
              </a:rPr>
              <a:t>IACHEC is not alone...</a:t>
            </a:r>
          </a:p>
        </p:txBody>
      </p:sp>
      <p:sp>
        <p:nvSpPr>
          <p:cNvPr id="5" name="TextBox 4">
            <a:extLst>
              <a:ext uri="{FF2B5EF4-FFF2-40B4-BE49-F238E27FC236}">
                <a16:creationId xmlns:a16="http://schemas.microsoft.com/office/drawing/2014/main" id="{0F7EAC22-4542-BFB6-E513-EEBF310A495E}"/>
              </a:ext>
            </a:extLst>
          </p:cNvPr>
          <p:cNvSpPr txBox="1"/>
          <p:nvPr/>
        </p:nvSpPr>
        <p:spPr>
          <a:xfrm>
            <a:off x="290456" y="6544755"/>
            <a:ext cx="4584909" cy="246221"/>
          </a:xfrm>
          <a:prstGeom prst="rect">
            <a:avLst/>
          </a:prstGeom>
          <a:noFill/>
        </p:spPr>
        <p:txBody>
          <a:bodyPr wrap="none" rtlCol="0">
            <a:spAutoFit/>
          </a:bodyPr>
          <a:lstStyle/>
          <a:p>
            <a:r>
              <a:rPr lang="en-US" sz="1000" dirty="0">
                <a:latin typeface="Futura Medium" panose="020B0602020204020303" pitchFamily="34" charset="-79"/>
                <a:cs typeface="Futura Medium" panose="020B0602020204020303" pitchFamily="34" charset="-79"/>
              </a:rPr>
              <a:t>NuSTAR status – IACHEC, Parador de La Granja, May 2024 – Karl Forster</a:t>
            </a:r>
          </a:p>
        </p:txBody>
      </p:sp>
      <p:pic>
        <p:nvPicPr>
          <p:cNvPr id="3" name="Picture 2" descr="A screenshot of a computer&#10;&#10;Description automatically generated">
            <a:extLst>
              <a:ext uri="{FF2B5EF4-FFF2-40B4-BE49-F238E27FC236}">
                <a16:creationId xmlns:a16="http://schemas.microsoft.com/office/drawing/2014/main" id="{3C80260D-45B1-B6A6-E5BC-2FC67002C73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705505" y="1224737"/>
            <a:ext cx="5803018" cy="3395773"/>
          </a:xfrm>
          <a:prstGeom prst="rect">
            <a:avLst/>
          </a:prstGeom>
          <a:ln w="12700">
            <a:solidFill>
              <a:schemeClr val="tx1"/>
            </a:solidFill>
          </a:ln>
          <a:effectLst>
            <a:outerShdw blurRad="50800" dist="38100" dir="2700000" algn="tl" rotWithShape="0">
              <a:prstClr val="black">
                <a:alpha val="40000"/>
              </a:prstClr>
            </a:outerShdw>
          </a:effectLst>
        </p:spPr>
      </p:pic>
      <p:pic>
        <p:nvPicPr>
          <p:cNvPr id="6" name="Picture 5" descr="A black and white text&#10;&#10;Description automatically generated">
            <a:extLst>
              <a:ext uri="{FF2B5EF4-FFF2-40B4-BE49-F238E27FC236}">
                <a16:creationId xmlns:a16="http://schemas.microsoft.com/office/drawing/2014/main" id="{A37F5E3C-F110-19A7-9544-240489F0A565}"/>
              </a:ext>
            </a:extLst>
          </p:cNvPr>
          <p:cNvPicPr>
            <a:picLocks noChangeAspect="1"/>
          </p:cNvPicPr>
          <p:nvPr/>
        </p:nvPicPr>
        <p:blipFill>
          <a:blip r:embed="rId5"/>
          <a:stretch>
            <a:fillRect/>
          </a:stretch>
        </p:blipFill>
        <p:spPr>
          <a:xfrm>
            <a:off x="1670491" y="4919357"/>
            <a:ext cx="5873046" cy="1355318"/>
          </a:xfrm>
          <a:prstGeom prst="rect">
            <a:avLst/>
          </a:prstGeom>
        </p:spPr>
      </p:pic>
      <p:sp>
        <p:nvSpPr>
          <p:cNvPr id="17" name="TextBox 16">
            <a:extLst>
              <a:ext uri="{FF2B5EF4-FFF2-40B4-BE49-F238E27FC236}">
                <a16:creationId xmlns:a16="http://schemas.microsoft.com/office/drawing/2014/main" id="{49F5DD62-09DC-9CEB-DC61-4F7D66C9727F}"/>
              </a:ext>
            </a:extLst>
          </p:cNvPr>
          <p:cNvSpPr txBox="1"/>
          <p:nvPr/>
        </p:nvSpPr>
        <p:spPr>
          <a:xfrm>
            <a:off x="6222125" y="4617747"/>
            <a:ext cx="2585544" cy="276999"/>
          </a:xfrm>
          <a:prstGeom prst="rect">
            <a:avLst/>
          </a:prstGeom>
          <a:noFill/>
        </p:spPr>
        <p:txBody>
          <a:bodyPr wrap="square" rtlCol="0">
            <a:spAutoFit/>
          </a:bodyPr>
          <a:lstStyle/>
          <a:p>
            <a:r>
              <a:rPr lang="en-US" sz="1200" b="1" dirty="0">
                <a:latin typeface="FUTURA MEDIUM" panose="020B0602020204020303" pitchFamily="34" charset="-79"/>
                <a:cs typeface="FUTURA MEDIUM" panose="020B0602020204020303" pitchFamily="34" charset="-79"/>
              </a:rPr>
              <a:t>Credit:   Peter </a:t>
            </a:r>
            <a:r>
              <a:rPr lang="en-US" sz="1200" b="1" dirty="0" err="1">
                <a:latin typeface="FUTURA MEDIUM" panose="020B0602020204020303" pitchFamily="34" charset="-79"/>
                <a:cs typeface="FUTURA MEDIUM" panose="020B0602020204020303" pitchFamily="34" charset="-79"/>
              </a:rPr>
              <a:t>Plavchan</a:t>
            </a:r>
            <a:r>
              <a:rPr lang="en-US" sz="1200" b="1" dirty="0">
                <a:latin typeface="FUTURA MEDIUM" panose="020B0602020204020303" pitchFamily="34" charset="-79"/>
                <a:cs typeface="FUTURA MEDIUM" panose="020B0602020204020303" pitchFamily="34" charset="-79"/>
              </a:rPr>
              <a:t>   (GMU)</a:t>
            </a:r>
          </a:p>
        </p:txBody>
      </p:sp>
      <p:sp>
        <p:nvSpPr>
          <p:cNvPr id="18" name="TextBox 17">
            <a:extLst>
              <a:ext uri="{FF2B5EF4-FFF2-40B4-BE49-F238E27FC236}">
                <a16:creationId xmlns:a16="http://schemas.microsoft.com/office/drawing/2014/main" id="{7B935862-77E6-9558-087B-EF9F5D53582F}"/>
              </a:ext>
            </a:extLst>
          </p:cNvPr>
          <p:cNvSpPr txBox="1"/>
          <p:nvPr/>
        </p:nvSpPr>
        <p:spPr>
          <a:xfrm>
            <a:off x="5896951" y="6306811"/>
            <a:ext cx="2585544" cy="276999"/>
          </a:xfrm>
          <a:prstGeom prst="rect">
            <a:avLst/>
          </a:prstGeom>
          <a:noFill/>
        </p:spPr>
        <p:txBody>
          <a:bodyPr wrap="square" rtlCol="0">
            <a:spAutoFit/>
          </a:bodyPr>
          <a:lstStyle/>
          <a:p>
            <a:r>
              <a:rPr lang="en-US" sz="1200" b="1" dirty="0" err="1">
                <a:solidFill>
                  <a:srgbClr val="0070C0"/>
                </a:solidFill>
                <a:latin typeface="FUTURA MEDIUM" panose="020B0602020204020303" pitchFamily="34" charset="-79"/>
                <a:cs typeface="FUTURA MEDIUM" panose="020B0602020204020303" pitchFamily="34" charset="-79"/>
              </a:rPr>
              <a:t>STScI</a:t>
            </a:r>
            <a:r>
              <a:rPr lang="en-US" sz="1200" b="1" dirty="0">
                <a:solidFill>
                  <a:srgbClr val="0070C0"/>
                </a:solidFill>
                <a:latin typeface="FUTURA MEDIUM" panose="020B0602020204020303" pitchFamily="34" charset="-79"/>
                <a:cs typeface="FUTURA MEDIUM" panose="020B0602020204020303" pitchFamily="34" charset="-79"/>
              </a:rPr>
              <a:t>  -  abstracts due May 31</a:t>
            </a:r>
          </a:p>
        </p:txBody>
      </p:sp>
    </p:spTree>
    <p:extLst>
      <p:ext uri="{BB962C8B-B14F-4D97-AF65-F5344CB8AC3E}">
        <p14:creationId xmlns:p14="http://schemas.microsoft.com/office/powerpoint/2010/main" val="891818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6C6BD594-2EDC-7A49-530E-716C496DFE02}"/>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rot="5400000">
            <a:off x="4007498" y="-4007498"/>
            <a:ext cx="1129004" cy="9144000"/>
          </a:xfrm>
          <a:prstGeom prst="rect">
            <a:avLst/>
          </a:prstGeom>
        </p:spPr>
      </p:pic>
      <p:sp>
        <p:nvSpPr>
          <p:cNvPr id="15" name="TextBox 14">
            <a:extLst>
              <a:ext uri="{FF2B5EF4-FFF2-40B4-BE49-F238E27FC236}">
                <a16:creationId xmlns:a16="http://schemas.microsoft.com/office/drawing/2014/main" id="{6FF2C05D-44BF-D5FB-DF3D-BC00F4045AAA}"/>
              </a:ext>
            </a:extLst>
          </p:cNvPr>
          <p:cNvSpPr txBox="1"/>
          <p:nvPr/>
        </p:nvSpPr>
        <p:spPr>
          <a:xfrm>
            <a:off x="2813266" y="274190"/>
            <a:ext cx="6167371" cy="707886"/>
          </a:xfrm>
          <a:prstGeom prst="rect">
            <a:avLst/>
          </a:prstGeom>
          <a:noFill/>
        </p:spPr>
        <p:txBody>
          <a:bodyPr wrap="square" rtlCol="0">
            <a:spAutoFit/>
          </a:bodyPr>
          <a:lstStyle/>
          <a:p>
            <a:pPr algn="r"/>
            <a:r>
              <a:rPr lang="en-US" sz="4000" b="1" dirty="0" err="1">
                <a:solidFill>
                  <a:srgbClr val="FFC000"/>
                </a:solidFill>
                <a:latin typeface="FUTURA MEDIUM" panose="020B0602020204020303" pitchFamily="34" charset="-79"/>
                <a:ea typeface="Eurostile" charset="0"/>
                <a:cs typeface="FUTURA MEDIUM" panose="020B0602020204020303" pitchFamily="34" charset="-79"/>
              </a:rPr>
              <a:t>NuSTAR</a:t>
            </a:r>
            <a:r>
              <a:rPr lang="en-US" sz="4000" b="1" dirty="0">
                <a:solidFill>
                  <a:srgbClr val="FFC000"/>
                </a:solidFill>
                <a:latin typeface="FUTURA MEDIUM" panose="020B0602020204020303" pitchFamily="34" charset="-79"/>
                <a:ea typeface="Eurostile" charset="0"/>
                <a:cs typeface="FUTURA MEDIUM" panose="020B0602020204020303" pitchFamily="34" charset="-79"/>
              </a:rPr>
              <a:t>  Summary</a:t>
            </a:r>
          </a:p>
        </p:txBody>
      </p:sp>
      <p:sp>
        <p:nvSpPr>
          <p:cNvPr id="5" name="TextBox 4">
            <a:extLst>
              <a:ext uri="{FF2B5EF4-FFF2-40B4-BE49-F238E27FC236}">
                <a16:creationId xmlns:a16="http://schemas.microsoft.com/office/drawing/2014/main" id="{0F7EAC22-4542-BFB6-E513-EEBF310A495E}"/>
              </a:ext>
            </a:extLst>
          </p:cNvPr>
          <p:cNvSpPr txBox="1"/>
          <p:nvPr/>
        </p:nvSpPr>
        <p:spPr>
          <a:xfrm>
            <a:off x="290456" y="6544755"/>
            <a:ext cx="4584909" cy="246221"/>
          </a:xfrm>
          <a:prstGeom prst="rect">
            <a:avLst/>
          </a:prstGeom>
          <a:noFill/>
        </p:spPr>
        <p:txBody>
          <a:bodyPr wrap="none" rtlCol="0">
            <a:spAutoFit/>
          </a:bodyPr>
          <a:lstStyle/>
          <a:p>
            <a:r>
              <a:rPr lang="en-US" sz="1000" dirty="0">
                <a:latin typeface="Futura Medium" panose="020B0602020204020303" pitchFamily="34" charset="-79"/>
                <a:cs typeface="Futura Medium" panose="020B0602020204020303" pitchFamily="34" charset="-79"/>
              </a:rPr>
              <a:t>NuSTAR status – IACHEC, Parador de La Granja, May 2024 – Karl Forster</a:t>
            </a:r>
          </a:p>
        </p:txBody>
      </p:sp>
      <p:sp>
        <p:nvSpPr>
          <p:cNvPr id="2" name="Content Placeholder 2">
            <a:extLst>
              <a:ext uri="{FF2B5EF4-FFF2-40B4-BE49-F238E27FC236}">
                <a16:creationId xmlns:a16="http://schemas.microsoft.com/office/drawing/2014/main" id="{4A528588-9F17-C998-BD01-0F308A8442C9}"/>
              </a:ext>
            </a:extLst>
          </p:cNvPr>
          <p:cNvSpPr txBox="1">
            <a:spLocks/>
          </p:cNvSpPr>
          <p:nvPr/>
        </p:nvSpPr>
        <p:spPr>
          <a:xfrm>
            <a:off x="314574" y="1350252"/>
            <a:ext cx="8561778" cy="2036950"/>
          </a:xfrm>
          <a:prstGeom prst="rect">
            <a:avLst/>
          </a:prstGeom>
          <a:solidFill>
            <a:srgbClr val="FFFED6"/>
          </a:solidFill>
          <a:effectLst>
            <a:outerShdw blurRad="50800" dist="76200" dir="2700000" algn="tl" rotWithShape="0">
              <a:prstClr val="black">
                <a:alpha val="40000"/>
              </a:prstClr>
            </a:outerShdw>
          </a:effectLst>
        </p:spPr>
        <p:txBody>
          <a:bodyPr tIns="91440" bIns="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100" b="1" dirty="0">
                <a:solidFill>
                  <a:srgbClr val="009051"/>
                </a:solidFill>
              </a:rPr>
              <a:t>Observatory status is green</a:t>
            </a:r>
          </a:p>
          <a:p>
            <a:r>
              <a:rPr lang="en-US" dirty="0"/>
              <a:t>Observatory lifetime expected to extend into late 2020’s</a:t>
            </a:r>
          </a:p>
          <a:p>
            <a:pPr marL="581025" lvl="1" indent="-238125"/>
            <a:r>
              <a:rPr lang="en-US" dirty="0"/>
              <a:t>NASA approved continued operations until end of FY 2026</a:t>
            </a:r>
          </a:p>
          <a:p>
            <a:pPr marL="581025" lvl="1" indent="-238125"/>
            <a:r>
              <a:rPr lang="en-US" dirty="0"/>
              <a:t>Invited to submit proposal for continued operations to 2025 senior review</a:t>
            </a:r>
          </a:p>
          <a:p>
            <a:pPr marL="914400" lvl="2" indent="-227013">
              <a:buSzPct val="65000"/>
            </a:pPr>
            <a:r>
              <a:rPr lang="en-US" dirty="0"/>
              <a:t>Expanding synergies with new and upcoming missions  </a:t>
            </a:r>
            <a:r>
              <a:rPr lang="en-US" dirty="0">
                <a:solidFill>
                  <a:srgbClr val="0070C0"/>
                </a:solidFill>
              </a:rPr>
              <a:t>IXPE 500 </a:t>
            </a:r>
            <a:r>
              <a:rPr lang="en-US" dirty="0" err="1">
                <a:solidFill>
                  <a:srgbClr val="0070C0"/>
                </a:solidFill>
              </a:rPr>
              <a:t>ks</a:t>
            </a:r>
            <a:r>
              <a:rPr lang="en-US" dirty="0">
                <a:solidFill>
                  <a:srgbClr val="0070C0"/>
                </a:solidFill>
              </a:rPr>
              <a:t>,  XRISM</a:t>
            </a:r>
          </a:p>
          <a:p>
            <a:pPr marL="914400" lvl="2" indent="-227013">
              <a:buSzPct val="65000"/>
            </a:pPr>
            <a:r>
              <a:rPr lang="en-US" dirty="0"/>
              <a:t>Increase support for </a:t>
            </a:r>
            <a:r>
              <a:rPr lang="en-US" dirty="0" err="1"/>
              <a:t>ToO</a:t>
            </a:r>
            <a:r>
              <a:rPr lang="en-US" dirty="0"/>
              <a:t> triggers expected from ZTF -&gt; LSST, LIGO/Virgo, </a:t>
            </a:r>
            <a:r>
              <a:rPr lang="en-US" dirty="0" err="1"/>
              <a:t>IceCube</a:t>
            </a:r>
            <a:endParaRPr lang="en-US" dirty="0"/>
          </a:p>
        </p:txBody>
      </p:sp>
      <p:sp>
        <p:nvSpPr>
          <p:cNvPr id="4" name="TextBox 3">
            <a:extLst>
              <a:ext uri="{FF2B5EF4-FFF2-40B4-BE49-F238E27FC236}">
                <a16:creationId xmlns:a16="http://schemas.microsoft.com/office/drawing/2014/main" id="{AC7A8514-370F-0342-F4E3-BDF972090D7A}"/>
              </a:ext>
            </a:extLst>
          </p:cNvPr>
          <p:cNvSpPr txBox="1"/>
          <p:nvPr/>
        </p:nvSpPr>
        <p:spPr>
          <a:xfrm>
            <a:off x="314574" y="3534130"/>
            <a:ext cx="5367035" cy="2780978"/>
          </a:xfrm>
          <a:prstGeom prst="rect">
            <a:avLst/>
          </a:prstGeom>
          <a:solidFill>
            <a:srgbClr val="FFFED6"/>
          </a:solidFill>
          <a:effectLst>
            <a:outerShdw blurRad="50800" dist="76200" dir="2700000" algn="tl" rotWithShape="0">
              <a:schemeClr val="tx1">
                <a:alpha val="40000"/>
              </a:schemeClr>
            </a:outerShdw>
          </a:effectLst>
        </p:spPr>
        <p:txBody>
          <a:bodyPr wrap="square" rtlCol="0">
            <a:noAutofit/>
          </a:bodyPr>
          <a:lstStyle/>
          <a:p>
            <a:pPr>
              <a:spcAft>
                <a:spcPts val="600"/>
              </a:spcAft>
            </a:pPr>
            <a:r>
              <a:rPr lang="en-US" sz="2000" i="1" dirty="0">
                <a:solidFill>
                  <a:srgbClr val="0070C0"/>
                </a:solidFill>
                <a:latin typeface="Futura Medium" panose="020B0602020204020303" pitchFamily="34" charset="-79"/>
                <a:cs typeface="Futura Medium" panose="020B0602020204020303" pitchFamily="34" charset="-79"/>
              </a:rPr>
              <a:t>2025 and beyond...</a:t>
            </a:r>
          </a:p>
          <a:p>
            <a:pPr marL="460375" indent="-280988"/>
            <a:r>
              <a:rPr lang="en-US" i="1" dirty="0">
                <a:latin typeface="Futura Medium" panose="020B0602020204020303" pitchFamily="34" charset="-79"/>
                <a:cs typeface="Futura Medium" panose="020B0602020204020303" pitchFamily="34" charset="-79"/>
              </a:rPr>
              <a:t>NuSTAR is a community-driven observatory,</a:t>
            </a:r>
          </a:p>
          <a:p>
            <a:pPr marL="460375" indent="-280988">
              <a:spcAft>
                <a:spcPts val="600"/>
              </a:spcAft>
            </a:pPr>
            <a:r>
              <a:rPr lang="en-US" i="1" dirty="0">
                <a:latin typeface="Futura Medium" panose="020B0602020204020303" pitchFamily="34" charset="-79"/>
                <a:cs typeface="Futura Medium" panose="020B0602020204020303" pitchFamily="34" charset="-79"/>
              </a:rPr>
              <a:t>a key part of the NASA astrophysics portfolio</a:t>
            </a:r>
          </a:p>
          <a:p>
            <a:pPr marL="460375" indent="-168275">
              <a:spcAft>
                <a:spcPts val="600"/>
              </a:spcAft>
              <a:buFont typeface="Arial" panose="020B0604020202020204" pitchFamily="34" charset="0"/>
              <a:buChar char="•"/>
            </a:pPr>
            <a:r>
              <a:rPr lang="en-US" i="1" dirty="0">
                <a:latin typeface="Futura Medium" panose="020B0602020204020303" pitchFamily="34" charset="-79"/>
                <a:cs typeface="Futura Medium" panose="020B0602020204020303" pitchFamily="34" charset="-79"/>
              </a:rPr>
              <a:t>Proposal to NASA Senior Review for a three year extension of operations</a:t>
            </a:r>
          </a:p>
          <a:p>
            <a:pPr marL="917575" lvl="1" indent="-168275">
              <a:spcAft>
                <a:spcPts val="600"/>
              </a:spcAft>
              <a:buFont typeface="Arial" panose="020B0604020202020204" pitchFamily="34" charset="0"/>
              <a:buChar char="•"/>
            </a:pPr>
            <a:r>
              <a:rPr lang="en-US" sz="1400" i="1" dirty="0">
                <a:latin typeface="Futura Medium" panose="020B0602020204020303" pitchFamily="34" charset="-79"/>
                <a:cs typeface="Futura Medium" panose="020B0602020204020303" pitchFamily="34" charset="-79"/>
              </a:rPr>
              <a:t>due early in 2025</a:t>
            </a:r>
          </a:p>
          <a:p>
            <a:pPr marL="460375" indent="-168275">
              <a:spcAft>
                <a:spcPts val="600"/>
              </a:spcAft>
              <a:buFont typeface="Arial" panose="020B0604020202020204" pitchFamily="34" charset="0"/>
              <a:buChar char="•"/>
            </a:pPr>
            <a:r>
              <a:rPr lang="en-US" i="1" dirty="0">
                <a:latin typeface="Futura Medium" panose="020B0602020204020303" pitchFamily="34" charset="-79"/>
                <a:cs typeface="Futura Medium" panose="020B0602020204020303" pitchFamily="34" charset="-79"/>
              </a:rPr>
              <a:t>Implement partnerships with </a:t>
            </a:r>
            <a:r>
              <a:rPr lang="en-US" i="1" dirty="0">
                <a:solidFill>
                  <a:srgbClr val="00B050"/>
                </a:solidFill>
                <a:latin typeface="Futura Medium" panose="020B0602020204020303" pitchFamily="34" charset="-79"/>
                <a:cs typeface="Futura Medium" panose="020B0602020204020303" pitchFamily="34" charset="-79"/>
              </a:rPr>
              <a:t>IXPE</a:t>
            </a:r>
            <a:r>
              <a:rPr lang="en-US" i="1" dirty="0">
                <a:latin typeface="Futura Medium" panose="020B0602020204020303" pitchFamily="34" charset="-79"/>
                <a:cs typeface="Futura Medium" panose="020B0602020204020303" pitchFamily="34" charset="-79"/>
              </a:rPr>
              <a:t> and </a:t>
            </a:r>
            <a:r>
              <a:rPr lang="en-US" i="1" dirty="0">
                <a:solidFill>
                  <a:srgbClr val="00B050"/>
                </a:solidFill>
                <a:latin typeface="Futura Medium" panose="020B0602020204020303" pitchFamily="34" charset="-79"/>
                <a:cs typeface="Futura Medium" panose="020B0602020204020303" pitchFamily="34" charset="-79"/>
              </a:rPr>
              <a:t>XRISM</a:t>
            </a:r>
          </a:p>
          <a:p>
            <a:pPr marL="460375" indent="-168275">
              <a:spcAft>
                <a:spcPts val="600"/>
              </a:spcAft>
              <a:buFont typeface="Arial" panose="020B0604020202020204" pitchFamily="34" charset="0"/>
              <a:buChar char="•"/>
            </a:pPr>
            <a:r>
              <a:rPr lang="en-US" i="1" dirty="0">
                <a:latin typeface="Futura Medium" panose="020B0602020204020303" pitchFamily="34" charset="-79"/>
                <a:cs typeface="Futura Medium" panose="020B0602020204020303" pitchFamily="34" charset="-79"/>
              </a:rPr>
              <a:t>Enhance and expand </a:t>
            </a:r>
            <a:r>
              <a:rPr lang="en-US" i="1" dirty="0">
                <a:solidFill>
                  <a:srgbClr val="C00000"/>
                </a:solidFill>
                <a:latin typeface="Futura Medium" panose="020B0602020204020303" pitchFamily="34" charset="-79"/>
                <a:cs typeface="Futura Medium" panose="020B0602020204020303" pitchFamily="34" charset="-79"/>
              </a:rPr>
              <a:t>TDAMM</a:t>
            </a:r>
            <a:r>
              <a:rPr lang="en-US" i="1" dirty="0">
                <a:latin typeface="Futura Medium" panose="020B0602020204020303" pitchFamily="34" charset="-79"/>
                <a:cs typeface="Futura Medium" panose="020B0602020204020303" pitchFamily="34" charset="-79"/>
              </a:rPr>
              <a:t> capabilities</a:t>
            </a:r>
          </a:p>
        </p:txBody>
      </p:sp>
      <p:sp>
        <p:nvSpPr>
          <p:cNvPr id="6" name="TextBox 5">
            <a:extLst>
              <a:ext uri="{FF2B5EF4-FFF2-40B4-BE49-F238E27FC236}">
                <a16:creationId xmlns:a16="http://schemas.microsoft.com/office/drawing/2014/main" id="{CEA5BC13-5876-E116-B112-227BF97F5658}"/>
              </a:ext>
            </a:extLst>
          </p:cNvPr>
          <p:cNvSpPr txBox="1"/>
          <p:nvPr/>
        </p:nvSpPr>
        <p:spPr>
          <a:xfrm>
            <a:off x="5790252" y="3545119"/>
            <a:ext cx="3086100" cy="2769989"/>
          </a:xfrm>
          <a:prstGeom prst="rect">
            <a:avLst/>
          </a:prstGeom>
          <a:solidFill>
            <a:srgbClr val="FFFED6"/>
          </a:solidFill>
          <a:effectLst>
            <a:outerShdw blurRad="50800" dist="76200" dir="2700000" algn="tl" rotWithShape="0">
              <a:schemeClr val="tx1">
                <a:alpha val="40000"/>
              </a:schemeClr>
            </a:outerShdw>
          </a:effectLst>
        </p:spPr>
        <p:txBody>
          <a:bodyPr wrap="square" rtlCol="0">
            <a:spAutoFit/>
          </a:bodyPr>
          <a:lstStyle/>
          <a:p>
            <a:pPr>
              <a:spcAft>
                <a:spcPts val="600"/>
              </a:spcAft>
            </a:pPr>
            <a:r>
              <a:rPr lang="en-US" sz="1600" i="1" dirty="0">
                <a:latin typeface="Futura Medium" panose="020B0602020204020303" pitchFamily="34" charset="-79"/>
                <a:cs typeface="Futura Medium" panose="020B0602020204020303" pitchFamily="34" charset="-79"/>
              </a:rPr>
              <a:t>We continue to have access to a scientific instrument that is...</a:t>
            </a:r>
          </a:p>
          <a:p>
            <a:pPr marL="347663" indent="-168275">
              <a:spcAft>
                <a:spcPts val="600"/>
              </a:spcAft>
              <a:buFont typeface="Arial" panose="020B0604020202020204" pitchFamily="34" charset="0"/>
              <a:buChar char="•"/>
            </a:pPr>
            <a:r>
              <a:rPr lang="en-US" sz="1600" i="1" dirty="0">
                <a:solidFill>
                  <a:srgbClr val="0070C0"/>
                </a:solidFill>
                <a:latin typeface="Futura Medium" panose="020B0602020204020303" pitchFamily="34" charset="-79"/>
                <a:cs typeface="Futura Medium" panose="020B0602020204020303" pitchFamily="34" charset="-79"/>
              </a:rPr>
              <a:t>stable</a:t>
            </a:r>
          </a:p>
          <a:p>
            <a:pPr marL="347663" indent="-168275">
              <a:spcAft>
                <a:spcPts val="600"/>
              </a:spcAft>
              <a:buFont typeface="Arial" panose="020B0604020202020204" pitchFamily="34" charset="0"/>
              <a:buChar char="•"/>
            </a:pPr>
            <a:r>
              <a:rPr lang="en-US" sz="1600" i="1" dirty="0">
                <a:solidFill>
                  <a:srgbClr val="0070C0"/>
                </a:solidFill>
                <a:latin typeface="Futura Medium" panose="020B0602020204020303" pitchFamily="34" charset="-79"/>
                <a:cs typeface="Futura Medium" panose="020B0602020204020303" pitchFamily="34" charset="-79"/>
              </a:rPr>
              <a:t>well calibrated</a:t>
            </a:r>
          </a:p>
          <a:p>
            <a:pPr marL="347663" indent="-168275">
              <a:spcAft>
                <a:spcPts val="600"/>
              </a:spcAft>
              <a:buFont typeface="Arial" panose="020B0604020202020204" pitchFamily="34" charset="0"/>
              <a:buChar char="•"/>
            </a:pPr>
            <a:r>
              <a:rPr lang="en-US" sz="1600" i="1" dirty="0">
                <a:solidFill>
                  <a:srgbClr val="0070C0"/>
                </a:solidFill>
                <a:latin typeface="Futura Medium" panose="020B0602020204020303" pitchFamily="34" charset="-79"/>
                <a:cs typeface="Futura Medium" panose="020B0602020204020303" pitchFamily="34" charset="-79"/>
              </a:rPr>
              <a:t>operationally efficient</a:t>
            </a:r>
          </a:p>
          <a:p>
            <a:pPr marL="347663" indent="-168275">
              <a:spcAft>
                <a:spcPts val="600"/>
              </a:spcAft>
              <a:buFont typeface="Arial" panose="020B0604020202020204" pitchFamily="34" charset="0"/>
              <a:buChar char="•"/>
            </a:pPr>
            <a:r>
              <a:rPr lang="en-US" sz="1600" i="1" dirty="0">
                <a:solidFill>
                  <a:srgbClr val="0070C0"/>
                </a:solidFill>
                <a:latin typeface="Futura Medium" panose="020B0602020204020303" pitchFamily="34" charset="-79"/>
                <a:cs typeface="Futura Medium" panose="020B0602020204020303" pitchFamily="34" charset="-79"/>
              </a:rPr>
              <a:t>highly productive</a:t>
            </a:r>
          </a:p>
          <a:p>
            <a:pPr marL="347663" indent="-168275">
              <a:spcAft>
                <a:spcPts val="600"/>
              </a:spcAft>
              <a:buFont typeface="Arial" panose="020B0604020202020204" pitchFamily="34" charset="0"/>
              <a:buChar char="•"/>
            </a:pPr>
            <a:r>
              <a:rPr lang="en-US" sz="1600" i="1" dirty="0">
                <a:solidFill>
                  <a:srgbClr val="0070C0"/>
                </a:solidFill>
                <a:latin typeface="Futura Medium" panose="020B0602020204020303" pitchFamily="34" charset="-79"/>
                <a:cs typeface="Futura Medium" panose="020B0602020204020303" pitchFamily="34" charset="-79"/>
              </a:rPr>
              <a:t>with unique capabilities</a:t>
            </a:r>
          </a:p>
          <a:p>
            <a:pPr algn="r">
              <a:spcAft>
                <a:spcPts val="600"/>
              </a:spcAft>
            </a:pPr>
            <a:r>
              <a:rPr lang="en-US" sz="1600" i="1" dirty="0">
                <a:latin typeface="Futura Medium" panose="020B0602020204020303" pitchFamily="34" charset="-79"/>
                <a:cs typeface="Futura Medium" panose="020B0602020204020303" pitchFamily="34" charset="-79"/>
              </a:rPr>
              <a:t>...and responsive to the needs of the community</a:t>
            </a:r>
          </a:p>
        </p:txBody>
      </p:sp>
    </p:spTree>
    <p:extLst>
      <p:ext uri="{BB962C8B-B14F-4D97-AF65-F5344CB8AC3E}">
        <p14:creationId xmlns:p14="http://schemas.microsoft.com/office/powerpoint/2010/main" val="9861164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1C12E820-0B55-F043-B292-E12115197830}"/>
              </a:ext>
            </a:extLst>
          </p:cNvPr>
          <p:cNvSpPr txBox="1"/>
          <p:nvPr/>
        </p:nvSpPr>
        <p:spPr>
          <a:xfrm>
            <a:off x="1942466" y="186537"/>
            <a:ext cx="5259068" cy="707886"/>
          </a:xfrm>
          <a:prstGeom prst="rect">
            <a:avLst/>
          </a:prstGeom>
          <a:noFill/>
        </p:spPr>
        <p:txBody>
          <a:bodyPr wrap="none" rtlCol="0">
            <a:spAutoFit/>
          </a:bodyPr>
          <a:lstStyle/>
          <a:p>
            <a:pPr algn="ctr"/>
            <a:r>
              <a:rPr lang="en-US" sz="4000" dirty="0" err="1">
                <a:solidFill>
                  <a:schemeClr val="bg1"/>
                </a:solidFill>
                <a:latin typeface="Futura Medium" panose="020B0602020204020303" pitchFamily="34" charset="-79"/>
                <a:cs typeface="Futura Medium" panose="020B0602020204020303" pitchFamily="34" charset="-79"/>
              </a:rPr>
              <a:t>NuSTAR</a:t>
            </a:r>
            <a:r>
              <a:rPr lang="en-US" sz="4000" dirty="0">
                <a:solidFill>
                  <a:schemeClr val="bg1"/>
                </a:solidFill>
                <a:latin typeface="Futura Medium" panose="020B0602020204020303" pitchFamily="34" charset="-79"/>
                <a:cs typeface="Futura Medium" panose="020B0602020204020303" pitchFamily="34" charset="-79"/>
              </a:rPr>
              <a:t> Observatory</a:t>
            </a:r>
          </a:p>
        </p:txBody>
      </p:sp>
      <p:sp>
        <p:nvSpPr>
          <p:cNvPr id="31" name="TextBox 30">
            <a:extLst>
              <a:ext uri="{FF2B5EF4-FFF2-40B4-BE49-F238E27FC236}">
                <a16:creationId xmlns:a16="http://schemas.microsoft.com/office/drawing/2014/main" id="{447896C2-86B1-5743-904F-2E35054F59A3}"/>
              </a:ext>
            </a:extLst>
          </p:cNvPr>
          <p:cNvSpPr txBox="1"/>
          <p:nvPr/>
        </p:nvSpPr>
        <p:spPr>
          <a:xfrm>
            <a:off x="290456" y="6544755"/>
            <a:ext cx="4584909" cy="246221"/>
          </a:xfrm>
          <a:prstGeom prst="rect">
            <a:avLst/>
          </a:prstGeom>
          <a:noFill/>
        </p:spPr>
        <p:txBody>
          <a:bodyPr wrap="none" rtlCol="0">
            <a:spAutoFit/>
          </a:bodyPr>
          <a:lstStyle/>
          <a:p>
            <a:r>
              <a:rPr lang="en-US" sz="1000" dirty="0">
                <a:solidFill>
                  <a:schemeClr val="bg1"/>
                </a:solidFill>
                <a:latin typeface="Futura Medium" panose="020B0602020204020303" pitchFamily="34" charset="-79"/>
                <a:cs typeface="Futura Medium" panose="020B0602020204020303" pitchFamily="34" charset="-79"/>
              </a:rPr>
              <a:t>NuSTAR status – IACHEC, Parador de La Granja, May 2024 – Karl Forster</a:t>
            </a:r>
          </a:p>
        </p:txBody>
      </p:sp>
      <p:pic>
        <p:nvPicPr>
          <p:cNvPr id="3" name="Picture 2" descr="fpm-photo-sm.tiff">
            <a:extLst>
              <a:ext uri="{FF2B5EF4-FFF2-40B4-BE49-F238E27FC236}">
                <a16:creationId xmlns:a16="http://schemas.microsoft.com/office/drawing/2014/main" id="{AA05D324-5056-40E1-21F4-CF7025DB71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2813" y="4423877"/>
            <a:ext cx="1839302" cy="1898825"/>
          </a:xfrm>
          <a:prstGeom prst="rect">
            <a:avLst/>
          </a:prstGeom>
          <a:ln w="25400">
            <a:solidFill>
              <a:schemeClr val="tx1"/>
            </a:solidFill>
          </a:ln>
          <a:effectLst>
            <a:outerShdw blurRad="50800" dist="50800" dir="2700000" algn="tl" rotWithShape="0">
              <a:schemeClr val="bg1">
                <a:alpha val="43000"/>
              </a:schemeClr>
            </a:outerShdw>
          </a:effectLst>
        </p:spPr>
      </p:pic>
      <p:pic>
        <p:nvPicPr>
          <p:cNvPr id="4" name="Picture 3" descr="optics-shells-nustar.jpg">
            <a:extLst>
              <a:ext uri="{FF2B5EF4-FFF2-40B4-BE49-F238E27FC236}">
                <a16:creationId xmlns:a16="http://schemas.microsoft.com/office/drawing/2014/main" id="{D507CF23-D46D-6DD4-007C-E502E13E5F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0986" y="921921"/>
            <a:ext cx="2322115" cy="1306190"/>
          </a:xfrm>
          <a:prstGeom prst="rect">
            <a:avLst/>
          </a:prstGeom>
          <a:ln w="22225">
            <a:solidFill>
              <a:schemeClr val="tx1"/>
            </a:solidFill>
          </a:ln>
          <a:effectLst>
            <a:outerShdw blurRad="50800" dist="50800" dir="2700000" algn="tl" rotWithShape="0">
              <a:schemeClr val="bg1">
                <a:alpha val="40000"/>
              </a:schemeClr>
            </a:outerShdw>
          </a:effectLst>
        </p:spPr>
      </p:pic>
      <p:sp>
        <p:nvSpPr>
          <p:cNvPr id="5" name="TextBox 4">
            <a:extLst>
              <a:ext uri="{FF2B5EF4-FFF2-40B4-BE49-F238E27FC236}">
                <a16:creationId xmlns:a16="http://schemas.microsoft.com/office/drawing/2014/main" id="{8379A6CD-73F8-BABB-F405-DC9199A98760}"/>
              </a:ext>
            </a:extLst>
          </p:cNvPr>
          <p:cNvSpPr txBox="1"/>
          <p:nvPr/>
        </p:nvSpPr>
        <p:spPr>
          <a:xfrm>
            <a:off x="5849350" y="2226696"/>
            <a:ext cx="2454262" cy="1200329"/>
          </a:xfrm>
          <a:prstGeom prst="rect">
            <a:avLst/>
          </a:prstGeom>
          <a:noFill/>
          <a:ln>
            <a:noFill/>
          </a:ln>
        </p:spPr>
        <p:txBody>
          <a:bodyPr wrap="none" rtlCol="0">
            <a:spAutoFit/>
          </a:bodyPr>
          <a:lstStyle/>
          <a:p>
            <a:r>
              <a:rPr lang="en-US" sz="1600" dirty="0">
                <a:solidFill>
                  <a:schemeClr val="bg1"/>
                </a:solidFill>
              </a:rPr>
              <a:t>2 Optics Modules</a:t>
            </a:r>
          </a:p>
          <a:p>
            <a:r>
              <a:rPr lang="en-US" sz="1400" dirty="0">
                <a:solidFill>
                  <a:schemeClr val="bg1"/>
                </a:solidFill>
              </a:rPr>
              <a:t>Conical Wolter-I approximation</a:t>
            </a:r>
          </a:p>
          <a:p>
            <a:pPr marL="177800" lvl="1"/>
            <a:r>
              <a:rPr lang="en-US" sz="1400" dirty="0">
                <a:solidFill>
                  <a:schemeClr val="bg1"/>
                </a:solidFill>
              </a:rPr>
              <a:t>133 shells (43 W/Si, 90 Pt/C)</a:t>
            </a:r>
          </a:p>
          <a:p>
            <a:pPr marL="177800" lvl="1"/>
            <a:r>
              <a:rPr lang="en-US" sz="1400" b="1" dirty="0">
                <a:solidFill>
                  <a:schemeClr val="bg1"/>
                </a:solidFill>
              </a:rPr>
              <a:t>HPD = 1 arcminute</a:t>
            </a:r>
          </a:p>
          <a:p>
            <a:pPr marL="177800" lvl="1"/>
            <a:r>
              <a:rPr lang="en-US" sz="1400" b="1" dirty="0">
                <a:solidFill>
                  <a:schemeClr val="bg1"/>
                </a:solidFill>
              </a:rPr>
              <a:t>FOV = 12’ x 12'</a:t>
            </a:r>
          </a:p>
        </p:txBody>
      </p:sp>
      <p:sp>
        <p:nvSpPr>
          <p:cNvPr id="6" name="TextBox 5">
            <a:extLst>
              <a:ext uri="{FF2B5EF4-FFF2-40B4-BE49-F238E27FC236}">
                <a16:creationId xmlns:a16="http://schemas.microsoft.com/office/drawing/2014/main" id="{0EA8F80A-59EE-3AD1-C8D3-AC0E9DC9313C}"/>
              </a:ext>
            </a:extLst>
          </p:cNvPr>
          <p:cNvSpPr txBox="1"/>
          <p:nvPr/>
        </p:nvSpPr>
        <p:spPr>
          <a:xfrm>
            <a:off x="4801580" y="5659694"/>
            <a:ext cx="2095540" cy="738664"/>
          </a:xfrm>
          <a:prstGeom prst="rect">
            <a:avLst/>
          </a:prstGeom>
          <a:solidFill>
            <a:srgbClr val="FFCC66">
              <a:alpha val="90000"/>
            </a:srgbClr>
          </a:solidFill>
          <a:ln w="12700" cmpd="sng">
            <a:solidFill>
              <a:schemeClr val="tx1"/>
            </a:solidFill>
          </a:ln>
          <a:effectLst>
            <a:outerShdw blurRad="50800" dist="63500" dir="2700000" algn="tl" rotWithShape="0">
              <a:schemeClr val="bg1">
                <a:alpha val="40000"/>
              </a:schemeClr>
            </a:outerShdw>
          </a:effectLst>
        </p:spPr>
        <p:txBody>
          <a:bodyPr wrap="square" rtlCol="0">
            <a:spAutoFit/>
          </a:bodyPr>
          <a:lstStyle/>
          <a:p>
            <a:pPr marL="174625" indent="-174625">
              <a:buFont typeface="Arial"/>
              <a:buChar char="•"/>
            </a:pPr>
            <a:r>
              <a:rPr lang="en-US" sz="1400" dirty="0"/>
              <a:t>No consumables</a:t>
            </a:r>
          </a:p>
          <a:p>
            <a:pPr marL="174625" indent="-174625">
              <a:buFont typeface="Arial"/>
              <a:buChar char="•"/>
            </a:pPr>
            <a:r>
              <a:rPr lang="en-US" sz="1400" dirty="0"/>
              <a:t>Single string </a:t>
            </a:r>
          </a:p>
          <a:p>
            <a:pPr marL="174625" indent="-174625">
              <a:buFont typeface="Arial"/>
              <a:buChar char="•"/>
            </a:pPr>
            <a:r>
              <a:rPr lang="en-US" sz="1400" dirty="0"/>
              <a:t>&gt; 20 year orbit lifetime</a:t>
            </a:r>
          </a:p>
        </p:txBody>
      </p:sp>
      <p:sp>
        <p:nvSpPr>
          <p:cNvPr id="7" name="TextBox 6">
            <a:extLst>
              <a:ext uri="{FF2B5EF4-FFF2-40B4-BE49-F238E27FC236}">
                <a16:creationId xmlns:a16="http://schemas.microsoft.com/office/drawing/2014/main" id="{79CCC761-2615-B6E3-585B-DA1E81957799}"/>
              </a:ext>
            </a:extLst>
          </p:cNvPr>
          <p:cNvSpPr txBox="1"/>
          <p:nvPr/>
        </p:nvSpPr>
        <p:spPr>
          <a:xfrm>
            <a:off x="157510" y="1022192"/>
            <a:ext cx="3790461" cy="1846659"/>
          </a:xfrm>
          <a:prstGeom prst="rect">
            <a:avLst/>
          </a:prstGeom>
          <a:solidFill>
            <a:srgbClr val="FFCC66"/>
          </a:solidFill>
          <a:ln w="12700" cmpd="sng">
            <a:solidFill>
              <a:srgbClr val="000000"/>
            </a:solidFill>
          </a:ln>
          <a:effectLst>
            <a:outerShdw blurRad="50800" dist="50800" dir="2700000" algn="tl" rotWithShape="0">
              <a:schemeClr val="bg1">
                <a:alpha val="40000"/>
              </a:schemeClr>
            </a:outerShdw>
          </a:effectLst>
        </p:spPr>
        <p:txBody>
          <a:bodyPr wrap="none" rtlCol="0">
            <a:spAutoFit/>
          </a:bodyPr>
          <a:lstStyle/>
          <a:p>
            <a:r>
              <a:rPr lang="en-US" sz="1600" dirty="0"/>
              <a:t>NASA small explorer astrophysics mission</a:t>
            </a:r>
          </a:p>
          <a:p>
            <a:pPr marL="174625" indent="-174625">
              <a:buFont typeface="Arial"/>
              <a:buChar char="•"/>
            </a:pPr>
            <a:r>
              <a:rPr lang="en-US" sz="1400" dirty="0"/>
              <a:t>PI Fiona Harrison (Caltech)</a:t>
            </a:r>
          </a:p>
          <a:p>
            <a:pPr marL="174625" indent="-174625">
              <a:buFont typeface="Arial"/>
              <a:buChar char="•"/>
            </a:pPr>
            <a:r>
              <a:rPr lang="en-US" sz="1400" dirty="0"/>
              <a:t>Partners: </a:t>
            </a:r>
            <a:r>
              <a:rPr lang="en-US" sz="1400" dirty="0">
                <a:solidFill>
                  <a:srgbClr val="C00000"/>
                </a:solidFill>
              </a:rPr>
              <a:t>ASI, SSDC, DTK, HEASARC, UCB-SSL</a:t>
            </a:r>
          </a:p>
          <a:p>
            <a:pPr marL="174625" indent="-174625">
              <a:buFont typeface="Arial"/>
              <a:buChar char="•"/>
            </a:pPr>
            <a:r>
              <a:rPr lang="en-US" sz="1400" dirty="0"/>
              <a:t>Launched on June 13</a:t>
            </a:r>
            <a:r>
              <a:rPr lang="en-US" sz="1400" baseline="30000" dirty="0"/>
              <a:t>th</a:t>
            </a:r>
            <a:r>
              <a:rPr lang="en-US" sz="1400" dirty="0"/>
              <a:t>, 2012, 620 km, 6° orbit</a:t>
            </a:r>
          </a:p>
          <a:p>
            <a:pPr marL="174625" indent="-174625">
              <a:buFont typeface="Arial"/>
              <a:buChar char="•"/>
            </a:pPr>
            <a:r>
              <a:rPr lang="en-US" sz="1400" dirty="0"/>
              <a:t>Northrop Grumman LeoStar-2 spacecraft bus</a:t>
            </a:r>
          </a:p>
          <a:p>
            <a:pPr marL="174625" indent="-174625">
              <a:buFont typeface="Arial"/>
              <a:buChar char="•"/>
            </a:pPr>
            <a:r>
              <a:rPr lang="en-US" sz="1400" dirty="0"/>
              <a:t>Science Operations at Caltech</a:t>
            </a:r>
          </a:p>
          <a:p>
            <a:pPr marL="174625" indent="-174625">
              <a:buFont typeface="Arial"/>
              <a:buChar char="•"/>
            </a:pPr>
            <a:r>
              <a:rPr lang="en-US" sz="1400" dirty="0"/>
              <a:t>Mission Operations at UCB-SSL</a:t>
            </a:r>
          </a:p>
          <a:p>
            <a:pPr marL="174625" indent="-174625">
              <a:buFont typeface="Arial"/>
              <a:buChar char="•"/>
            </a:pPr>
            <a:r>
              <a:rPr lang="en-US" sz="1400" dirty="0"/>
              <a:t>NASA approved funding to 2025 </a:t>
            </a:r>
            <a:r>
              <a:rPr lang="en-US" sz="1200" dirty="0">
                <a:solidFill>
                  <a:srgbClr val="4E8F00"/>
                </a:solidFill>
              </a:rPr>
              <a:t>(3-year renewal)</a:t>
            </a:r>
          </a:p>
        </p:txBody>
      </p:sp>
      <p:sp>
        <p:nvSpPr>
          <p:cNvPr id="8" name="TextBox 7">
            <a:extLst>
              <a:ext uri="{FF2B5EF4-FFF2-40B4-BE49-F238E27FC236}">
                <a16:creationId xmlns:a16="http://schemas.microsoft.com/office/drawing/2014/main" id="{3ABDFACC-8A43-8363-06E4-C258BA0F4906}"/>
              </a:ext>
            </a:extLst>
          </p:cNvPr>
          <p:cNvSpPr txBox="1"/>
          <p:nvPr/>
        </p:nvSpPr>
        <p:spPr>
          <a:xfrm>
            <a:off x="1071735" y="3853880"/>
            <a:ext cx="1859905" cy="461665"/>
          </a:xfrm>
          <a:prstGeom prst="rect">
            <a:avLst/>
          </a:prstGeom>
          <a:noFill/>
          <a:ln>
            <a:noFill/>
          </a:ln>
          <a:effectLst/>
        </p:spPr>
        <p:txBody>
          <a:bodyPr wrap="square" rtlCol="0">
            <a:spAutoFit/>
          </a:bodyPr>
          <a:lstStyle/>
          <a:p>
            <a:r>
              <a:rPr lang="en-US" sz="1200" b="1" dirty="0">
                <a:solidFill>
                  <a:schemeClr val="bg1"/>
                </a:solidFill>
              </a:rPr>
              <a:t>10.14m focal length</a:t>
            </a:r>
          </a:p>
          <a:p>
            <a:r>
              <a:rPr lang="en-US" sz="1200" b="1" dirty="0">
                <a:solidFill>
                  <a:schemeClr val="bg1"/>
                </a:solidFill>
              </a:rPr>
              <a:t>deployed Mast</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B1A508C9-5D78-E4B5-B8B1-1151AB6155A8}"/>
                  </a:ext>
                </a:extLst>
              </p:cNvPr>
              <p:cNvSpPr/>
              <p:nvPr/>
            </p:nvSpPr>
            <p:spPr>
              <a:xfrm>
                <a:off x="2310447" y="4686763"/>
                <a:ext cx="2113917" cy="1631216"/>
              </a:xfrm>
              <a:prstGeom prst="rect">
                <a:avLst/>
              </a:prstGeom>
            </p:spPr>
            <p:txBody>
              <a:bodyPr wrap="square">
                <a:spAutoFit/>
              </a:bodyPr>
              <a:lstStyle/>
              <a:p>
                <a:r>
                  <a:rPr lang="en-US" sz="1400" dirty="0">
                    <a:solidFill>
                      <a:schemeClr val="bg1"/>
                    </a:solidFill>
                  </a:rPr>
                  <a:t>CdZnTe detectors</a:t>
                </a:r>
              </a:p>
              <a:p>
                <a:pPr indent="119063"/>
                <a:r>
                  <a:rPr lang="en-US" sz="1400" dirty="0">
                    <a:solidFill>
                      <a:schemeClr val="bg1"/>
                    </a:solidFill>
                  </a:rPr>
                  <a:t>4x(32x32 pixels) </a:t>
                </a:r>
              </a:p>
              <a:p>
                <a:endParaRPr lang="en-US" sz="1200" dirty="0">
                  <a:solidFill>
                    <a:schemeClr val="bg1"/>
                  </a:solidFill>
                </a:endParaRPr>
              </a:p>
              <a:p>
                <a:r>
                  <a:rPr lang="en-US" sz="1200" dirty="0">
                    <a:solidFill>
                      <a:schemeClr val="bg1"/>
                    </a:solidFill>
                  </a:rPr>
                  <a:t>Resolution:</a:t>
                </a:r>
              </a:p>
              <a:p>
                <a:pPr marL="119063"/>
                <a:r>
                  <a:rPr lang="en-US" sz="1200" dirty="0">
                    <a:solidFill>
                      <a:schemeClr val="bg1"/>
                    </a:solidFill>
                  </a:rPr>
                  <a:t>400 eV @ 6 keV</a:t>
                </a:r>
              </a:p>
              <a:p>
                <a:pPr marL="119063"/>
                <a:r>
                  <a:rPr lang="en-US" sz="1200" dirty="0">
                    <a:solidFill>
                      <a:schemeClr val="bg1"/>
                    </a:solidFill>
                  </a:rPr>
                  <a:t>900 eV @ 60 keV</a:t>
                </a:r>
              </a:p>
              <a:p>
                <a:pPr marL="119063"/>
                <a:r>
                  <a:rPr lang="en-US" sz="1200" dirty="0">
                    <a:solidFill>
                      <a:schemeClr val="bg1"/>
                    </a:solidFill>
                  </a:rPr>
                  <a:t>2 ms time resolution</a:t>
                </a:r>
              </a:p>
              <a:p>
                <a:r>
                  <a:rPr lang="en-US" sz="1200" dirty="0">
                    <a:solidFill>
                      <a:schemeClr val="bg1"/>
                    </a:solidFill>
                  </a:rPr>
                  <a:t>   </a:t>
                </a:r>
                <a:r>
                  <a:rPr lang="en-US" sz="1200" b="1" dirty="0">
                    <a:solidFill>
                      <a:srgbClr val="FFFF00"/>
                    </a:solidFill>
                  </a:rPr>
                  <a:t>60</a:t>
                </a:r>
                <a:r>
                  <a:rPr lang="en-US" sz="1200" b="1" dirty="0">
                    <a:solidFill>
                      <a:srgbClr val="FFFF00"/>
                    </a:solidFill>
                    <a:ea typeface="Cambria Math" charset="0"/>
                    <a:cs typeface="Cambria Math" charset="0"/>
                  </a:rPr>
                  <a:t> </a:t>
                </a:r>
                <a14:m>
                  <m:oMath xmlns:m="http://schemas.openxmlformats.org/officeDocument/2006/math">
                    <m:r>
                      <a:rPr lang="en-US" sz="1200" b="1" i="1">
                        <a:solidFill>
                          <a:srgbClr val="FFFF00"/>
                        </a:solidFill>
                        <a:latin typeface="Cambria Math" charset="0"/>
                        <a:ea typeface="Cambria Math" charset="0"/>
                        <a:cs typeface="Cambria Math" charset="0"/>
                      </a:rPr>
                      <m:t>𝝁</m:t>
                    </m:r>
                  </m:oMath>
                </a14:m>
                <a:r>
                  <a:rPr lang="en-US" sz="1200" b="1" dirty="0">
                    <a:solidFill>
                      <a:srgbClr val="FFFF00"/>
                    </a:solidFill>
                  </a:rPr>
                  <a:t>s with clock correction</a:t>
                </a:r>
                <a:endParaRPr lang="en-US" sz="1200" b="1" dirty="0">
                  <a:solidFill>
                    <a:schemeClr val="bg1"/>
                  </a:solidFill>
                </a:endParaRPr>
              </a:p>
            </p:txBody>
          </p:sp>
        </mc:Choice>
        <mc:Fallback xmlns="">
          <p:sp>
            <p:nvSpPr>
              <p:cNvPr id="9" name="Rectangle 8">
                <a:extLst>
                  <a:ext uri="{FF2B5EF4-FFF2-40B4-BE49-F238E27FC236}">
                    <a16:creationId xmlns:a16="http://schemas.microsoft.com/office/drawing/2014/main" id="{B1A508C9-5D78-E4B5-B8B1-1151AB6155A8}"/>
                  </a:ext>
                </a:extLst>
              </p:cNvPr>
              <p:cNvSpPr>
                <a:spLocks noRot="1" noChangeAspect="1" noMove="1" noResize="1" noEditPoints="1" noAdjustHandles="1" noChangeArrowheads="1" noChangeShapeType="1" noTextEdit="1"/>
              </p:cNvSpPr>
              <p:nvPr/>
            </p:nvSpPr>
            <p:spPr>
              <a:xfrm>
                <a:off x="2310447" y="4686763"/>
                <a:ext cx="2113917" cy="1631216"/>
              </a:xfrm>
              <a:prstGeom prst="rect">
                <a:avLst/>
              </a:prstGeom>
              <a:blipFill>
                <a:blip r:embed="rId5"/>
                <a:stretch>
                  <a:fillRect l="-595" t="-775" b="-1550"/>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CF5C2DF9-A6AE-3995-7C71-B4DF72F559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06437" y="1004494"/>
            <a:ext cx="1533651" cy="2305078"/>
          </a:xfrm>
          <a:prstGeom prst="rect">
            <a:avLst/>
          </a:prstGeom>
          <a:effectLst>
            <a:outerShdw blurRad="38100" dist="50800" dir="2700000" algn="tl" rotWithShape="0">
              <a:schemeClr val="bg1">
                <a:alpha val="40000"/>
              </a:schemeClr>
            </a:outerShdw>
          </a:effectLst>
        </p:spPr>
      </p:pic>
      <p:pic>
        <p:nvPicPr>
          <p:cNvPr id="11" name="Picture 10">
            <a:extLst>
              <a:ext uri="{FF2B5EF4-FFF2-40B4-BE49-F238E27FC236}">
                <a16:creationId xmlns:a16="http://schemas.microsoft.com/office/drawing/2014/main" id="{E8370438-AEA0-0350-3674-853F5BB0C78C}"/>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325188" y="3865756"/>
            <a:ext cx="2163302" cy="180267"/>
          </a:xfrm>
          <a:prstGeom prst="rect">
            <a:avLst/>
          </a:prstGeom>
          <a:ln w="19050">
            <a:solidFill>
              <a:schemeClr val="tx1"/>
            </a:solidFill>
          </a:ln>
          <a:effectLst>
            <a:outerShdw blurRad="50800" dist="50800" dir="2700000" algn="tl" rotWithShape="0">
              <a:schemeClr val="bg1">
                <a:alpha val="40000"/>
              </a:schemeClr>
            </a:outerShdw>
          </a:effectLst>
        </p:spPr>
      </p:pic>
      <p:pic>
        <p:nvPicPr>
          <p:cNvPr id="2" name="Picture 1" descr="A blue ribbon with black border&#10;&#10;Description automatically generated">
            <a:extLst>
              <a:ext uri="{FF2B5EF4-FFF2-40B4-BE49-F238E27FC236}">
                <a16:creationId xmlns:a16="http://schemas.microsoft.com/office/drawing/2014/main" id="{38AFC414-F9D7-162F-F82D-AB0325CABA6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325188" y="4039201"/>
            <a:ext cx="2163302" cy="1440193"/>
          </a:xfrm>
          <a:prstGeom prst="rect">
            <a:avLst/>
          </a:prstGeom>
          <a:solidFill>
            <a:schemeClr val="bg1"/>
          </a:solidFill>
          <a:ln w="12700">
            <a:solidFill>
              <a:schemeClr val="tx1"/>
            </a:solidFill>
          </a:ln>
          <a:effectLst>
            <a:outerShdw blurRad="50800" dist="38100" dir="2700000" algn="tl" rotWithShape="0">
              <a:schemeClr val="bg1">
                <a:alpha val="40000"/>
              </a:schemeClr>
            </a:outerShdw>
          </a:effectLst>
        </p:spPr>
      </p:pic>
    </p:spTree>
    <p:extLst>
      <p:ext uri="{BB962C8B-B14F-4D97-AF65-F5344CB8AC3E}">
        <p14:creationId xmlns:p14="http://schemas.microsoft.com/office/powerpoint/2010/main" val="317454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descr="A space shuttle in space&#10;&#10;Description automatically generated with medium confidence">
            <a:extLst>
              <a:ext uri="{FF2B5EF4-FFF2-40B4-BE49-F238E27FC236}">
                <a16:creationId xmlns:a16="http://schemas.microsoft.com/office/drawing/2014/main" id="{CC3DBF3C-6741-81D3-0AD7-CBA345BE85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2600696" cy="4203859"/>
          </a:xfrm>
          <a:prstGeom prst="rect">
            <a:avLst/>
          </a:prstGeom>
        </p:spPr>
      </p:pic>
      <p:sp>
        <p:nvSpPr>
          <p:cNvPr id="15" name="TextBox 14">
            <a:extLst>
              <a:ext uri="{FF2B5EF4-FFF2-40B4-BE49-F238E27FC236}">
                <a16:creationId xmlns:a16="http://schemas.microsoft.com/office/drawing/2014/main" id="{630ADAEF-9065-463A-797A-C43731FC8946}"/>
              </a:ext>
            </a:extLst>
          </p:cNvPr>
          <p:cNvSpPr txBox="1"/>
          <p:nvPr/>
        </p:nvSpPr>
        <p:spPr>
          <a:xfrm>
            <a:off x="2695657" y="1178599"/>
            <a:ext cx="5066515" cy="923330"/>
          </a:xfrm>
          <a:prstGeom prst="rect">
            <a:avLst/>
          </a:prstGeom>
          <a:noFill/>
        </p:spPr>
        <p:txBody>
          <a:bodyPr wrap="none" rtlCol="0">
            <a:spAutoFit/>
          </a:bodyPr>
          <a:lstStyle/>
          <a:p>
            <a:r>
              <a:rPr lang="en-US" sz="5400" b="1" dirty="0">
                <a:solidFill>
                  <a:schemeClr val="accent4">
                    <a:lumMod val="40000"/>
                    <a:lumOff val="60000"/>
                  </a:schemeClr>
                </a:solidFill>
                <a:latin typeface="FUTURA MEDIUM" panose="020B0602020204020303" pitchFamily="34" charset="-79"/>
                <a:cs typeface="FUTURA MEDIUM" panose="020B0602020204020303" pitchFamily="34" charset="-79"/>
              </a:rPr>
              <a:t>Backup slides...</a:t>
            </a:r>
          </a:p>
        </p:txBody>
      </p:sp>
      <p:sp>
        <p:nvSpPr>
          <p:cNvPr id="2" name="TextBox 1">
            <a:extLst>
              <a:ext uri="{FF2B5EF4-FFF2-40B4-BE49-F238E27FC236}">
                <a16:creationId xmlns:a16="http://schemas.microsoft.com/office/drawing/2014/main" id="{44A8F9C7-BDDA-A6B0-26DB-0E6861E9716E}"/>
              </a:ext>
            </a:extLst>
          </p:cNvPr>
          <p:cNvSpPr txBox="1"/>
          <p:nvPr/>
        </p:nvSpPr>
        <p:spPr>
          <a:xfrm>
            <a:off x="290456" y="6544755"/>
            <a:ext cx="4584909" cy="246221"/>
          </a:xfrm>
          <a:prstGeom prst="rect">
            <a:avLst/>
          </a:prstGeom>
          <a:noFill/>
        </p:spPr>
        <p:txBody>
          <a:bodyPr wrap="none" rtlCol="0">
            <a:spAutoFit/>
          </a:bodyPr>
          <a:lstStyle/>
          <a:p>
            <a:r>
              <a:rPr lang="en-US" sz="1000" dirty="0">
                <a:solidFill>
                  <a:schemeClr val="bg1"/>
                </a:solidFill>
                <a:latin typeface="Futura Medium" panose="020B0602020204020303" pitchFamily="34" charset="-79"/>
                <a:cs typeface="Futura Medium" panose="020B0602020204020303" pitchFamily="34" charset="-79"/>
              </a:rPr>
              <a:t>NuSTAR status – IACHEC, Parador de La Granja, May 2024 – Karl Forster</a:t>
            </a:r>
          </a:p>
        </p:txBody>
      </p:sp>
    </p:spTree>
    <p:extLst>
      <p:ext uri="{BB962C8B-B14F-4D97-AF65-F5344CB8AC3E}">
        <p14:creationId xmlns:p14="http://schemas.microsoft.com/office/powerpoint/2010/main" val="2335680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6C6BD594-2EDC-7A49-530E-716C496DFE02}"/>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rot="5400000">
            <a:off x="4007498" y="-4007498"/>
            <a:ext cx="1129004" cy="9144000"/>
          </a:xfrm>
          <a:prstGeom prst="rect">
            <a:avLst/>
          </a:prstGeom>
        </p:spPr>
      </p:pic>
      <p:sp>
        <p:nvSpPr>
          <p:cNvPr id="15" name="TextBox 14">
            <a:extLst>
              <a:ext uri="{FF2B5EF4-FFF2-40B4-BE49-F238E27FC236}">
                <a16:creationId xmlns:a16="http://schemas.microsoft.com/office/drawing/2014/main" id="{6FF2C05D-44BF-D5FB-DF3D-BC00F4045AAA}"/>
              </a:ext>
            </a:extLst>
          </p:cNvPr>
          <p:cNvSpPr txBox="1"/>
          <p:nvPr/>
        </p:nvSpPr>
        <p:spPr>
          <a:xfrm>
            <a:off x="2813266" y="274190"/>
            <a:ext cx="6167371" cy="707886"/>
          </a:xfrm>
          <a:prstGeom prst="rect">
            <a:avLst/>
          </a:prstGeom>
          <a:noFill/>
        </p:spPr>
        <p:txBody>
          <a:bodyPr wrap="square" rtlCol="0">
            <a:spAutoFit/>
          </a:bodyPr>
          <a:lstStyle/>
          <a:p>
            <a:pPr algn="r"/>
            <a:r>
              <a:rPr lang="en-US" sz="4000" b="1" dirty="0" err="1">
                <a:solidFill>
                  <a:srgbClr val="FFC000"/>
                </a:solidFill>
                <a:latin typeface="FUTURA MEDIUM" panose="020B0602020204020303" pitchFamily="34" charset="-79"/>
                <a:ea typeface="Eurostile" charset="0"/>
                <a:cs typeface="FUTURA MEDIUM" panose="020B0602020204020303" pitchFamily="34" charset="-79"/>
              </a:rPr>
              <a:t>NuSTAR</a:t>
            </a:r>
            <a:r>
              <a:rPr lang="en-US" sz="4000" b="1" dirty="0">
                <a:solidFill>
                  <a:srgbClr val="FFC000"/>
                </a:solidFill>
                <a:latin typeface="FUTURA MEDIUM" panose="020B0602020204020303" pitchFamily="34" charset="-79"/>
                <a:ea typeface="Eurostile" charset="0"/>
                <a:cs typeface="FUTURA MEDIUM" panose="020B0602020204020303" pitchFamily="34" charset="-79"/>
              </a:rPr>
              <a:t> operations</a:t>
            </a:r>
          </a:p>
        </p:txBody>
      </p:sp>
      <p:sp>
        <p:nvSpPr>
          <p:cNvPr id="5" name="TextBox 4">
            <a:extLst>
              <a:ext uri="{FF2B5EF4-FFF2-40B4-BE49-F238E27FC236}">
                <a16:creationId xmlns:a16="http://schemas.microsoft.com/office/drawing/2014/main" id="{0F7EAC22-4542-BFB6-E513-EEBF310A495E}"/>
              </a:ext>
            </a:extLst>
          </p:cNvPr>
          <p:cNvSpPr txBox="1"/>
          <p:nvPr/>
        </p:nvSpPr>
        <p:spPr>
          <a:xfrm>
            <a:off x="290456" y="6544755"/>
            <a:ext cx="4584909" cy="246221"/>
          </a:xfrm>
          <a:prstGeom prst="rect">
            <a:avLst/>
          </a:prstGeom>
          <a:noFill/>
        </p:spPr>
        <p:txBody>
          <a:bodyPr wrap="none" rtlCol="0">
            <a:spAutoFit/>
          </a:bodyPr>
          <a:lstStyle/>
          <a:p>
            <a:r>
              <a:rPr lang="en-US" sz="1000" dirty="0">
                <a:latin typeface="Futura Medium" panose="020B0602020204020303" pitchFamily="34" charset="-79"/>
                <a:cs typeface="Futura Medium" panose="020B0602020204020303" pitchFamily="34" charset="-79"/>
              </a:rPr>
              <a:t>NuSTAR status – IACHEC, Parador de La Granja, May 2024 – Karl Forster</a:t>
            </a:r>
          </a:p>
        </p:txBody>
      </p:sp>
      <p:sp>
        <p:nvSpPr>
          <p:cNvPr id="2" name="Content Placeholder 2">
            <a:extLst>
              <a:ext uri="{FF2B5EF4-FFF2-40B4-BE49-F238E27FC236}">
                <a16:creationId xmlns:a16="http://schemas.microsoft.com/office/drawing/2014/main" id="{0239516D-D4AD-682D-3F52-7328BA54B089}"/>
              </a:ext>
            </a:extLst>
          </p:cNvPr>
          <p:cNvSpPr txBox="1">
            <a:spLocks/>
          </p:cNvSpPr>
          <p:nvPr/>
        </p:nvSpPr>
        <p:spPr>
          <a:xfrm>
            <a:off x="5287037" y="1255915"/>
            <a:ext cx="3668107" cy="1777448"/>
          </a:xfrm>
          <a:prstGeom prst="rect">
            <a:avLst/>
          </a:prstGeom>
          <a:solidFill>
            <a:schemeClr val="accent5">
              <a:lumMod val="40000"/>
              <a:lumOff val="60000"/>
            </a:schemeClr>
          </a:solidFill>
          <a:ln>
            <a:no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6213" indent="-176213">
              <a:spcBef>
                <a:spcPts val="600"/>
              </a:spcBef>
            </a:pPr>
            <a:r>
              <a:rPr lang="en-US" sz="1400" dirty="0">
                <a:latin typeface="Futura Medium" panose="020B0602020204020303" pitchFamily="34" charset="-79"/>
                <a:cs typeface="Futura Medium" panose="020B0602020204020303" pitchFamily="34" charset="-79"/>
              </a:rPr>
              <a:t>Increasing number of Conjunction alerts</a:t>
            </a:r>
          </a:p>
          <a:p>
            <a:pPr marL="404813" lvl="1" indent="-176213">
              <a:spcBef>
                <a:spcPts val="0"/>
              </a:spcBef>
              <a:buFont typeface="System Font Regular"/>
              <a:buChar char="-"/>
            </a:pPr>
            <a:r>
              <a:rPr lang="en-US" sz="1200" dirty="0">
                <a:latin typeface="Futura Medium" panose="020B0602020204020303" pitchFamily="34" charset="-79"/>
                <a:cs typeface="Futura Medium" panose="020B0602020204020303" pitchFamily="34" charset="-79"/>
              </a:rPr>
              <a:t>Requires operations planning to minimize cross track cross section - sometimes on short notice</a:t>
            </a:r>
          </a:p>
          <a:p>
            <a:pPr marL="176213" indent="-176213">
              <a:spcBef>
                <a:spcPts val="600"/>
              </a:spcBef>
            </a:pPr>
            <a:r>
              <a:rPr lang="en-US" sz="1400" dirty="0">
                <a:latin typeface="Futura Medium" panose="020B0602020204020303" pitchFamily="34" charset="-79"/>
                <a:cs typeface="Futura Medium" panose="020B0602020204020303" pitchFamily="34" charset="-79"/>
              </a:rPr>
              <a:t>Issues with </a:t>
            </a:r>
            <a:r>
              <a:rPr lang="en-US" sz="1400" dirty="0">
                <a:latin typeface="Futura Medium" panose="020B0602020204020303" pitchFamily="34" charset="-79"/>
                <a:cs typeface="Futura Medium" panose="020B0602020204020303" pitchFamily="34" charset="-79"/>
              </a:rPr>
              <a:t>ground tracking of spacecraft in equatorial </a:t>
            </a:r>
            <a:r>
              <a:rPr lang="en-US" sz="1400" dirty="0">
                <a:latin typeface="Futura Medium" panose="020B0602020204020303" pitchFamily="34" charset="-79"/>
                <a:cs typeface="Futura Medium" panose="020B0602020204020303" pitchFamily="34" charset="-79"/>
              </a:rPr>
              <a:t>orbits </a:t>
            </a:r>
          </a:p>
          <a:p>
            <a:pPr marL="404813" lvl="1" indent="-176213">
              <a:spcBef>
                <a:spcPts val="0"/>
              </a:spcBef>
              <a:buFont typeface="System Font Regular"/>
              <a:buChar char="-"/>
            </a:pPr>
            <a:r>
              <a:rPr lang="en-US" sz="1200" dirty="0">
                <a:latin typeface="Futura Medium" panose="020B0602020204020303" pitchFamily="34" charset="-79"/>
                <a:cs typeface="Futura Medium" panose="020B0602020204020303" pitchFamily="34" charset="-79"/>
              </a:rPr>
              <a:t>e.g. </a:t>
            </a:r>
            <a:r>
              <a:rPr lang="en-US" sz="1200" dirty="0" err="1">
                <a:latin typeface="Futura Medium" panose="020B0602020204020303" pitchFamily="34" charset="-79"/>
                <a:cs typeface="Futura Medium" panose="020B0602020204020303" pitchFamily="34" charset="-79"/>
              </a:rPr>
              <a:t>NuSTAR</a:t>
            </a:r>
            <a:r>
              <a:rPr lang="en-US" sz="1200" dirty="0">
                <a:latin typeface="Futura Medium" panose="020B0602020204020303" pitchFamily="34" charset="-79"/>
                <a:cs typeface="Futura Medium" panose="020B0602020204020303" pitchFamily="34" charset="-79"/>
              </a:rPr>
              <a:t>, IXPE  TLE products</a:t>
            </a:r>
          </a:p>
          <a:p>
            <a:pPr marL="404813" lvl="1" indent="-176213">
              <a:spcBef>
                <a:spcPts val="0"/>
              </a:spcBef>
              <a:buFont typeface="System Font Regular"/>
              <a:buChar char="-"/>
            </a:pPr>
            <a:r>
              <a:rPr lang="en-US" sz="1200" dirty="0">
                <a:latin typeface="Futura Medium" panose="020B0602020204020303" pitchFamily="34" charset="-79"/>
                <a:cs typeface="Futura Medium" panose="020B0602020204020303" pitchFamily="34" charset="-79"/>
              </a:rPr>
              <a:t>Contract with commercial vendor (</a:t>
            </a:r>
            <a:r>
              <a:rPr lang="en-US" sz="1200" dirty="0" err="1">
                <a:latin typeface="Futura Medium" panose="020B0602020204020303" pitchFamily="34" charset="-79"/>
                <a:cs typeface="Futura Medium" panose="020B0602020204020303" pitchFamily="34" charset="-79"/>
              </a:rPr>
              <a:t>LeoLabs</a:t>
            </a:r>
            <a:r>
              <a:rPr lang="en-US" sz="1200" dirty="0">
                <a:latin typeface="Futura Medium" panose="020B0602020204020303" pitchFamily="34" charset="-79"/>
                <a:cs typeface="Futura Medium" panose="020B0602020204020303" pitchFamily="34" charset="-79"/>
              </a:rPr>
              <a:t>) for TLE updates</a:t>
            </a:r>
          </a:p>
        </p:txBody>
      </p:sp>
      <p:pic>
        <p:nvPicPr>
          <p:cNvPr id="9" name="Picture 8" descr="A screenshot of a news article&#10;&#10;Description automatically generated">
            <a:extLst>
              <a:ext uri="{FF2B5EF4-FFF2-40B4-BE49-F238E27FC236}">
                <a16:creationId xmlns:a16="http://schemas.microsoft.com/office/drawing/2014/main" id="{9C2DDF90-C03D-1229-AEB0-B432F96E222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90456" y="1397521"/>
            <a:ext cx="4817316" cy="3867090"/>
          </a:xfrm>
          <a:prstGeom prst="rect">
            <a:avLst/>
          </a:prstGeom>
          <a:ln w="12700">
            <a:solidFill>
              <a:schemeClr val="tx1"/>
            </a:solidFill>
          </a:ln>
          <a:effectLst>
            <a:outerShdw blurRad="50800" dist="38100" dir="2700000" algn="tl" rotWithShape="0">
              <a:prstClr val="black">
                <a:alpha val="40000"/>
              </a:prstClr>
            </a:outerShdw>
          </a:effectLst>
        </p:spPr>
      </p:pic>
      <p:pic>
        <p:nvPicPr>
          <p:cNvPr id="7" name="Picture 6" descr="A graph of a graph of a graph&#10;&#10;Description automatically generated with low confidence">
            <a:extLst>
              <a:ext uri="{FF2B5EF4-FFF2-40B4-BE49-F238E27FC236}">
                <a16:creationId xmlns:a16="http://schemas.microsoft.com/office/drawing/2014/main" id="{C090C6CD-77D2-204A-774F-0218025A962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631822" y="3180291"/>
            <a:ext cx="4817316" cy="3145219"/>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684991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Picture 12" descr="A space shuttle in space&#10;&#10;Description automatically generated with medium confidence">
            <a:extLst>
              <a:ext uri="{FF2B5EF4-FFF2-40B4-BE49-F238E27FC236}">
                <a16:creationId xmlns:a16="http://schemas.microsoft.com/office/drawing/2014/main" id="{F1D20541-D814-58E3-61EB-5E909FE4E17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82127" y="2814452"/>
            <a:ext cx="2749994" cy="4040520"/>
          </a:xfrm>
          <a:prstGeom prst="rect">
            <a:avLst/>
          </a:prstGeom>
        </p:spPr>
      </p:pic>
      <p:sp>
        <p:nvSpPr>
          <p:cNvPr id="10" name="Rectangle 9">
            <a:extLst>
              <a:ext uri="{FF2B5EF4-FFF2-40B4-BE49-F238E27FC236}">
                <a16:creationId xmlns:a16="http://schemas.microsoft.com/office/drawing/2014/main" id="{69E5732F-5B1F-EE4C-666B-EE34B094A6E4}"/>
              </a:ext>
            </a:extLst>
          </p:cNvPr>
          <p:cNvSpPr/>
          <p:nvPr/>
        </p:nvSpPr>
        <p:spPr>
          <a:xfrm>
            <a:off x="-13445" y="-8349"/>
            <a:ext cx="9144001" cy="6858001"/>
          </a:xfrm>
          <a:prstGeom prst="rect">
            <a:avLst/>
          </a:prstGeom>
          <a:solidFill>
            <a:schemeClr val="bg1">
              <a:alpha val="6127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3">
            <a:extLst>
              <a:ext uri="{FF2B5EF4-FFF2-40B4-BE49-F238E27FC236}">
                <a16:creationId xmlns:a16="http://schemas.microsoft.com/office/drawing/2014/main" id="{CAF20EB9-70A3-704F-99D1-8C5862D4A842}"/>
              </a:ext>
            </a:extLst>
          </p:cNvPr>
          <p:cNvGraphicFramePr>
            <a:graphicFrameLocks noGrp="1"/>
          </p:cNvGraphicFramePr>
          <p:nvPr>
            <p:extLst>
              <p:ext uri="{D42A27DB-BD31-4B8C-83A1-F6EECF244321}">
                <p14:modId xmlns:p14="http://schemas.microsoft.com/office/powerpoint/2010/main" val="550730444"/>
              </p:ext>
            </p:extLst>
          </p:nvPr>
        </p:nvGraphicFramePr>
        <p:xfrm>
          <a:off x="377951" y="2569014"/>
          <a:ext cx="5868081" cy="3207160"/>
        </p:xfrm>
        <a:graphic>
          <a:graphicData uri="http://schemas.openxmlformats.org/drawingml/2006/table">
            <a:tbl>
              <a:tblPr firstRow="1" bandRow="1">
                <a:effectLst>
                  <a:outerShdw blurRad="50800" dist="63500" dir="2700000" algn="tl" rotWithShape="0">
                    <a:prstClr val="black">
                      <a:alpha val="40000"/>
                    </a:prstClr>
                  </a:outerShdw>
                </a:effectLst>
                <a:tableStyleId>{0660B408-B3CF-4A94-85FC-2B1E0A45F4A2}</a:tableStyleId>
              </a:tblPr>
              <a:tblGrid>
                <a:gridCol w="4184725">
                  <a:extLst>
                    <a:ext uri="{9D8B030D-6E8A-4147-A177-3AD203B41FA5}">
                      <a16:colId xmlns:a16="http://schemas.microsoft.com/office/drawing/2014/main" val="67029630"/>
                    </a:ext>
                  </a:extLst>
                </a:gridCol>
                <a:gridCol w="1683356">
                  <a:extLst>
                    <a:ext uri="{9D8B030D-6E8A-4147-A177-3AD203B41FA5}">
                      <a16:colId xmlns:a16="http://schemas.microsoft.com/office/drawing/2014/main" val="3049808639"/>
                    </a:ext>
                  </a:extLst>
                </a:gridCol>
              </a:tblGrid>
              <a:tr h="496873">
                <a:tc gridSpan="2">
                  <a:txBody>
                    <a:bodyPr/>
                    <a:lstStyle/>
                    <a:p>
                      <a:pPr algn="l"/>
                      <a:r>
                        <a:rPr lang="en-US" sz="2000" b="0" dirty="0">
                          <a:solidFill>
                            <a:schemeClr val="tx1"/>
                          </a:solidFill>
                          <a:latin typeface="Futura Medium" panose="020B0602020204020303" pitchFamily="34" charset="-79"/>
                          <a:cs typeface="Futura Medium" panose="020B0602020204020303" pitchFamily="34" charset="-79"/>
                        </a:rPr>
                        <a:t>LeoSTAR-2 spacecraft bus has   </a:t>
                      </a:r>
                      <a:r>
                        <a:rPr lang="en-US" sz="2000" b="0" dirty="0">
                          <a:solidFill>
                            <a:schemeClr val="bg1"/>
                          </a:solidFill>
                          <a:latin typeface="Futura Medium" panose="020B0602020204020303" pitchFamily="34" charset="-79"/>
                          <a:cs typeface="Futura Medium" panose="020B0602020204020303" pitchFamily="34" charset="-79"/>
                        </a:rPr>
                        <a:t>n</a:t>
                      </a:r>
                      <a:r>
                        <a:rPr lang="en-US" sz="2000" dirty="0">
                          <a:latin typeface="Futura Medium" panose="020B0602020204020303" pitchFamily="34" charset="-79"/>
                          <a:cs typeface="Futura Medium" panose="020B0602020204020303" pitchFamily="34" charset="-79"/>
                        </a:rPr>
                        <a:t>o consumables</a:t>
                      </a:r>
                    </a:p>
                  </a:txBody>
                  <a:tcPr anchor="ctr"/>
                </a:tc>
                <a:tc hMerge="1">
                  <a:txBody>
                    <a:bodyPr/>
                    <a:lstStyle/>
                    <a:p>
                      <a:endParaRPr lang="en-US" dirty="0"/>
                    </a:p>
                  </a:txBody>
                  <a:tcPr/>
                </a:tc>
                <a:extLst>
                  <a:ext uri="{0D108BD9-81ED-4DB2-BD59-A6C34878D82A}">
                    <a16:rowId xmlns:a16="http://schemas.microsoft.com/office/drawing/2014/main" val="3923911588"/>
                  </a:ext>
                </a:extLst>
              </a:tr>
              <a:tr h="378388">
                <a:tc>
                  <a:txBody>
                    <a:bodyPr/>
                    <a:lstStyle/>
                    <a:p>
                      <a:r>
                        <a:rPr lang="en-US" dirty="0">
                          <a:latin typeface="Futura Medium" panose="020B0602020204020303" pitchFamily="34" charset="-79"/>
                          <a:cs typeface="Futura Medium" panose="020B0602020204020303" pitchFamily="34" charset="-79"/>
                        </a:rPr>
                        <a:t>Solar Array   </a:t>
                      </a:r>
                      <a:r>
                        <a:rPr lang="en-US" sz="1200" dirty="0">
                          <a:latin typeface="Futura Medium" panose="020B0602020204020303" pitchFamily="34" charset="-79"/>
                          <a:cs typeface="Futura Medium" panose="020B0602020204020303" pitchFamily="34" charset="-79"/>
                        </a:rPr>
                        <a:t>and SADA, EPS</a:t>
                      </a:r>
                    </a:p>
                  </a:txBody>
                  <a:tcPr/>
                </a:tc>
                <a:tc>
                  <a:txBody>
                    <a:bodyPr/>
                    <a:lstStyle/>
                    <a:p>
                      <a:pPr algn="ctr"/>
                      <a:r>
                        <a:rPr lang="en-US" dirty="0">
                          <a:latin typeface="Futura Medium" panose="020B0602020204020303" pitchFamily="34" charset="-79"/>
                          <a:cs typeface="Futura Medium" panose="020B0602020204020303" pitchFamily="34" charset="-79"/>
                        </a:rPr>
                        <a:t>No concerns</a:t>
                      </a:r>
                    </a:p>
                  </a:txBody>
                  <a:tcPr anchor="ctr">
                    <a:solidFill>
                      <a:srgbClr val="4E8F00"/>
                    </a:solidFill>
                  </a:tcPr>
                </a:tc>
                <a:extLst>
                  <a:ext uri="{0D108BD9-81ED-4DB2-BD59-A6C34878D82A}">
                    <a16:rowId xmlns:a16="http://schemas.microsoft.com/office/drawing/2014/main" val="2392070555"/>
                  </a:ext>
                </a:extLst>
              </a:tr>
              <a:tr h="518476">
                <a:tc>
                  <a:txBody>
                    <a:bodyPr/>
                    <a:lstStyle/>
                    <a:p>
                      <a:r>
                        <a:rPr lang="en-US" dirty="0">
                          <a:latin typeface="Futura Medium" panose="020B0602020204020303" pitchFamily="34" charset="-79"/>
                          <a:cs typeface="Futura Medium" panose="020B0602020204020303" pitchFamily="34" charset="-79"/>
                        </a:rPr>
                        <a:t>Attitude Control System</a:t>
                      </a:r>
                    </a:p>
                    <a:p>
                      <a:r>
                        <a:rPr lang="en-US" sz="1200" dirty="0">
                          <a:latin typeface="Futura Medium" panose="020B0602020204020303" pitchFamily="34" charset="-79"/>
                          <a:cs typeface="Futura Medium" panose="020B0602020204020303" pitchFamily="34" charset="-79"/>
                        </a:rPr>
                        <a:t>IRU*, Star trackers*, TAM, MTB, CSS, Reaction Wheels</a:t>
                      </a:r>
                    </a:p>
                  </a:txBody>
                  <a:tcPr/>
                </a:tc>
                <a:tc>
                  <a:txBody>
                    <a:bodyPr/>
                    <a:lstStyle/>
                    <a:p>
                      <a:pPr algn="ctr"/>
                      <a:r>
                        <a:rPr lang="en-US" dirty="0">
                          <a:latin typeface="Futura Medium" panose="020B0602020204020303" pitchFamily="34" charset="-79"/>
                          <a:cs typeface="Futura Medium" panose="020B0602020204020303" pitchFamily="34" charset="-79"/>
                        </a:rPr>
                        <a:t>No concerns</a:t>
                      </a:r>
                    </a:p>
                  </a:txBody>
                  <a:tcPr anchor="ctr">
                    <a:solidFill>
                      <a:srgbClr val="4E8F00"/>
                    </a:solidFill>
                  </a:tcPr>
                </a:tc>
                <a:extLst>
                  <a:ext uri="{0D108BD9-81ED-4DB2-BD59-A6C34878D82A}">
                    <a16:rowId xmlns:a16="http://schemas.microsoft.com/office/drawing/2014/main" val="3269561300"/>
                  </a:ext>
                </a:extLst>
              </a:tr>
              <a:tr h="378388">
                <a:tc>
                  <a:txBody>
                    <a:bodyPr/>
                    <a:lstStyle/>
                    <a:p>
                      <a:r>
                        <a:rPr lang="en-US" dirty="0">
                          <a:latin typeface="Futura Medium" panose="020B0602020204020303" pitchFamily="34" charset="-79"/>
                          <a:cs typeface="Futura Medium" panose="020B0602020204020303" pitchFamily="34" charset="-79"/>
                        </a:rPr>
                        <a:t>RF Communications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Futura Medium" panose="020B0602020204020303" pitchFamily="34" charset="-79"/>
                          <a:cs typeface="Futura Medium" panose="020B0602020204020303" pitchFamily="34" charset="-79"/>
                        </a:rPr>
                        <a:t>No concerns</a:t>
                      </a:r>
                    </a:p>
                  </a:txBody>
                  <a:tcPr anchor="ctr">
                    <a:solidFill>
                      <a:srgbClr val="4E8F00"/>
                    </a:solidFill>
                  </a:tcPr>
                </a:tc>
                <a:extLst>
                  <a:ext uri="{0D108BD9-81ED-4DB2-BD59-A6C34878D82A}">
                    <a16:rowId xmlns:a16="http://schemas.microsoft.com/office/drawing/2014/main" val="2824225039"/>
                  </a:ext>
                </a:extLst>
              </a:tr>
              <a:tr h="378388">
                <a:tc>
                  <a:txBody>
                    <a:bodyPr/>
                    <a:lstStyle/>
                    <a:p>
                      <a:r>
                        <a:rPr lang="en-US" dirty="0">
                          <a:latin typeface="Futura Medium" panose="020B0602020204020303" pitchFamily="34" charset="-79"/>
                          <a:cs typeface="Futura Medium" panose="020B0602020204020303" pitchFamily="34" charset="-79"/>
                        </a:rPr>
                        <a:t>Thermal control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Futura Medium" panose="020B0602020204020303" pitchFamily="34" charset="-79"/>
                          <a:cs typeface="Futura Medium" panose="020B0602020204020303" pitchFamily="34" charset="-79"/>
                        </a:rPr>
                        <a:t>No concerns</a:t>
                      </a:r>
                    </a:p>
                  </a:txBody>
                  <a:tcPr anchor="ctr">
                    <a:solidFill>
                      <a:srgbClr val="4E8F00"/>
                    </a:solidFill>
                  </a:tcPr>
                </a:tc>
                <a:extLst>
                  <a:ext uri="{0D108BD9-81ED-4DB2-BD59-A6C34878D82A}">
                    <a16:rowId xmlns:a16="http://schemas.microsoft.com/office/drawing/2014/main" val="3798778310"/>
                  </a:ext>
                </a:extLst>
              </a:tr>
              <a:tr h="378388">
                <a:tc>
                  <a:txBody>
                    <a:bodyPr/>
                    <a:lstStyle/>
                    <a:p>
                      <a:r>
                        <a:rPr lang="en-US" dirty="0">
                          <a:latin typeface="Futura Medium" panose="020B0602020204020303" pitchFamily="34" charset="-79"/>
                          <a:cs typeface="Futura Medium" panose="020B0602020204020303" pitchFamily="34" charset="-79"/>
                        </a:rPr>
                        <a:t>Electronics </a:t>
                      </a:r>
                      <a:r>
                        <a:rPr lang="en-US" sz="1200" dirty="0">
                          <a:latin typeface="Futura Medium" panose="020B0602020204020303" pitchFamily="34" charset="-79"/>
                          <a:cs typeface="Futura Medium" panose="020B0602020204020303" pitchFamily="34" charset="-79"/>
                        </a:rPr>
                        <a:t>CEU, APE*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Futura Medium" panose="020B0602020204020303" pitchFamily="34" charset="-79"/>
                          <a:cs typeface="Futura Medium" panose="020B0602020204020303" pitchFamily="34" charset="-79"/>
                        </a:rPr>
                        <a:t>No concerns</a:t>
                      </a:r>
                    </a:p>
                  </a:txBody>
                  <a:tcPr anchor="ctr">
                    <a:solidFill>
                      <a:srgbClr val="4E8F00"/>
                    </a:solidFill>
                  </a:tcPr>
                </a:tc>
                <a:extLst>
                  <a:ext uri="{0D108BD9-81ED-4DB2-BD59-A6C34878D82A}">
                    <a16:rowId xmlns:a16="http://schemas.microsoft.com/office/drawing/2014/main" val="3688923551"/>
                  </a:ext>
                </a:extLst>
              </a:tr>
              <a:tr h="648095">
                <a:tc>
                  <a:txBody>
                    <a:bodyPr/>
                    <a:lstStyle/>
                    <a:p>
                      <a:r>
                        <a:rPr lang="en-US" dirty="0">
                          <a:latin typeface="Futura Medium" panose="020B0602020204020303" pitchFamily="34" charset="-79"/>
                          <a:cs typeface="Futura Medium" panose="020B0602020204020303" pitchFamily="34" charset="-79"/>
                        </a:rPr>
                        <a:t>Battery  </a:t>
                      </a:r>
                      <a:r>
                        <a:rPr lang="en-US" sz="1200" dirty="0">
                          <a:latin typeface="Futura Medium" panose="020B0602020204020303" pitchFamily="34" charset="-79"/>
                          <a:cs typeface="Futura Medium" panose="020B0602020204020303" pitchFamily="34" charset="-79"/>
                        </a:rPr>
                        <a:t>Evaluation of end of discharge voltage shows normal ageing     </a:t>
                      </a:r>
                      <a:r>
                        <a:rPr lang="en-US" sz="1200" i="1" dirty="0">
                          <a:solidFill>
                            <a:srgbClr val="4E8F00"/>
                          </a:solidFill>
                          <a:latin typeface="Futura Medium" panose="020B0602020204020303" pitchFamily="34" charset="-79"/>
                          <a:cs typeface="Futura Medium" panose="020B0602020204020303" pitchFamily="34" charset="-79"/>
                        </a:rPr>
                        <a:t>&gt;20 years before any concerns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Futura Medium" panose="020B0602020204020303" pitchFamily="34" charset="-79"/>
                          <a:cs typeface="Futura Medium" panose="020B0602020204020303" pitchFamily="34" charset="-79"/>
                        </a:rPr>
                        <a:t>No concerns</a:t>
                      </a:r>
                    </a:p>
                  </a:txBody>
                  <a:tcPr anchor="ctr">
                    <a:solidFill>
                      <a:srgbClr val="4E8F00"/>
                    </a:solidFill>
                  </a:tcPr>
                </a:tc>
                <a:extLst>
                  <a:ext uri="{0D108BD9-81ED-4DB2-BD59-A6C34878D82A}">
                    <a16:rowId xmlns:a16="http://schemas.microsoft.com/office/drawing/2014/main" val="234065504"/>
                  </a:ext>
                </a:extLst>
              </a:tr>
            </a:tbl>
          </a:graphicData>
        </a:graphic>
      </p:graphicFrame>
      <p:sp>
        <p:nvSpPr>
          <p:cNvPr id="4" name="TextBox 3">
            <a:extLst>
              <a:ext uri="{FF2B5EF4-FFF2-40B4-BE49-F238E27FC236}">
                <a16:creationId xmlns:a16="http://schemas.microsoft.com/office/drawing/2014/main" id="{DB9D22A6-3B63-8549-AC5F-80E522861C97}"/>
              </a:ext>
            </a:extLst>
          </p:cNvPr>
          <p:cNvSpPr txBox="1"/>
          <p:nvPr/>
        </p:nvSpPr>
        <p:spPr>
          <a:xfrm>
            <a:off x="719328" y="5874891"/>
            <a:ext cx="2042547" cy="246221"/>
          </a:xfrm>
          <a:prstGeom prst="rect">
            <a:avLst/>
          </a:prstGeom>
          <a:solidFill>
            <a:schemeClr val="accent1">
              <a:lumMod val="20000"/>
              <a:lumOff val="80000"/>
            </a:schemeClr>
          </a:solidFill>
          <a:effectLst>
            <a:outerShdw blurRad="50800" dist="63500" dir="2700000" algn="tl" rotWithShape="0">
              <a:prstClr val="black">
                <a:alpha val="40000"/>
              </a:prstClr>
            </a:outerShdw>
          </a:effectLst>
        </p:spPr>
        <p:txBody>
          <a:bodyPr wrap="none" rtlCol="0">
            <a:spAutoFit/>
          </a:bodyPr>
          <a:lstStyle/>
          <a:p>
            <a:r>
              <a:rPr lang="en-US" sz="1000" dirty="0">
                <a:latin typeface="Futura Medium" panose="020B0602020204020303" pitchFamily="34" charset="-79"/>
                <a:cs typeface="Futura Medium" panose="020B0602020204020303" pitchFamily="34" charset="-79"/>
              </a:rPr>
              <a:t>*rare resets occur as expected </a:t>
            </a:r>
          </a:p>
        </p:txBody>
      </p:sp>
      <p:sp>
        <p:nvSpPr>
          <p:cNvPr id="8" name="TextBox 7">
            <a:extLst>
              <a:ext uri="{FF2B5EF4-FFF2-40B4-BE49-F238E27FC236}">
                <a16:creationId xmlns:a16="http://schemas.microsoft.com/office/drawing/2014/main" id="{C1B0D064-B539-4B7D-9E08-9C85BFB2DFDA}"/>
              </a:ext>
            </a:extLst>
          </p:cNvPr>
          <p:cNvSpPr txBox="1"/>
          <p:nvPr/>
        </p:nvSpPr>
        <p:spPr>
          <a:xfrm>
            <a:off x="1942466" y="186537"/>
            <a:ext cx="5259068" cy="1323439"/>
          </a:xfrm>
          <a:prstGeom prst="rect">
            <a:avLst/>
          </a:prstGeom>
          <a:noFill/>
        </p:spPr>
        <p:txBody>
          <a:bodyPr wrap="none" rtlCol="0">
            <a:spAutoFit/>
          </a:bodyPr>
          <a:lstStyle/>
          <a:p>
            <a:pPr algn="ctr"/>
            <a:r>
              <a:rPr lang="en-US" sz="4000" dirty="0" err="1">
                <a:solidFill>
                  <a:schemeClr val="bg1"/>
                </a:solidFill>
                <a:latin typeface="Futura Medium" panose="020B0602020204020303" pitchFamily="34" charset="-79"/>
                <a:cs typeface="Futura Medium" panose="020B0602020204020303" pitchFamily="34" charset="-79"/>
              </a:rPr>
              <a:t>NuSTAR</a:t>
            </a:r>
            <a:r>
              <a:rPr lang="en-US" sz="4000" dirty="0">
                <a:solidFill>
                  <a:schemeClr val="bg1"/>
                </a:solidFill>
                <a:latin typeface="Futura Medium" panose="020B0602020204020303" pitchFamily="34" charset="-79"/>
                <a:cs typeface="Futura Medium" panose="020B0602020204020303" pitchFamily="34" charset="-79"/>
              </a:rPr>
              <a:t> Observatory</a:t>
            </a:r>
          </a:p>
          <a:p>
            <a:pPr algn="ctr"/>
            <a:r>
              <a:rPr lang="en-US" sz="4000" dirty="0">
                <a:solidFill>
                  <a:schemeClr val="accent4">
                    <a:lumMod val="60000"/>
                    <a:lumOff val="40000"/>
                  </a:schemeClr>
                </a:solidFill>
                <a:latin typeface="Futura Medium" panose="020B0602020204020303" pitchFamily="34" charset="-79"/>
                <a:cs typeface="Futura Medium" panose="020B0602020204020303" pitchFamily="34" charset="-79"/>
              </a:rPr>
              <a:t>Subsystem Status</a:t>
            </a:r>
          </a:p>
        </p:txBody>
      </p:sp>
      <p:sp>
        <p:nvSpPr>
          <p:cNvPr id="11" name="TextBox 10">
            <a:extLst>
              <a:ext uri="{FF2B5EF4-FFF2-40B4-BE49-F238E27FC236}">
                <a16:creationId xmlns:a16="http://schemas.microsoft.com/office/drawing/2014/main" id="{3D0C54AF-BA90-5CEE-D1C8-3B04A53F1E07}"/>
              </a:ext>
            </a:extLst>
          </p:cNvPr>
          <p:cNvSpPr txBox="1"/>
          <p:nvPr/>
        </p:nvSpPr>
        <p:spPr>
          <a:xfrm>
            <a:off x="2837590" y="1601113"/>
            <a:ext cx="2182329" cy="707886"/>
          </a:xfrm>
          <a:prstGeom prst="rect">
            <a:avLst/>
          </a:prstGeom>
          <a:noFill/>
        </p:spPr>
        <p:txBody>
          <a:bodyPr wrap="none" rtlCol="0">
            <a:spAutoFit/>
          </a:bodyPr>
          <a:lstStyle/>
          <a:p>
            <a:r>
              <a:rPr lang="en-US" sz="4000" b="1" dirty="0">
                <a:solidFill>
                  <a:srgbClr val="4E8F00"/>
                </a:solidFill>
                <a:latin typeface="FUTURA MEDIUM" panose="020B0602020204020303" pitchFamily="34" charset="-79"/>
                <a:cs typeface="FUTURA MEDIUM" panose="020B0602020204020303" pitchFamily="34" charset="-79"/>
              </a:rPr>
              <a:t>Nominal</a:t>
            </a:r>
          </a:p>
        </p:txBody>
      </p:sp>
      <p:pic>
        <p:nvPicPr>
          <p:cNvPr id="2" name="Picture 1" descr="A space shuttle in space&#10;&#10;Description automatically generated with medium confidence">
            <a:extLst>
              <a:ext uri="{FF2B5EF4-FFF2-40B4-BE49-F238E27FC236}">
                <a16:creationId xmlns:a16="http://schemas.microsoft.com/office/drawing/2014/main" id="{236C11C3-ECC4-5B85-457F-4B437EF7E28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0326876">
            <a:off x="5765919" y="-293327"/>
            <a:ext cx="3980096" cy="5314393"/>
          </a:xfrm>
          <a:prstGeom prst="rect">
            <a:avLst/>
          </a:prstGeom>
        </p:spPr>
      </p:pic>
      <p:sp>
        <p:nvSpPr>
          <p:cNvPr id="5" name="TextBox 4">
            <a:extLst>
              <a:ext uri="{FF2B5EF4-FFF2-40B4-BE49-F238E27FC236}">
                <a16:creationId xmlns:a16="http://schemas.microsoft.com/office/drawing/2014/main" id="{5228A1DC-5731-0BCF-242C-FFB677639AA4}"/>
              </a:ext>
            </a:extLst>
          </p:cNvPr>
          <p:cNvSpPr txBox="1"/>
          <p:nvPr/>
        </p:nvSpPr>
        <p:spPr>
          <a:xfrm>
            <a:off x="290456" y="6544755"/>
            <a:ext cx="4584909" cy="246221"/>
          </a:xfrm>
          <a:prstGeom prst="rect">
            <a:avLst/>
          </a:prstGeom>
          <a:noFill/>
        </p:spPr>
        <p:txBody>
          <a:bodyPr wrap="none" rtlCol="0">
            <a:spAutoFit/>
          </a:bodyPr>
          <a:lstStyle/>
          <a:p>
            <a:r>
              <a:rPr lang="en-US" sz="1000" dirty="0">
                <a:solidFill>
                  <a:schemeClr val="bg1"/>
                </a:solidFill>
                <a:latin typeface="Futura Medium" panose="020B0602020204020303" pitchFamily="34" charset="-79"/>
                <a:cs typeface="Futura Medium" panose="020B0602020204020303" pitchFamily="34" charset="-79"/>
              </a:rPr>
              <a:t>NuSTAR status – IACHEC, Parador de La Granja, May 2024 – Karl Forster</a:t>
            </a:r>
          </a:p>
        </p:txBody>
      </p:sp>
    </p:spTree>
    <p:extLst>
      <p:ext uri="{BB962C8B-B14F-4D97-AF65-F5344CB8AC3E}">
        <p14:creationId xmlns:p14="http://schemas.microsoft.com/office/powerpoint/2010/main" val="885821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E5732F-5B1F-EE4C-666B-EE34B094A6E4}"/>
              </a:ext>
            </a:extLst>
          </p:cNvPr>
          <p:cNvSpPr/>
          <p:nvPr/>
        </p:nvSpPr>
        <p:spPr>
          <a:xfrm>
            <a:off x="-1" y="-1"/>
            <a:ext cx="9144001" cy="6858001"/>
          </a:xfrm>
          <a:prstGeom prst="rect">
            <a:avLst/>
          </a:prstGeom>
          <a:solidFill>
            <a:schemeClr val="bg1">
              <a:alpha val="6127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1B0D064-B539-4B7D-9E08-9C85BFB2DFDA}"/>
              </a:ext>
            </a:extLst>
          </p:cNvPr>
          <p:cNvSpPr txBox="1"/>
          <p:nvPr/>
        </p:nvSpPr>
        <p:spPr>
          <a:xfrm>
            <a:off x="1942466" y="186537"/>
            <a:ext cx="5259067" cy="707886"/>
          </a:xfrm>
          <a:prstGeom prst="rect">
            <a:avLst/>
          </a:prstGeom>
          <a:noFill/>
        </p:spPr>
        <p:txBody>
          <a:bodyPr wrap="none" rtlCol="0">
            <a:spAutoFit/>
          </a:bodyPr>
          <a:lstStyle/>
          <a:p>
            <a:pPr algn="ctr"/>
            <a:r>
              <a:rPr lang="en-US" sz="4000" dirty="0" err="1">
                <a:solidFill>
                  <a:schemeClr val="bg1"/>
                </a:solidFill>
                <a:latin typeface="Futura Medium" panose="020B0602020204020303" pitchFamily="34" charset="-79"/>
                <a:cs typeface="Futura Medium" panose="020B0602020204020303" pitchFamily="34" charset="-79"/>
              </a:rPr>
              <a:t>NuSTAR</a:t>
            </a:r>
            <a:r>
              <a:rPr lang="en-US" sz="4000" dirty="0">
                <a:solidFill>
                  <a:schemeClr val="bg1"/>
                </a:solidFill>
                <a:latin typeface="Futura Medium" panose="020B0602020204020303" pitchFamily="34" charset="-79"/>
                <a:cs typeface="Futura Medium" panose="020B0602020204020303" pitchFamily="34" charset="-79"/>
              </a:rPr>
              <a:t> Observatory</a:t>
            </a:r>
          </a:p>
        </p:txBody>
      </p:sp>
      <p:pic>
        <p:nvPicPr>
          <p:cNvPr id="5" name="Picture 4" descr="A space shuttle in space&#10;&#10;Description automatically generated with medium confidence">
            <a:extLst>
              <a:ext uri="{FF2B5EF4-FFF2-40B4-BE49-F238E27FC236}">
                <a16:creationId xmlns:a16="http://schemas.microsoft.com/office/drawing/2014/main" id="{81EDDF66-AB58-380C-6696-FA0C65088B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9977022">
            <a:off x="314970" y="1745690"/>
            <a:ext cx="3190693" cy="3590236"/>
          </a:xfrm>
          <a:prstGeom prst="rect">
            <a:avLst/>
          </a:prstGeom>
        </p:spPr>
      </p:pic>
      <p:sp>
        <p:nvSpPr>
          <p:cNvPr id="9" name="TextBox 8">
            <a:extLst>
              <a:ext uri="{FF2B5EF4-FFF2-40B4-BE49-F238E27FC236}">
                <a16:creationId xmlns:a16="http://schemas.microsoft.com/office/drawing/2014/main" id="{76A600CA-DDC1-7841-DCDB-128ED2E67BB2}"/>
              </a:ext>
            </a:extLst>
          </p:cNvPr>
          <p:cNvSpPr txBox="1"/>
          <p:nvPr/>
        </p:nvSpPr>
        <p:spPr>
          <a:xfrm>
            <a:off x="4474376" y="4932555"/>
            <a:ext cx="2216244" cy="400110"/>
          </a:xfrm>
          <a:prstGeom prst="rect">
            <a:avLst/>
          </a:prstGeom>
          <a:noFill/>
          <a:effectLst/>
        </p:spPr>
        <p:txBody>
          <a:bodyPr wrap="square" rtlCol="0">
            <a:spAutoFit/>
          </a:bodyPr>
          <a:lstStyle/>
          <a:p>
            <a:pPr algn="ctr"/>
            <a:r>
              <a:rPr lang="en-US" sz="1000" dirty="0">
                <a:latin typeface="Futura Medium" panose="020B0602020204020303" pitchFamily="34" charset="-79"/>
                <a:cs typeface="Futura Medium" panose="020B0602020204020303" pitchFamily="34" charset="-79"/>
              </a:rPr>
              <a:t>*Optimal astronomy solution is for Solar Aspect Angle (SAA) &gt; 43º</a:t>
            </a:r>
          </a:p>
        </p:txBody>
      </p:sp>
      <p:sp>
        <p:nvSpPr>
          <p:cNvPr id="12" name="TextBox 11">
            <a:extLst>
              <a:ext uri="{FF2B5EF4-FFF2-40B4-BE49-F238E27FC236}">
                <a16:creationId xmlns:a16="http://schemas.microsoft.com/office/drawing/2014/main" id="{62970543-1C6E-9B33-9C81-FBF2A51105AA}"/>
              </a:ext>
            </a:extLst>
          </p:cNvPr>
          <p:cNvSpPr txBox="1"/>
          <p:nvPr/>
        </p:nvSpPr>
        <p:spPr>
          <a:xfrm>
            <a:off x="4090188" y="5691655"/>
            <a:ext cx="2468269" cy="723275"/>
          </a:xfrm>
          <a:prstGeom prst="rect">
            <a:avLst/>
          </a:prstGeom>
          <a:solidFill>
            <a:schemeClr val="accent4">
              <a:lumMod val="60000"/>
              <a:lumOff val="40000"/>
            </a:schemeClr>
          </a:solidFill>
          <a:effectLst>
            <a:outerShdw blurRad="50800" dist="63500" dir="2700000" algn="tl" rotWithShape="0">
              <a:prstClr val="black">
                <a:alpha val="40000"/>
              </a:prstClr>
            </a:outerShdw>
          </a:effectLst>
        </p:spPr>
        <p:txBody>
          <a:bodyPr wrap="square" rtlCol="0">
            <a:spAutoFit/>
          </a:bodyPr>
          <a:lstStyle/>
          <a:p>
            <a:pPr algn="ctr">
              <a:spcAft>
                <a:spcPts val="600"/>
              </a:spcAft>
            </a:pPr>
            <a:r>
              <a:rPr lang="en-US" sz="1200" dirty="0">
                <a:latin typeface="Futura Medium" panose="020B0602020204020303" pitchFamily="34" charset="-79"/>
                <a:cs typeface="Futura Medium" panose="020B0602020204020303" pitchFamily="34" charset="-79"/>
              </a:rPr>
              <a:t>CHU4 image taken during Earth occultation of science target</a:t>
            </a:r>
          </a:p>
          <a:p>
            <a:pPr algn="ctr"/>
            <a:r>
              <a:rPr lang="en-US" sz="1200" i="1" dirty="0">
                <a:solidFill>
                  <a:srgbClr val="C00000"/>
                </a:solidFill>
                <a:latin typeface="Futura Medium" panose="020B0602020204020303" pitchFamily="34" charset="-79"/>
                <a:cs typeface="Futura Medium" panose="020B0602020204020303" pitchFamily="34" charset="-79"/>
              </a:rPr>
              <a:t>(cities beneath clouds)</a:t>
            </a:r>
          </a:p>
        </p:txBody>
      </p:sp>
      <p:sp>
        <p:nvSpPr>
          <p:cNvPr id="13" name="Oval 12">
            <a:extLst>
              <a:ext uri="{FF2B5EF4-FFF2-40B4-BE49-F238E27FC236}">
                <a16:creationId xmlns:a16="http://schemas.microsoft.com/office/drawing/2014/main" id="{E984D2B9-01A7-2CF5-CEF1-216E85006B92}"/>
              </a:ext>
            </a:extLst>
          </p:cNvPr>
          <p:cNvSpPr/>
          <p:nvPr/>
        </p:nvSpPr>
        <p:spPr>
          <a:xfrm>
            <a:off x="1742330" y="2466325"/>
            <a:ext cx="1434165" cy="1141435"/>
          </a:xfrm>
          <a:prstGeom prst="ellipse">
            <a:avLst/>
          </a:prstGeom>
          <a:noFill/>
          <a:ln w="44450">
            <a:solidFill>
              <a:schemeClr val="accent4">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4" name="Table 3">
            <a:extLst>
              <a:ext uri="{FF2B5EF4-FFF2-40B4-BE49-F238E27FC236}">
                <a16:creationId xmlns:a16="http://schemas.microsoft.com/office/drawing/2014/main" id="{079337CE-BE8F-FB07-E2A4-193CAFA69AD2}"/>
              </a:ext>
            </a:extLst>
          </p:cNvPr>
          <p:cNvGraphicFramePr>
            <a:graphicFrameLocks noGrp="1"/>
          </p:cNvGraphicFramePr>
          <p:nvPr>
            <p:extLst>
              <p:ext uri="{D42A27DB-BD31-4B8C-83A1-F6EECF244321}">
                <p14:modId xmlns:p14="http://schemas.microsoft.com/office/powerpoint/2010/main" val="2899640657"/>
              </p:ext>
            </p:extLst>
          </p:nvPr>
        </p:nvGraphicFramePr>
        <p:xfrm>
          <a:off x="3297941" y="945257"/>
          <a:ext cx="5548017" cy="3916680"/>
        </p:xfrm>
        <a:graphic>
          <a:graphicData uri="http://schemas.openxmlformats.org/drawingml/2006/table">
            <a:tbl>
              <a:tblPr firstRow="1" bandRow="1">
                <a:effectLst>
                  <a:outerShdw blurRad="50800" dist="63500" dir="2700000" algn="tl" rotWithShape="0">
                    <a:prstClr val="black">
                      <a:alpha val="40000"/>
                    </a:prstClr>
                  </a:outerShdw>
                </a:effectLst>
                <a:tableStyleId>{0660B408-B3CF-4A94-85FC-2B1E0A45F4A2}</a:tableStyleId>
              </a:tblPr>
              <a:tblGrid>
                <a:gridCol w="3318012">
                  <a:extLst>
                    <a:ext uri="{9D8B030D-6E8A-4147-A177-3AD203B41FA5}">
                      <a16:colId xmlns:a16="http://schemas.microsoft.com/office/drawing/2014/main" val="67029630"/>
                    </a:ext>
                  </a:extLst>
                </a:gridCol>
                <a:gridCol w="365760">
                  <a:extLst>
                    <a:ext uri="{9D8B030D-6E8A-4147-A177-3AD203B41FA5}">
                      <a16:colId xmlns:a16="http://schemas.microsoft.com/office/drawing/2014/main" val="2992887740"/>
                    </a:ext>
                  </a:extLst>
                </a:gridCol>
                <a:gridCol w="1864245">
                  <a:extLst>
                    <a:ext uri="{9D8B030D-6E8A-4147-A177-3AD203B41FA5}">
                      <a16:colId xmlns:a16="http://schemas.microsoft.com/office/drawing/2014/main" val="2315811702"/>
                    </a:ext>
                  </a:extLst>
                </a:gridCol>
              </a:tblGrid>
              <a:tr h="351321">
                <a:tc gridSpan="3">
                  <a:txBody>
                    <a:bodyPr/>
                    <a:lstStyle/>
                    <a:p>
                      <a:pPr algn="ctr"/>
                      <a:r>
                        <a:rPr lang="en-US" sz="2000" b="0" dirty="0">
                          <a:solidFill>
                            <a:schemeClr val="tx1"/>
                          </a:solidFill>
                          <a:latin typeface="Futura Medium" panose="020B0602020204020303" pitchFamily="34" charset="-79"/>
                          <a:cs typeface="Futura Medium" panose="020B0602020204020303" pitchFamily="34" charset="-79"/>
                        </a:rPr>
                        <a:t>Optics</a:t>
                      </a:r>
                      <a:endParaRPr lang="en-US" sz="2000" dirty="0">
                        <a:latin typeface="Futura Medium" panose="020B0602020204020303" pitchFamily="34" charset="-79"/>
                        <a:cs typeface="Futura Medium" panose="020B0602020204020303" pitchFamily="34" charset="-79"/>
                      </a:endParaRPr>
                    </a:p>
                  </a:txBody>
                  <a:tcPr anchor="ctr"/>
                </a:tc>
                <a:tc hMerge="1">
                  <a:txBody>
                    <a:bodyPr/>
                    <a:lstStyle/>
                    <a:p>
                      <a:pPr algn="ctr"/>
                      <a:endParaRPr lang="en-US" sz="2000" dirty="0">
                        <a:latin typeface="Futura Medium" panose="020B0602020204020303" pitchFamily="34" charset="-79"/>
                        <a:cs typeface="Futura Medium" panose="020B0602020204020303" pitchFamily="34" charset="-79"/>
                      </a:endParaRPr>
                    </a:p>
                  </a:txBody>
                  <a:tcPr anchor="ctr"/>
                </a:tc>
                <a:tc hMerge="1">
                  <a:txBody>
                    <a:bodyPr/>
                    <a:lstStyle/>
                    <a:p>
                      <a:pPr algn="ctr"/>
                      <a:endParaRPr lang="en-US" sz="2000" dirty="0">
                        <a:latin typeface="Futura Medium" panose="020B0602020204020303" pitchFamily="34" charset="-79"/>
                        <a:cs typeface="Futura Medium" panose="020B0602020204020303" pitchFamily="34" charset="-79"/>
                      </a:endParaRPr>
                    </a:p>
                  </a:txBody>
                  <a:tcPr anchor="ctr"/>
                </a:tc>
                <a:extLst>
                  <a:ext uri="{0D108BD9-81ED-4DB2-BD59-A6C34878D82A}">
                    <a16:rowId xmlns:a16="http://schemas.microsoft.com/office/drawing/2014/main" val="3923911588"/>
                  </a:ext>
                </a:extLst>
              </a:tr>
              <a:tr h="409475">
                <a:tc>
                  <a:txBody>
                    <a:bodyPr/>
                    <a:lstStyle/>
                    <a:p>
                      <a:pPr algn="ctr"/>
                      <a:r>
                        <a:rPr lang="en-US" sz="1800" dirty="0">
                          <a:latin typeface="Futura Medium" panose="020B0602020204020303" pitchFamily="34" charset="-79"/>
                          <a:cs typeface="Futura Medium" panose="020B0602020204020303" pitchFamily="34" charset="-79"/>
                        </a:rPr>
                        <a:t>Tear in MLI on rear of Optic-0</a:t>
                      </a:r>
                    </a:p>
                  </a:txBody>
                  <a:tcPr anchor="ctr"/>
                </a:tc>
                <a:tc gridSpan="2">
                  <a:txBody>
                    <a:bodyPr/>
                    <a:lstStyle/>
                    <a:p>
                      <a:pPr algn="ctr"/>
                      <a:r>
                        <a:rPr lang="en-US" sz="1600" dirty="0">
                          <a:latin typeface="Futura Medium" panose="020B0602020204020303" pitchFamily="34" charset="-79"/>
                          <a:cs typeface="Futura Medium" panose="020B0602020204020303" pitchFamily="34" charset="-79"/>
                        </a:rPr>
                        <a:t>Observe at </a:t>
                      </a:r>
                    </a:p>
                    <a:p>
                      <a:pPr algn="ctr"/>
                      <a:r>
                        <a:rPr lang="en-US" sz="1600" dirty="0">
                          <a:latin typeface="Futura Medium" panose="020B0602020204020303" pitchFamily="34" charset="-79"/>
                          <a:cs typeface="Futura Medium" panose="020B0602020204020303" pitchFamily="34" charset="-79"/>
                        </a:rPr>
                        <a:t>SAA &lt; 130º </a:t>
                      </a:r>
                    </a:p>
                    <a:p>
                      <a:pPr algn="ctr"/>
                      <a:r>
                        <a:rPr lang="en-US" sz="1600" dirty="0">
                          <a:latin typeface="Futura Medium" panose="020B0602020204020303" pitchFamily="34" charset="-79"/>
                          <a:cs typeface="Futura Medium" panose="020B0602020204020303" pitchFamily="34" charset="-79"/>
                        </a:rPr>
                        <a:t>where possible</a:t>
                      </a:r>
                    </a:p>
                  </a:txBody>
                  <a:tcPr anchor="ctr">
                    <a:solidFill>
                      <a:srgbClr val="4E8F00"/>
                    </a:solidFill>
                  </a:tcPr>
                </a:tc>
                <a:tc hMerge="1">
                  <a:txBody>
                    <a:bodyPr/>
                    <a:lstStyle/>
                    <a:p>
                      <a:pPr algn="ctr"/>
                      <a:endParaRPr lang="en-US" sz="1600" dirty="0">
                        <a:latin typeface="Futura Medium" panose="020B0602020204020303" pitchFamily="34" charset="-79"/>
                        <a:cs typeface="Futura Medium" panose="020B0602020204020303" pitchFamily="34" charset="-79"/>
                      </a:endParaRPr>
                    </a:p>
                  </a:txBody>
                  <a:tcPr anchor="ctr">
                    <a:solidFill>
                      <a:srgbClr val="4E8F00"/>
                    </a:solidFill>
                  </a:tcPr>
                </a:tc>
                <a:extLst>
                  <a:ext uri="{0D108BD9-81ED-4DB2-BD59-A6C34878D82A}">
                    <a16:rowId xmlns:a16="http://schemas.microsoft.com/office/drawing/2014/main" val="3269561300"/>
                  </a:ext>
                </a:extLst>
              </a:tr>
              <a:tr h="366596">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200" dirty="0">
                          <a:latin typeface="Futura Medium" panose="020B0602020204020303" pitchFamily="34" charset="-79"/>
                          <a:cs typeface="Futura Medium" panose="020B0602020204020303" pitchFamily="34" charset="-79"/>
                        </a:rPr>
                        <a:t>Higher Optic-0 temperature for SAA &gt; 145º</a:t>
                      </a:r>
                    </a:p>
                    <a:p>
                      <a:pPr marL="0" marR="0" lvl="0" indent="0" algn="ctr" defTabSz="914400" rtl="0" eaLnBrk="1" fontAlgn="auto" latinLnBrk="0" hangingPunct="1">
                        <a:lnSpc>
                          <a:spcPct val="100000"/>
                        </a:lnSpc>
                        <a:spcBef>
                          <a:spcPts val="600"/>
                        </a:spcBef>
                        <a:spcAft>
                          <a:spcPts val="0"/>
                        </a:spcAft>
                        <a:buClrTx/>
                        <a:buSzTx/>
                        <a:buFontTx/>
                        <a:buNone/>
                        <a:tabLst/>
                        <a:defRPr/>
                      </a:pPr>
                      <a:r>
                        <a:rPr lang="en-US" sz="1000" dirty="0">
                          <a:latin typeface="Futura Medium" panose="020B0602020204020303" pitchFamily="34" charset="-79"/>
                          <a:cs typeface="Futura Medium" panose="020B0602020204020303" pitchFamily="34" charset="-79"/>
                        </a:rPr>
                        <a:t>FPMA temperature dependent ARF available</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Futura Medium" panose="020B0602020204020303" pitchFamily="34" charset="-79"/>
                          <a:cs typeface="Futura Medium" panose="020B0602020204020303" pitchFamily="34" charset="-79"/>
                        </a:rPr>
                        <a:t>Minor scheduling constraint</a:t>
                      </a:r>
                    </a:p>
                  </a:txBody>
                  <a:tcPr anchor="ctr">
                    <a:solidFill>
                      <a:schemeClr val="accent6">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Futura Medium" panose="020B0602020204020303" pitchFamily="34" charset="-79"/>
                        <a:cs typeface="Futura Medium" panose="020B0602020204020303" pitchFamily="34" charset="-79"/>
                      </a:endParaRPr>
                    </a:p>
                  </a:txBody>
                  <a:tcPr anchor="ctr">
                    <a:solidFill>
                      <a:schemeClr val="accent6">
                        <a:lumMod val="60000"/>
                        <a:lumOff val="40000"/>
                      </a:schemeClr>
                    </a:solidFill>
                  </a:tcPr>
                </a:tc>
                <a:extLst>
                  <a:ext uri="{0D108BD9-81ED-4DB2-BD59-A6C34878D82A}">
                    <a16:rowId xmlns:a16="http://schemas.microsoft.com/office/drawing/2014/main" val="2182094850"/>
                  </a:ext>
                </a:extLst>
              </a:tr>
              <a:tr h="267544">
                <a:tc>
                  <a:txBody>
                    <a:bodyPr/>
                    <a:lstStyle/>
                    <a:p>
                      <a:pPr algn="ctr"/>
                      <a:endParaRPr lang="en-US" dirty="0">
                        <a:latin typeface="Futura Medium" panose="020B0602020204020303" pitchFamily="34" charset="-79"/>
                        <a:cs typeface="Futura Medium" panose="020B0602020204020303" pitchFamily="34" charset="-79"/>
                      </a:endParaRPr>
                    </a:p>
                  </a:txBody>
                  <a:tcPr anchor="c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latin typeface="Futura Medium" panose="020B0602020204020303" pitchFamily="34" charset="-79"/>
                        <a:cs typeface="Futura Medium" panose="020B0602020204020303" pitchFamily="34" charset="-79"/>
                      </a:endParaRPr>
                    </a:p>
                  </a:txBody>
                  <a:tcPr anchor="c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latin typeface="Futura Medium" panose="020B0602020204020303" pitchFamily="34" charset="-79"/>
                        <a:cs typeface="Futura Medium" panose="020B0602020204020303" pitchFamily="34" charset="-79"/>
                      </a:endParaRPr>
                    </a:p>
                  </a:txBody>
                  <a:tcPr anchor="ctr">
                    <a:noFill/>
                  </a:tcPr>
                </a:tc>
                <a:extLst>
                  <a:ext uri="{0D108BD9-81ED-4DB2-BD59-A6C34878D82A}">
                    <a16:rowId xmlns:a16="http://schemas.microsoft.com/office/drawing/2014/main" val="2824225039"/>
                  </a:ext>
                </a:extLst>
              </a:tr>
              <a:tr h="267544">
                <a:tc gridSpan="3">
                  <a:txBody>
                    <a:bodyPr/>
                    <a:lstStyle/>
                    <a:p>
                      <a:pPr algn="ctr"/>
                      <a:r>
                        <a:rPr lang="en-US" dirty="0">
                          <a:latin typeface="Futura Medium" panose="020B0602020204020303" pitchFamily="34" charset="-79"/>
                          <a:cs typeface="Futura Medium" panose="020B0602020204020303" pitchFamily="34" charset="-79"/>
                        </a:rPr>
                        <a:t>Astrometry Star Tracker </a:t>
                      </a:r>
                      <a:r>
                        <a:rPr lang="en-US" sz="1200" dirty="0">
                          <a:latin typeface="Futura Medium" panose="020B0602020204020303" pitchFamily="34" charset="-79"/>
                          <a:cs typeface="Futura Medium" panose="020B0602020204020303" pitchFamily="34" charset="-79"/>
                        </a:rPr>
                        <a:t>(CHU4)</a:t>
                      </a:r>
                    </a:p>
                  </a:txBody>
                  <a:tcPr anchor="ctr">
                    <a:solidFill>
                      <a:schemeClr val="accent4">
                        <a:lumMod val="60000"/>
                        <a:lumOff val="40000"/>
                      </a:schemeClr>
                    </a:solidFill>
                  </a:tcPr>
                </a:tc>
                <a:tc hMerge="1">
                  <a:txBody>
                    <a:bodyPr/>
                    <a:lstStyle/>
                    <a:p>
                      <a:pPr algn="ctr"/>
                      <a:endParaRPr lang="en-US" sz="1200" dirty="0">
                        <a:latin typeface="Futura Medium" panose="020B0602020204020303" pitchFamily="34" charset="-79"/>
                        <a:cs typeface="Futura Medium" panose="020B0602020204020303" pitchFamily="34" charset="-79"/>
                      </a:endParaRPr>
                    </a:p>
                  </a:txBody>
                  <a:tcPr anchor="ctr">
                    <a:solidFill>
                      <a:srgbClr val="EE7D31"/>
                    </a:solidFill>
                  </a:tcPr>
                </a:tc>
                <a:tc hMerge="1">
                  <a:txBody>
                    <a:bodyPr/>
                    <a:lstStyle/>
                    <a:p>
                      <a:pPr algn="ctr"/>
                      <a:endParaRPr lang="en-US" sz="1200" dirty="0">
                        <a:latin typeface="Futura Medium" panose="020B0602020204020303" pitchFamily="34" charset="-79"/>
                        <a:cs typeface="Futura Medium" panose="020B0602020204020303" pitchFamily="34" charset="-79"/>
                      </a:endParaRPr>
                    </a:p>
                  </a:txBody>
                  <a:tcPr anchor="ctr">
                    <a:solidFill>
                      <a:schemeClr val="accent4">
                        <a:lumMod val="60000"/>
                        <a:lumOff val="40000"/>
                      </a:schemeClr>
                    </a:solidFill>
                  </a:tcPr>
                </a:tc>
                <a:extLst>
                  <a:ext uri="{0D108BD9-81ED-4DB2-BD59-A6C34878D82A}">
                    <a16:rowId xmlns:a16="http://schemas.microsoft.com/office/drawing/2014/main" val="3798778310"/>
                  </a:ext>
                </a:extLst>
              </a:tr>
              <a:tr h="452577">
                <a:tc gridSpan="2">
                  <a:txBody>
                    <a:bodyPr/>
                    <a:lstStyle/>
                    <a:p>
                      <a:pPr algn="ctr"/>
                      <a:r>
                        <a:rPr lang="en-US" sz="1800" dirty="0">
                          <a:latin typeface="Futura Medium" panose="020B0602020204020303" pitchFamily="34" charset="-79"/>
                          <a:cs typeface="Futura Medium" panose="020B0602020204020303" pitchFamily="34" charset="-79"/>
                        </a:rPr>
                        <a:t>Low gain area in central 1º of 20º field of view</a:t>
                      </a: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latin typeface="Futura Medium" panose="020B0602020204020303" pitchFamily="34" charset="-79"/>
                          <a:cs typeface="Futura Medium" panose="020B0602020204020303" pitchFamily="34" charset="-79"/>
                        </a:rPr>
                        <a:t>Only Solar observations at SAA &lt; 20º</a:t>
                      </a:r>
                      <a:endParaRPr lang="en-US" dirty="0">
                        <a:latin typeface="Futura Medium" panose="020B0602020204020303" pitchFamily="34" charset="-79"/>
                        <a:cs typeface="Futura Medium" panose="020B0602020204020303" pitchFamily="34" charset="-79"/>
                      </a:endParaRPr>
                    </a:p>
                  </a:txBody>
                  <a:tcPr anchor="ctr">
                    <a:solidFill>
                      <a:srgbClr val="4E8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Futura Medium" panose="020B0602020204020303" pitchFamily="34" charset="-79"/>
                          <a:cs typeface="Futura Medium" panose="020B0602020204020303" pitchFamily="34" charset="-79"/>
                        </a:rPr>
                        <a:t>Solar observations only at SAA &lt; 20º</a:t>
                      </a:r>
                      <a:endParaRPr lang="en-US" dirty="0">
                        <a:latin typeface="Futura Medium" panose="020B0602020204020303" pitchFamily="34" charset="-79"/>
                        <a:cs typeface="Futura Medium" panose="020B0602020204020303" pitchFamily="34" charset="-79"/>
                      </a:endParaRPr>
                    </a:p>
                  </a:txBody>
                  <a:tcPr anchor="ctr">
                    <a:solidFill>
                      <a:srgbClr val="4E8F00"/>
                    </a:solidFill>
                  </a:tcPr>
                </a:tc>
                <a:extLst>
                  <a:ext uri="{0D108BD9-81ED-4DB2-BD59-A6C34878D82A}">
                    <a16:rowId xmlns:a16="http://schemas.microsoft.com/office/drawing/2014/main" val="3688923551"/>
                  </a:ext>
                </a:extLst>
              </a:tr>
              <a:tr h="458244">
                <a:tc gridSpan="2">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dirty="0">
                          <a:latin typeface="Futura Medium" panose="020B0602020204020303" pitchFamily="34" charset="-79"/>
                          <a:cs typeface="Futura Medium" panose="020B0602020204020303" pitchFamily="34" charset="-79"/>
                        </a:rPr>
                        <a:t>Caused by repeated Solar observations</a:t>
                      </a:r>
                    </a:p>
                    <a:p>
                      <a:pPr marL="9525"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C00000"/>
                          </a:solidFill>
                          <a:latin typeface="Futura Medium" panose="020B0602020204020303" pitchFamily="34" charset="-79"/>
                          <a:cs typeface="Futura Medium" panose="020B0602020204020303" pitchFamily="34" charset="-79"/>
                        </a:rPr>
                        <a:t>Star Tracker performance remains nominal</a:t>
                      </a: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latin typeface="Futura Medium" panose="020B0602020204020303" pitchFamily="34" charset="-79"/>
                          <a:cs typeface="Futura Medium" panose="020B0602020204020303" pitchFamily="34" charset="-79"/>
                        </a:rPr>
                        <a:t>Observations of bright point sources allowed* for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latin typeface="Futura Medium" panose="020B0602020204020303" pitchFamily="34" charset="-79"/>
                          <a:cs typeface="Futura Medium" panose="020B0602020204020303" pitchFamily="34" charset="-79"/>
                        </a:rPr>
                        <a:t>20º &lt; SAA &lt; 43º</a:t>
                      </a:r>
                      <a:endParaRPr lang="en-US" sz="1800" dirty="0">
                        <a:latin typeface="Futura Medium" panose="020B0602020204020303" pitchFamily="34" charset="-79"/>
                        <a:cs typeface="Futura Medium" panose="020B0602020204020303" pitchFamily="34" charset="-79"/>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latin typeface="Futura Medium" panose="020B0602020204020303" pitchFamily="34" charset="-79"/>
                          <a:cs typeface="Futura Medium" panose="020B0602020204020303" pitchFamily="34" charset="-79"/>
                        </a:rPr>
                        <a:t>Observations of bright point sources allowed*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latin typeface="Futura Medium" panose="020B0602020204020303" pitchFamily="34" charset="-79"/>
                          <a:cs typeface="Futura Medium" panose="020B0602020204020303" pitchFamily="34" charset="-79"/>
                        </a:rPr>
                        <a:t>20º &lt; SAA &lt; 43º</a:t>
                      </a:r>
                      <a:endParaRPr lang="en-US" sz="1800" dirty="0">
                        <a:latin typeface="Futura Medium" panose="020B0602020204020303" pitchFamily="34" charset="-79"/>
                        <a:cs typeface="Futura Medium" panose="020B0602020204020303" pitchFamily="34" charset="-79"/>
                      </a:endParaRPr>
                    </a:p>
                  </a:txBody>
                  <a:tcPr anchor="ctr">
                    <a:solidFill>
                      <a:schemeClr val="accent6">
                        <a:lumMod val="60000"/>
                        <a:lumOff val="40000"/>
                      </a:schemeClr>
                    </a:solidFill>
                  </a:tcPr>
                </a:tc>
                <a:extLst>
                  <a:ext uri="{0D108BD9-81ED-4DB2-BD59-A6C34878D82A}">
                    <a16:rowId xmlns:a16="http://schemas.microsoft.com/office/drawing/2014/main" val="234065504"/>
                  </a:ext>
                </a:extLst>
              </a:tr>
            </a:tbl>
          </a:graphicData>
        </a:graphic>
      </p:graphicFrame>
      <p:pic>
        <p:nvPicPr>
          <p:cNvPr id="15" name="Picture 14" descr="A picture containing nature, crater&#10;&#10;Description automatically generated">
            <a:extLst>
              <a:ext uri="{FF2B5EF4-FFF2-40B4-BE49-F238E27FC236}">
                <a16:creationId xmlns:a16="http://schemas.microsoft.com/office/drawing/2014/main" id="{3AD09E3D-109A-AD77-6E52-2C671B5D7D6D}"/>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942466" y="5021771"/>
            <a:ext cx="1910893" cy="1471558"/>
          </a:xfrm>
          <a:prstGeom prst="rect">
            <a:avLst/>
          </a:prstGeom>
          <a:effectLst>
            <a:outerShdw blurRad="50800" dist="63500" dir="2700000" algn="tl" rotWithShape="0">
              <a:prstClr val="black">
                <a:alpha val="40000"/>
              </a:prstClr>
            </a:outerShdw>
          </a:effectLst>
        </p:spPr>
      </p:pic>
      <p:cxnSp>
        <p:nvCxnSpPr>
          <p:cNvPr id="16" name="Straight Arrow Connector 15">
            <a:extLst>
              <a:ext uri="{FF2B5EF4-FFF2-40B4-BE49-F238E27FC236}">
                <a16:creationId xmlns:a16="http://schemas.microsoft.com/office/drawing/2014/main" id="{A95CFAC8-6F5C-AADA-38E7-EEB19864FD20}"/>
              </a:ext>
            </a:extLst>
          </p:cNvPr>
          <p:cNvCxnSpPr>
            <a:cxnSpLocks/>
          </p:cNvCxnSpPr>
          <p:nvPr/>
        </p:nvCxnSpPr>
        <p:spPr>
          <a:xfrm flipH="1">
            <a:off x="2999899" y="4481950"/>
            <a:ext cx="377728" cy="1059675"/>
          </a:xfrm>
          <a:prstGeom prst="straightConnector1">
            <a:avLst/>
          </a:prstGeom>
          <a:ln w="31750">
            <a:solidFill>
              <a:schemeClr val="accent4">
                <a:lumMod val="60000"/>
                <a:lumOff val="4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49B4826-77B6-B18F-C0AF-01F32EA44B84}"/>
              </a:ext>
            </a:extLst>
          </p:cNvPr>
          <p:cNvCxnSpPr>
            <a:cxnSpLocks/>
          </p:cNvCxnSpPr>
          <p:nvPr/>
        </p:nvCxnSpPr>
        <p:spPr>
          <a:xfrm flipH="1" flipV="1">
            <a:off x="3435353" y="5774543"/>
            <a:ext cx="1104897" cy="49646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2DBA48A-DA22-8DE3-09EE-0B7099B8C923}"/>
              </a:ext>
            </a:extLst>
          </p:cNvPr>
          <p:cNvCxnSpPr>
            <a:cxnSpLocks/>
          </p:cNvCxnSpPr>
          <p:nvPr/>
        </p:nvCxnSpPr>
        <p:spPr>
          <a:xfrm flipH="1" flipV="1">
            <a:off x="3779108" y="5469959"/>
            <a:ext cx="368397" cy="62749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FCFBA0B-2DF5-1575-0C7B-E6326606998C}"/>
              </a:ext>
            </a:extLst>
          </p:cNvPr>
          <p:cNvCxnSpPr>
            <a:cxnSpLocks/>
          </p:cNvCxnSpPr>
          <p:nvPr/>
        </p:nvCxnSpPr>
        <p:spPr>
          <a:xfrm>
            <a:off x="3176495" y="3117351"/>
            <a:ext cx="971010" cy="124613"/>
          </a:xfrm>
          <a:prstGeom prst="line">
            <a:avLst/>
          </a:prstGeom>
          <a:ln w="41275">
            <a:solidFill>
              <a:schemeClr val="accent4">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20" name="U-Turn Arrow 19">
            <a:extLst>
              <a:ext uri="{FF2B5EF4-FFF2-40B4-BE49-F238E27FC236}">
                <a16:creationId xmlns:a16="http://schemas.microsoft.com/office/drawing/2014/main" id="{FE6F4122-D002-791E-48AA-98A1C9026FF0}"/>
              </a:ext>
            </a:extLst>
          </p:cNvPr>
          <p:cNvSpPr/>
          <p:nvPr/>
        </p:nvSpPr>
        <p:spPr>
          <a:xfrm rot="16403502" flipH="1">
            <a:off x="946565" y="260434"/>
            <a:ext cx="1927503" cy="3437554"/>
          </a:xfrm>
          <a:prstGeom prst="uturnArrow">
            <a:avLst>
              <a:gd name="adj1" fmla="val 2557"/>
              <a:gd name="adj2" fmla="val 7656"/>
              <a:gd name="adj3" fmla="val 12941"/>
              <a:gd name="adj4" fmla="val 34034"/>
              <a:gd name="adj5" fmla="val 14170"/>
            </a:avLst>
          </a:prstGeom>
          <a:solidFill>
            <a:srgbClr val="EE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extBox 1">
            <a:extLst>
              <a:ext uri="{FF2B5EF4-FFF2-40B4-BE49-F238E27FC236}">
                <a16:creationId xmlns:a16="http://schemas.microsoft.com/office/drawing/2014/main" id="{51B62A16-12FC-A27A-E341-B6732447C63D}"/>
              </a:ext>
            </a:extLst>
          </p:cNvPr>
          <p:cNvSpPr txBox="1"/>
          <p:nvPr/>
        </p:nvSpPr>
        <p:spPr>
          <a:xfrm>
            <a:off x="290456" y="6544755"/>
            <a:ext cx="4584909" cy="246221"/>
          </a:xfrm>
          <a:prstGeom prst="rect">
            <a:avLst/>
          </a:prstGeom>
          <a:noFill/>
        </p:spPr>
        <p:txBody>
          <a:bodyPr wrap="none" rtlCol="0">
            <a:spAutoFit/>
          </a:bodyPr>
          <a:lstStyle/>
          <a:p>
            <a:r>
              <a:rPr lang="en-US" sz="1000" dirty="0">
                <a:solidFill>
                  <a:schemeClr val="bg1"/>
                </a:solidFill>
                <a:latin typeface="Futura Medium" panose="020B0602020204020303" pitchFamily="34" charset="-79"/>
                <a:cs typeface="Futura Medium" panose="020B0602020204020303" pitchFamily="34" charset="-79"/>
              </a:rPr>
              <a:t>NuSTAR status – IACHEC, Parador de La Granja, May 2024 – Karl Forster</a:t>
            </a:r>
          </a:p>
        </p:txBody>
      </p:sp>
    </p:spTree>
    <p:extLst>
      <p:ext uri="{BB962C8B-B14F-4D97-AF65-F5344CB8AC3E}">
        <p14:creationId xmlns:p14="http://schemas.microsoft.com/office/powerpoint/2010/main" val="2334820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E5732F-5B1F-EE4C-666B-EE34B094A6E4}"/>
              </a:ext>
            </a:extLst>
          </p:cNvPr>
          <p:cNvSpPr/>
          <p:nvPr/>
        </p:nvSpPr>
        <p:spPr>
          <a:xfrm>
            <a:off x="-1" y="-1"/>
            <a:ext cx="9144001" cy="6858001"/>
          </a:xfrm>
          <a:prstGeom prst="rect">
            <a:avLst/>
          </a:prstGeom>
          <a:solidFill>
            <a:schemeClr val="bg1">
              <a:alpha val="6127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1B0D064-B539-4B7D-9E08-9C85BFB2DFDA}"/>
              </a:ext>
            </a:extLst>
          </p:cNvPr>
          <p:cNvSpPr txBox="1"/>
          <p:nvPr/>
        </p:nvSpPr>
        <p:spPr>
          <a:xfrm>
            <a:off x="1942466" y="186537"/>
            <a:ext cx="5259067" cy="707886"/>
          </a:xfrm>
          <a:prstGeom prst="rect">
            <a:avLst/>
          </a:prstGeom>
          <a:noFill/>
        </p:spPr>
        <p:txBody>
          <a:bodyPr wrap="none" rtlCol="0">
            <a:spAutoFit/>
          </a:bodyPr>
          <a:lstStyle/>
          <a:p>
            <a:pPr algn="ctr"/>
            <a:r>
              <a:rPr lang="en-US" sz="4000" dirty="0" err="1">
                <a:solidFill>
                  <a:schemeClr val="bg1"/>
                </a:solidFill>
                <a:latin typeface="Futura Medium" panose="020B0602020204020303" pitchFamily="34" charset="-79"/>
                <a:cs typeface="Futura Medium" panose="020B0602020204020303" pitchFamily="34" charset="-79"/>
              </a:rPr>
              <a:t>NuSTAR</a:t>
            </a:r>
            <a:r>
              <a:rPr lang="en-US" sz="4000" dirty="0">
                <a:solidFill>
                  <a:schemeClr val="bg1"/>
                </a:solidFill>
                <a:latin typeface="Futura Medium" panose="020B0602020204020303" pitchFamily="34" charset="-79"/>
                <a:cs typeface="Futura Medium" panose="020B0602020204020303" pitchFamily="34" charset="-79"/>
              </a:rPr>
              <a:t> Observatory</a:t>
            </a:r>
          </a:p>
        </p:txBody>
      </p:sp>
      <p:pic>
        <p:nvPicPr>
          <p:cNvPr id="3" name="Picture 2">
            <a:extLst>
              <a:ext uri="{FF2B5EF4-FFF2-40B4-BE49-F238E27FC236}">
                <a16:creationId xmlns:a16="http://schemas.microsoft.com/office/drawing/2014/main" id="{48C34D9C-1377-5A8B-E6C8-C0EE40DE0F6E}"/>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l="2083" t="-1134" b="1"/>
          <a:stretch/>
        </p:blipFill>
        <p:spPr>
          <a:xfrm>
            <a:off x="281668" y="960297"/>
            <a:ext cx="4592201" cy="1406765"/>
          </a:xfrm>
          <a:prstGeom prst="rect">
            <a:avLst/>
          </a:prstGeom>
          <a:effectLst>
            <a:outerShdw blurRad="50800" dist="63500" dir="2700000" algn="tl" rotWithShape="0">
              <a:prstClr val="black">
                <a:alpha val="40000"/>
              </a:prstClr>
            </a:outerShdw>
          </a:effectLst>
        </p:spPr>
      </p:pic>
      <p:sp>
        <p:nvSpPr>
          <p:cNvPr id="21" name="TextBox 20">
            <a:extLst>
              <a:ext uri="{FF2B5EF4-FFF2-40B4-BE49-F238E27FC236}">
                <a16:creationId xmlns:a16="http://schemas.microsoft.com/office/drawing/2014/main" id="{43760D77-BA83-F8CB-334D-488EA4390FD1}"/>
              </a:ext>
            </a:extLst>
          </p:cNvPr>
          <p:cNvSpPr txBox="1"/>
          <p:nvPr/>
        </p:nvSpPr>
        <p:spPr>
          <a:xfrm>
            <a:off x="5159287" y="936545"/>
            <a:ext cx="3668856" cy="1112407"/>
          </a:xfrm>
          <a:prstGeom prst="rect">
            <a:avLst/>
          </a:prstGeom>
          <a:solidFill>
            <a:schemeClr val="accent6">
              <a:lumMod val="60000"/>
              <a:lumOff val="40000"/>
            </a:schemeClr>
          </a:solidFill>
          <a:ln>
            <a:solidFill>
              <a:schemeClr val="tx1"/>
            </a:solidFill>
          </a:ln>
          <a:effectLst>
            <a:outerShdw blurRad="50800" dist="63500" dir="2700000" algn="tl" rotWithShape="0">
              <a:prstClr val="black">
                <a:alpha val="40000"/>
              </a:prstClr>
            </a:outerShdw>
          </a:effectLst>
        </p:spPr>
        <p:txBody>
          <a:bodyPr wrap="none" rtlCol="0" anchor="ctr">
            <a:noAutofit/>
          </a:bodyPr>
          <a:lstStyle/>
          <a:p>
            <a:pPr algn="ctr"/>
            <a:r>
              <a:rPr lang="en-US" sz="2400" dirty="0">
                <a:latin typeface="Futura Medium" panose="020B0602020204020303" pitchFamily="34" charset="-79"/>
                <a:cs typeface="Futura Medium" panose="020B0602020204020303" pitchFamily="34" charset="-79"/>
              </a:rPr>
              <a:t>Laser Metrology System</a:t>
            </a:r>
          </a:p>
          <a:p>
            <a:pPr algn="ctr"/>
            <a:r>
              <a:rPr lang="en-US" sz="2400" dirty="0">
                <a:latin typeface="Futura Medium" panose="020B0602020204020303" pitchFamily="34" charset="-79"/>
                <a:cs typeface="Futura Medium" panose="020B0602020204020303" pitchFamily="34" charset="-79"/>
              </a:rPr>
              <a:t>stabilized</a:t>
            </a:r>
          </a:p>
        </p:txBody>
      </p:sp>
      <p:sp>
        <p:nvSpPr>
          <p:cNvPr id="4" name="TextBox 3">
            <a:extLst>
              <a:ext uri="{FF2B5EF4-FFF2-40B4-BE49-F238E27FC236}">
                <a16:creationId xmlns:a16="http://schemas.microsoft.com/office/drawing/2014/main" id="{830FCED0-001E-B3AE-0F1F-8CA8D3DFC687}"/>
              </a:ext>
            </a:extLst>
          </p:cNvPr>
          <p:cNvSpPr txBox="1"/>
          <p:nvPr/>
        </p:nvSpPr>
        <p:spPr>
          <a:xfrm>
            <a:off x="290456" y="6544755"/>
            <a:ext cx="4584909" cy="246221"/>
          </a:xfrm>
          <a:prstGeom prst="rect">
            <a:avLst/>
          </a:prstGeom>
          <a:noFill/>
        </p:spPr>
        <p:txBody>
          <a:bodyPr wrap="none" rtlCol="0">
            <a:spAutoFit/>
          </a:bodyPr>
          <a:lstStyle/>
          <a:p>
            <a:r>
              <a:rPr lang="en-US" sz="1000" dirty="0">
                <a:solidFill>
                  <a:schemeClr val="bg1"/>
                </a:solidFill>
                <a:latin typeface="Futura Medium" panose="020B0602020204020303" pitchFamily="34" charset="-79"/>
                <a:cs typeface="Futura Medium" panose="020B0602020204020303" pitchFamily="34" charset="-79"/>
              </a:rPr>
              <a:t>NuSTAR status – IACHEC, Parador de La Granja, May 2024 – Karl Forster</a:t>
            </a:r>
          </a:p>
        </p:txBody>
      </p:sp>
      <p:graphicFrame>
        <p:nvGraphicFramePr>
          <p:cNvPr id="6" name="Table 3">
            <a:extLst>
              <a:ext uri="{FF2B5EF4-FFF2-40B4-BE49-F238E27FC236}">
                <a16:creationId xmlns:a16="http://schemas.microsoft.com/office/drawing/2014/main" id="{AFC2BD33-869B-8AC9-F6D1-53DA60AE48E7}"/>
              </a:ext>
            </a:extLst>
          </p:cNvPr>
          <p:cNvGraphicFramePr>
            <a:graphicFrameLocks noGrp="1"/>
          </p:cNvGraphicFramePr>
          <p:nvPr/>
        </p:nvGraphicFramePr>
        <p:xfrm>
          <a:off x="276096" y="2476611"/>
          <a:ext cx="4680856" cy="2983485"/>
        </p:xfrm>
        <a:graphic>
          <a:graphicData uri="http://schemas.openxmlformats.org/drawingml/2006/table">
            <a:tbl>
              <a:tblPr firstRow="1" bandRow="1">
                <a:effectLst>
                  <a:outerShdw blurRad="50800" dist="63500" dir="2700000" algn="tl" rotWithShape="0">
                    <a:prstClr val="black">
                      <a:alpha val="40000"/>
                    </a:prstClr>
                  </a:outerShdw>
                </a:effectLst>
                <a:tableStyleId>{22838BEF-8BB2-4498-84A7-C5851F593DF1}</a:tableStyleId>
              </a:tblPr>
              <a:tblGrid>
                <a:gridCol w="4680856">
                  <a:extLst>
                    <a:ext uri="{9D8B030D-6E8A-4147-A177-3AD203B41FA5}">
                      <a16:colId xmlns:a16="http://schemas.microsoft.com/office/drawing/2014/main" val="67029630"/>
                    </a:ext>
                  </a:extLst>
                </a:gridCol>
              </a:tblGrid>
              <a:tr h="1401687">
                <a:tc>
                  <a:txBody>
                    <a:bodyPr/>
                    <a:lstStyle/>
                    <a:p>
                      <a:pPr>
                        <a:spcBef>
                          <a:spcPts val="600"/>
                        </a:spcBef>
                        <a:spcAft>
                          <a:spcPts val="600"/>
                        </a:spcAft>
                      </a:pPr>
                      <a:r>
                        <a:rPr lang="en-US" sz="1800" b="0" dirty="0">
                          <a:latin typeface="Futura Medium" panose="020B0602020204020303" pitchFamily="34" charset="-79"/>
                          <a:cs typeface="Futura Medium" panose="020B0602020204020303" pitchFamily="34" charset="-79"/>
                        </a:rPr>
                        <a:t>Implemented an adjustment of the operating duty cycle of the lasers in 2020</a:t>
                      </a:r>
                    </a:p>
                    <a:p>
                      <a:pPr marL="460375" marR="0" lvl="0" indent="-225425"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600" b="0" dirty="0">
                          <a:latin typeface="Futura Medium" panose="020B0602020204020303" pitchFamily="34" charset="-79"/>
                          <a:cs typeface="Futura Medium" panose="020B0602020204020303" pitchFamily="34" charset="-79"/>
                        </a:rPr>
                        <a:t>Produced significant improvement in rate of decline of laser intensity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4225039"/>
                  </a:ext>
                </a:extLst>
              </a:tr>
              <a:tr h="901085">
                <a:tc>
                  <a:txBody>
                    <a:bodyPr/>
                    <a:lstStyle/>
                    <a:p>
                      <a:pPr marL="752475" lvl="1" indent="-168275">
                        <a:spcBef>
                          <a:spcPts val="0"/>
                        </a:spcBef>
                        <a:spcAft>
                          <a:spcPts val="600"/>
                        </a:spcAft>
                        <a:buFont typeface="Arial" panose="020B0604020202020204" pitchFamily="34" charset="0"/>
                        <a:buChar char="•"/>
                        <a:tabLst/>
                      </a:pPr>
                      <a:r>
                        <a:rPr lang="en-US" sz="1600" b="0" dirty="0">
                          <a:latin typeface="Futura Medium" panose="020B0602020204020303" pitchFamily="34" charset="-79"/>
                          <a:cs typeface="Futura Medium" panose="020B0602020204020303" pitchFamily="34" charset="-79"/>
                        </a:rPr>
                        <a:t>Indicates that, with no further changes, the metrology system should remain </a:t>
                      </a:r>
                      <a:r>
                        <a:rPr lang="en-US" sz="1600" b="0" dirty="0">
                          <a:solidFill>
                            <a:srgbClr val="C00000"/>
                          </a:solidFill>
                          <a:latin typeface="Futura Medium" panose="020B0602020204020303" pitchFamily="34" charset="-79"/>
                          <a:cs typeface="Futura Medium" panose="020B0602020204020303" pitchFamily="34" charset="-79"/>
                        </a:rPr>
                        <a:t>nominal for another 9 years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8778310"/>
                  </a:ext>
                </a:extLst>
              </a:tr>
              <a:tr h="680713">
                <a:tc>
                  <a:txBody>
                    <a:bodyPr/>
                    <a:lstStyle/>
                    <a:p>
                      <a:pPr marL="46037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latin typeface="Futura Medium" panose="020B0602020204020303" pitchFamily="34" charset="-79"/>
                          <a:cs typeface="Futura Medium" panose="020B0602020204020303" pitchFamily="34" charset="-79"/>
                        </a:rPr>
                        <a:t>Additional adjustments can be made to extend laser lifetime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8923551"/>
                  </a:ext>
                </a:extLst>
              </a:tr>
            </a:tbl>
          </a:graphicData>
        </a:graphic>
      </p:graphicFrame>
      <p:pic>
        <p:nvPicPr>
          <p:cNvPr id="7" name="Picture 6" descr="Chart&#10;&#10;Description automatically generated">
            <a:extLst>
              <a:ext uri="{FF2B5EF4-FFF2-40B4-BE49-F238E27FC236}">
                <a16:creationId xmlns:a16="http://schemas.microsoft.com/office/drawing/2014/main" id="{909E3739-8762-0D4B-3758-0DF032E6FF6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87981" y="2198837"/>
            <a:ext cx="3876096" cy="2563149"/>
          </a:xfrm>
          <a:prstGeom prst="rect">
            <a:avLst/>
          </a:prstGeom>
          <a:effectLst>
            <a:outerShdw blurRad="50800" dist="63500" dir="2700000" algn="tl" rotWithShape="0">
              <a:prstClr val="black">
                <a:alpha val="40000"/>
              </a:prstClr>
            </a:outerShdw>
          </a:effectLst>
        </p:spPr>
      </p:pic>
      <p:sp>
        <p:nvSpPr>
          <p:cNvPr id="11" name="Content Placeholder 2">
            <a:extLst>
              <a:ext uri="{FF2B5EF4-FFF2-40B4-BE49-F238E27FC236}">
                <a16:creationId xmlns:a16="http://schemas.microsoft.com/office/drawing/2014/main" id="{C28C5653-9C18-03EF-85E0-D6644471F68C}"/>
              </a:ext>
            </a:extLst>
          </p:cNvPr>
          <p:cNvSpPr txBox="1">
            <a:spLocks/>
          </p:cNvSpPr>
          <p:nvPr/>
        </p:nvSpPr>
        <p:spPr>
          <a:xfrm>
            <a:off x="5250895" y="4919394"/>
            <a:ext cx="3453359" cy="1621451"/>
          </a:xfrm>
          <a:prstGeom prst="rect">
            <a:avLst/>
          </a:prstGeom>
          <a:solidFill>
            <a:schemeClr val="accent4">
              <a:lumMod val="60000"/>
              <a:lumOff val="40000"/>
            </a:schemeClr>
          </a:solidFill>
          <a:effectLst>
            <a:outerShdw blurRad="50800" dist="63500" dir="2700000" algn="tl" rotWithShape="0">
              <a:prstClr val="black">
                <a:alpha val="40000"/>
              </a:prstClr>
            </a:outerShdw>
          </a:effectLst>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buNone/>
            </a:pPr>
            <a:r>
              <a:rPr lang="en-US" dirty="0">
                <a:latin typeface="Futura Medium" panose="020B0602020204020303" pitchFamily="34" charset="-79"/>
                <a:cs typeface="Futura Medium" panose="020B0602020204020303" pitchFamily="34" charset="-79"/>
              </a:rPr>
              <a:t>Laser Metrology System tracks the relative motion of optics with respect to CZT X-ray detectors  </a:t>
            </a:r>
            <a:r>
              <a:rPr lang="en-US" sz="2200" dirty="0">
                <a:solidFill>
                  <a:srgbClr val="00B050"/>
                </a:solidFill>
                <a:latin typeface="Futura Medium" panose="020B0602020204020303" pitchFamily="34" charset="-79"/>
                <a:cs typeface="Futura Medium" panose="020B0602020204020303" pitchFamily="34" charset="-79"/>
              </a:rPr>
              <a:t>(10m mast!)</a:t>
            </a:r>
          </a:p>
          <a:p>
            <a:pPr marL="279400" lvl="1" indent="-165100">
              <a:lnSpc>
                <a:spcPct val="110000"/>
              </a:lnSpc>
              <a:spcBef>
                <a:spcPts val="600"/>
              </a:spcBef>
            </a:pPr>
            <a:r>
              <a:rPr lang="en-US" dirty="0">
                <a:latin typeface="Futura Medium" panose="020B0602020204020303" pitchFamily="34" charset="-79"/>
                <a:cs typeface="Futura Medium" panose="020B0602020204020303" pitchFamily="34" charset="-79"/>
              </a:rPr>
              <a:t>Metrology data is used by ground processing software to reconstruct:</a:t>
            </a:r>
          </a:p>
          <a:p>
            <a:pPr marL="571500" lvl="2" indent="-177800">
              <a:lnSpc>
                <a:spcPct val="110000"/>
              </a:lnSpc>
              <a:spcBef>
                <a:spcPts val="600"/>
              </a:spcBef>
            </a:pPr>
            <a:r>
              <a:rPr lang="en-US" sz="2400" dirty="0">
                <a:latin typeface="Futura Medium" panose="020B0602020204020303" pitchFamily="34" charset="-79"/>
                <a:cs typeface="Futura Medium" panose="020B0602020204020303" pitchFamily="34" charset="-79"/>
              </a:rPr>
              <a:t>Location of optical axes</a:t>
            </a:r>
          </a:p>
          <a:p>
            <a:pPr marL="571500" lvl="2" indent="-177800">
              <a:lnSpc>
                <a:spcPct val="110000"/>
              </a:lnSpc>
              <a:spcBef>
                <a:spcPts val="600"/>
              </a:spcBef>
            </a:pPr>
            <a:r>
              <a:rPr lang="en-US" sz="2400" dirty="0">
                <a:latin typeface="Futura Medium" panose="020B0602020204020303" pitchFamily="34" charset="-79"/>
                <a:cs typeface="Futura Medium" panose="020B0602020204020303" pitchFamily="34" charset="-79"/>
              </a:rPr>
              <a:t>With star tracker camera on optics bench the sky position of events recorded in CZT</a:t>
            </a:r>
          </a:p>
          <a:p>
            <a:pPr lvl="2">
              <a:lnSpc>
                <a:spcPct val="110000"/>
              </a:lnSpc>
              <a:spcBef>
                <a:spcPts val="600"/>
              </a:spcBef>
            </a:pPr>
            <a:endParaRPr lang="en-US" sz="2400" dirty="0">
              <a:latin typeface="Futura Medium" panose="020B0602020204020303" pitchFamily="34" charset="-79"/>
              <a:cs typeface="Futura Medium" panose="020B0602020204020303" pitchFamily="34" charset="-79"/>
            </a:endParaRPr>
          </a:p>
        </p:txBody>
      </p:sp>
      <p:sp>
        <p:nvSpPr>
          <p:cNvPr id="13" name="TextBox 12">
            <a:extLst>
              <a:ext uri="{FF2B5EF4-FFF2-40B4-BE49-F238E27FC236}">
                <a16:creationId xmlns:a16="http://schemas.microsoft.com/office/drawing/2014/main" id="{3ACB994A-DDED-2E87-99DE-0B3D1EA2F685}"/>
              </a:ext>
            </a:extLst>
          </p:cNvPr>
          <p:cNvSpPr txBox="1"/>
          <p:nvPr/>
        </p:nvSpPr>
        <p:spPr>
          <a:xfrm>
            <a:off x="290456" y="5569645"/>
            <a:ext cx="4666496" cy="908086"/>
          </a:xfrm>
          <a:prstGeom prst="rect">
            <a:avLst/>
          </a:prstGeom>
          <a:solidFill>
            <a:srgbClr val="00FA00"/>
          </a:solidFill>
          <a:ln w="12700">
            <a:solidFill>
              <a:schemeClr val="tx1"/>
            </a:solidFill>
          </a:ln>
          <a:effectLst>
            <a:outerShdw blurRad="50800" dist="38100" dir="2700000" algn="tl" rotWithShape="0">
              <a:prstClr val="black">
                <a:alpha val="40000"/>
              </a:prstClr>
            </a:outerShdw>
          </a:effectLst>
        </p:spPr>
        <p:txBody>
          <a:bodyPr wrap="square" rtlCol="0" anchor="ctr">
            <a:noAutofit/>
          </a:bodyPr>
          <a:lstStyle/>
          <a:p>
            <a:r>
              <a:rPr lang="en-US" sz="1600" dirty="0" err="1">
                <a:latin typeface="Futura Medium" panose="020B0602020204020303" pitchFamily="34" charset="-79"/>
                <a:cs typeface="Futura Medium" panose="020B0602020204020303" pitchFamily="34" charset="-79"/>
              </a:rPr>
              <a:t>NuSTARDAS</a:t>
            </a:r>
            <a:r>
              <a:rPr lang="en-US" sz="1600" dirty="0">
                <a:latin typeface="Futura Medium" panose="020B0602020204020303" pitchFamily="34" charset="-79"/>
                <a:cs typeface="Futura Medium" panose="020B0602020204020303" pitchFamily="34" charset="-79"/>
              </a:rPr>
              <a:t> release planned summer 2024</a:t>
            </a:r>
          </a:p>
          <a:p>
            <a:pPr marL="460375" indent="-174625">
              <a:spcBef>
                <a:spcPts val="600"/>
              </a:spcBef>
              <a:buFont typeface="Arial" panose="020B0604020202020204" pitchFamily="34" charset="0"/>
              <a:buChar char="•"/>
            </a:pPr>
            <a:r>
              <a:rPr lang="en-US" sz="1400" dirty="0">
                <a:latin typeface="Futura Medium" panose="020B0602020204020303" pitchFamily="34" charset="-79"/>
                <a:cs typeface="Futura Medium" panose="020B0602020204020303" pitchFamily="34" charset="-79"/>
              </a:rPr>
              <a:t>Continue analysis if single laser operations are ever implemented        </a:t>
            </a:r>
            <a:r>
              <a:rPr lang="en-US" sz="1000" dirty="0">
                <a:latin typeface="Futura Medium" panose="020B0602020204020303" pitchFamily="34" charset="-79"/>
                <a:cs typeface="Futura Medium" panose="020B0602020204020303" pitchFamily="34" charset="-79"/>
              </a:rPr>
              <a:t>(SSDC + Hannah Earnshaw)</a:t>
            </a:r>
          </a:p>
        </p:txBody>
      </p:sp>
    </p:spTree>
    <p:extLst>
      <p:ext uri="{BB962C8B-B14F-4D97-AF65-F5344CB8AC3E}">
        <p14:creationId xmlns:p14="http://schemas.microsoft.com/office/powerpoint/2010/main" val="235273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E5732F-5B1F-EE4C-666B-EE34B094A6E4}"/>
              </a:ext>
            </a:extLst>
          </p:cNvPr>
          <p:cNvSpPr/>
          <p:nvPr/>
        </p:nvSpPr>
        <p:spPr>
          <a:xfrm>
            <a:off x="-1" y="-1"/>
            <a:ext cx="9144001" cy="6858001"/>
          </a:xfrm>
          <a:prstGeom prst="rect">
            <a:avLst/>
          </a:prstGeom>
          <a:solidFill>
            <a:schemeClr val="bg1">
              <a:alpha val="6127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1B0D064-B539-4B7D-9E08-9C85BFB2DFDA}"/>
              </a:ext>
            </a:extLst>
          </p:cNvPr>
          <p:cNvSpPr txBox="1"/>
          <p:nvPr/>
        </p:nvSpPr>
        <p:spPr>
          <a:xfrm>
            <a:off x="1942466" y="186537"/>
            <a:ext cx="5259067" cy="707886"/>
          </a:xfrm>
          <a:prstGeom prst="rect">
            <a:avLst/>
          </a:prstGeom>
          <a:noFill/>
        </p:spPr>
        <p:txBody>
          <a:bodyPr wrap="none" rtlCol="0">
            <a:spAutoFit/>
          </a:bodyPr>
          <a:lstStyle/>
          <a:p>
            <a:pPr algn="ctr"/>
            <a:r>
              <a:rPr lang="en-US" sz="4000" dirty="0" err="1">
                <a:solidFill>
                  <a:schemeClr val="bg1"/>
                </a:solidFill>
                <a:latin typeface="Futura Medium" panose="020B0602020204020303" pitchFamily="34" charset="-79"/>
                <a:cs typeface="Futura Medium" panose="020B0602020204020303" pitchFamily="34" charset="-79"/>
              </a:rPr>
              <a:t>NuSTAR</a:t>
            </a:r>
            <a:r>
              <a:rPr lang="en-US" sz="4000" dirty="0">
                <a:solidFill>
                  <a:schemeClr val="bg1"/>
                </a:solidFill>
                <a:latin typeface="Futura Medium" panose="020B0602020204020303" pitchFamily="34" charset="-79"/>
                <a:cs typeface="Futura Medium" panose="020B0602020204020303" pitchFamily="34" charset="-79"/>
              </a:rPr>
              <a:t> Observatory</a:t>
            </a:r>
          </a:p>
        </p:txBody>
      </p:sp>
      <p:pic>
        <p:nvPicPr>
          <p:cNvPr id="3" name="Picture 2">
            <a:extLst>
              <a:ext uri="{FF2B5EF4-FFF2-40B4-BE49-F238E27FC236}">
                <a16:creationId xmlns:a16="http://schemas.microsoft.com/office/drawing/2014/main" id="{48C34D9C-1377-5A8B-E6C8-C0EE40DE0F6E}"/>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l="2083" t="-1134" b="1"/>
          <a:stretch/>
        </p:blipFill>
        <p:spPr>
          <a:xfrm>
            <a:off x="281668" y="960297"/>
            <a:ext cx="4592201" cy="1406765"/>
          </a:xfrm>
          <a:prstGeom prst="rect">
            <a:avLst/>
          </a:prstGeom>
          <a:effectLst>
            <a:outerShdw blurRad="50800" dist="63500" dir="2700000" algn="tl" rotWithShape="0">
              <a:prstClr val="black">
                <a:alpha val="40000"/>
              </a:prstClr>
            </a:outerShdw>
          </a:effectLst>
        </p:spPr>
      </p:pic>
      <p:sp>
        <p:nvSpPr>
          <p:cNvPr id="21" name="TextBox 20">
            <a:extLst>
              <a:ext uri="{FF2B5EF4-FFF2-40B4-BE49-F238E27FC236}">
                <a16:creationId xmlns:a16="http://schemas.microsoft.com/office/drawing/2014/main" id="{43760D77-BA83-F8CB-334D-488EA4390FD1}"/>
              </a:ext>
            </a:extLst>
          </p:cNvPr>
          <p:cNvSpPr txBox="1"/>
          <p:nvPr/>
        </p:nvSpPr>
        <p:spPr>
          <a:xfrm>
            <a:off x="5159287" y="936545"/>
            <a:ext cx="3668856" cy="1112407"/>
          </a:xfrm>
          <a:prstGeom prst="rect">
            <a:avLst/>
          </a:prstGeom>
          <a:solidFill>
            <a:schemeClr val="accent6">
              <a:lumMod val="60000"/>
              <a:lumOff val="40000"/>
            </a:schemeClr>
          </a:solidFill>
          <a:ln>
            <a:solidFill>
              <a:schemeClr val="tx1"/>
            </a:solidFill>
          </a:ln>
          <a:effectLst>
            <a:outerShdw blurRad="50800" dist="63500" dir="2700000" algn="tl" rotWithShape="0">
              <a:prstClr val="black">
                <a:alpha val="40000"/>
              </a:prstClr>
            </a:outerShdw>
          </a:effectLst>
        </p:spPr>
        <p:txBody>
          <a:bodyPr wrap="none" rtlCol="0" anchor="ctr">
            <a:noAutofit/>
          </a:bodyPr>
          <a:lstStyle/>
          <a:p>
            <a:pPr algn="ctr"/>
            <a:r>
              <a:rPr lang="en-US" sz="2400" dirty="0">
                <a:latin typeface="Futura Medium" panose="020B0602020204020303" pitchFamily="34" charset="-79"/>
                <a:cs typeface="Futura Medium" panose="020B0602020204020303" pitchFamily="34" charset="-79"/>
              </a:rPr>
              <a:t>Laser Metrology System</a:t>
            </a:r>
          </a:p>
          <a:p>
            <a:pPr algn="ctr"/>
            <a:r>
              <a:rPr lang="en-US" sz="2400" dirty="0">
                <a:latin typeface="Futura Medium" panose="020B0602020204020303" pitchFamily="34" charset="-79"/>
                <a:cs typeface="Futura Medium" panose="020B0602020204020303" pitchFamily="34" charset="-79"/>
              </a:rPr>
              <a:t>stabilized</a:t>
            </a:r>
          </a:p>
        </p:txBody>
      </p:sp>
      <p:pic>
        <p:nvPicPr>
          <p:cNvPr id="2" name="Picture 1">
            <a:extLst>
              <a:ext uri="{FF2B5EF4-FFF2-40B4-BE49-F238E27FC236}">
                <a16:creationId xmlns:a16="http://schemas.microsoft.com/office/drawing/2014/main" id="{807D91C1-38CE-6B79-7853-06E5A8EC18A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6683" y="2469320"/>
            <a:ext cx="3448340" cy="2284789"/>
          </a:xfrm>
          <a:prstGeom prst="rect">
            <a:avLst/>
          </a:prstGeom>
          <a:effectLst>
            <a:outerShdw blurRad="50800" dist="63500" dir="2700000" algn="tl" rotWithShape="0">
              <a:prstClr val="black">
                <a:alpha val="40000"/>
              </a:prstClr>
            </a:outerShdw>
          </a:effectLst>
        </p:spPr>
      </p:pic>
      <p:pic>
        <p:nvPicPr>
          <p:cNvPr id="5" name="Picture 4">
            <a:extLst>
              <a:ext uri="{FF2B5EF4-FFF2-40B4-BE49-F238E27FC236}">
                <a16:creationId xmlns:a16="http://schemas.microsoft.com/office/drawing/2014/main" id="{10F173A8-B8E4-1779-94F9-BDFC6455E00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19328" y="5357044"/>
            <a:ext cx="3315652" cy="1167936"/>
          </a:xfrm>
          <a:prstGeom prst="rect">
            <a:avLst/>
          </a:prstGeom>
          <a:effectLst>
            <a:outerShdw blurRad="50800" dist="63500" dir="2700000" algn="tl" rotWithShape="0">
              <a:prstClr val="black">
                <a:alpha val="40000"/>
              </a:prstClr>
            </a:outerShdw>
          </a:effectLst>
        </p:spPr>
      </p:pic>
      <p:sp>
        <p:nvSpPr>
          <p:cNvPr id="9" name="TextBox 8">
            <a:extLst>
              <a:ext uri="{FF2B5EF4-FFF2-40B4-BE49-F238E27FC236}">
                <a16:creationId xmlns:a16="http://schemas.microsoft.com/office/drawing/2014/main" id="{D63CF791-AC09-5578-E7B1-E7D8E79A236C}"/>
              </a:ext>
            </a:extLst>
          </p:cNvPr>
          <p:cNvSpPr txBox="1"/>
          <p:nvPr/>
        </p:nvSpPr>
        <p:spPr>
          <a:xfrm>
            <a:off x="824960" y="4772269"/>
            <a:ext cx="3555074" cy="584775"/>
          </a:xfrm>
          <a:prstGeom prst="rect">
            <a:avLst/>
          </a:prstGeom>
          <a:noFill/>
        </p:spPr>
        <p:txBody>
          <a:bodyPr wrap="square" rtlCol="0">
            <a:spAutoFit/>
          </a:bodyPr>
          <a:lstStyle/>
          <a:p>
            <a:r>
              <a:rPr lang="en-US" sz="800" i="1" dirty="0">
                <a:latin typeface="Futura Medium" panose="020B0602020204020303" pitchFamily="34" charset="-79"/>
                <a:cs typeface="Futura Medium" panose="020B0602020204020303" pitchFamily="34" charset="-79"/>
              </a:rPr>
              <a:t>The parameters required to estimate the distance between the laser spots (Z) are the time (X) and the Solar Aspect Angle (Y). The underlying model uses a third-order 2D polynomial fitted to the archival observations to predict the laser position in case of the loss of one</a:t>
            </a:r>
          </a:p>
        </p:txBody>
      </p:sp>
      <p:graphicFrame>
        <p:nvGraphicFramePr>
          <p:cNvPr id="12" name="Table 3">
            <a:extLst>
              <a:ext uri="{FF2B5EF4-FFF2-40B4-BE49-F238E27FC236}">
                <a16:creationId xmlns:a16="http://schemas.microsoft.com/office/drawing/2014/main" id="{CD8D2BD7-1471-790F-4948-59EECA9B6F53}"/>
              </a:ext>
            </a:extLst>
          </p:cNvPr>
          <p:cNvGraphicFramePr>
            <a:graphicFrameLocks noGrp="1"/>
          </p:cNvGraphicFramePr>
          <p:nvPr/>
        </p:nvGraphicFramePr>
        <p:xfrm>
          <a:off x="4485666" y="2751003"/>
          <a:ext cx="4382043" cy="3308219"/>
        </p:xfrm>
        <a:graphic>
          <a:graphicData uri="http://schemas.openxmlformats.org/drawingml/2006/table">
            <a:tbl>
              <a:tblPr firstRow="1" bandRow="1">
                <a:effectLst>
                  <a:outerShdw blurRad="50800" dist="63500" dir="2700000" algn="tl" rotWithShape="0">
                    <a:prstClr val="black">
                      <a:alpha val="40000"/>
                    </a:prstClr>
                  </a:outerShdw>
                </a:effectLst>
                <a:tableStyleId>{22838BEF-8BB2-4498-84A7-C5851F593DF1}</a:tableStyleId>
              </a:tblPr>
              <a:tblGrid>
                <a:gridCol w="4382043">
                  <a:extLst>
                    <a:ext uri="{9D8B030D-6E8A-4147-A177-3AD203B41FA5}">
                      <a16:colId xmlns:a16="http://schemas.microsoft.com/office/drawing/2014/main" val="67029630"/>
                    </a:ext>
                  </a:extLst>
                </a:gridCol>
              </a:tblGrid>
              <a:tr h="1100299">
                <a:tc>
                  <a:txBody>
                    <a:bodyPr/>
                    <a:lstStyle/>
                    <a:p>
                      <a:pPr>
                        <a:spcBef>
                          <a:spcPts val="600"/>
                        </a:spcBef>
                        <a:spcAft>
                          <a:spcPts val="600"/>
                        </a:spcAft>
                      </a:pPr>
                      <a:r>
                        <a:rPr lang="en-US" sz="1800" b="0" dirty="0">
                          <a:latin typeface="Futura Medium" panose="020B0602020204020303" pitchFamily="34" charset="-79"/>
                          <a:cs typeface="Futura Medium" panose="020B0602020204020303" pitchFamily="34" charset="-79"/>
                        </a:rPr>
                        <a:t>Development of a predictive model of mast motion was completed in 2021</a:t>
                      </a:r>
                    </a:p>
                    <a:p>
                      <a:pPr algn="r">
                        <a:spcBef>
                          <a:spcPts val="600"/>
                        </a:spcBef>
                        <a:spcAft>
                          <a:spcPts val="600"/>
                        </a:spcAft>
                      </a:pPr>
                      <a:r>
                        <a:rPr lang="en-US" sz="1400" b="0" dirty="0">
                          <a:latin typeface="Futura Medium" panose="020B0602020204020303" pitchFamily="34" charset="-79"/>
                          <a:cs typeface="Futura Medium" panose="020B0602020204020303" pitchFamily="34" charset="-79"/>
                        </a:rPr>
                        <a:t>Earnshaw et al. 2021 JATIS 8.1.014009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4225039"/>
                  </a:ext>
                </a:extLst>
              </a:tr>
              <a:tr h="919966">
                <a:tc>
                  <a:txBody>
                    <a:bodyPr/>
                    <a:lstStyle/>
                    <a:p>
                      <a:pPr marL="347663" marR="0" lvl="1" indent="-1571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dirty="0">
                          <a:latin typeface="Futura Medium" panose="020B0602020204020303" pitchFamily="34" charset="-79"/>
                          <a:cs typeface="Futura Medium" panose="020B0602020204020303" pitchFamily="34" charset="-79"/>
                        </a:rPr>
                        <a:t>The algorithm estimates position of a non-functioning laser spot based on historical data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8778310"/>
                  </a:ext>
                </a:extLst>
              </a:tr>
              <a:tr h="643977">
                <a:tc>
                  <a:txBody>
                    <a:bodyPr/>
                    <a:lstStyle/>
                    <a:p>
                      <a:pPr marL="347663" lvl="1" indent="-157163">
                        <a:spcBef>
                          <a:spcPts val="0"/>
                        </a:spcBef>
                        <a:spcAft>
                          <a:spcPts val="600"/>
                        </a:spcAft>
                        <a:buFont typeface="Arial" panose="020B0604020202020204" pitchFamily="34" charset="0"/>
                        <a:buChar char="•"/>
                        <a:tabLst/>
                      </a:pPr>
                      <a:r>
                        <a:rPr lang="en-US" sz="1600" dirty="0">
                          <a:latin typeface="Futura Medium" panose="020B0602020204020303" pitchFamily="34" charset="-79"/>
                          <a:cs typeface="Futura Medium" panose="020B0602020204020303" pitchFamily="34" charset="-79"/>
                        </a:rPr>
                        <a:t>Will be implemented in NuSTARDAS if one laser fails</a:t>
                      </a:r>
                      <a:endParaRPr lang="en-US" sz="1000" dirty="0">
                        <a:latin typeface="Futura Medium" panose="020B0602020204020303" pitchFamily="34" charset="-79"/>
                        <a:cs typeface="Futura Medium" panose="020B06020202040203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8923551"/>
                  </a:ext>
                </a:extLst>
              </a:tr>
              <a:tr h="643977">
                <a:tc>
                  <a:txBody>
                    <a:bodyPr/>
                    <a:lstStyle/>
                    <a:p>
                      <a:pPr marL="347663" lvl="1" indent="-157163">
                        <a:spcBef>
                          <a:spcPts val="0"/>
                        </a:spcBef>
                        <a:spcAft>
                          <a:spcPts val="600"/>
                        </a:spcAft>
                        <a:buFont typeface="Arial" panose="020B0604020202020204" pitchFamily="34" charset="0"/>
                        <a:buChar char="•"/>
                        <a:tabLst/>
                      </a:pPr>
                      <a:r>
                        <a:rPr lang="en-US" sz="1600" dirty="0">
                          <a:latin typeface="Futura Medium" panose="020B0602020204020303" pitchFamily="34" charset="-79"/>
                          <a:cs typeface="Futura Medium" panose="020B0602020204020303" pitchFamily="34" charset="-79"/>
                        </a:rPr>
                        <a:t>Adjustments to model will be made as mast behavior evolves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5943149"/>
                  </a:ext>
                </a:extLst>
              </a:tr>
            </a:tbl>
          </a:graphicData>
        </a:graphic>
      </p:graphicFrame>
      <p:sp>
        <p:nvSpPr>
          <p:cNvPr id="4" name="TextBox 3">
            <a:extLst>
              <a:ext uri="{FF2B5EF4-FFF2-40B4-BE49-F238E27FC236}">
                <a16:creationId xmlns:a16="http://schemas.microsoft.com/office/drawing/2014/main" id="{830FCED0-001E-B3AE-0F1F-8CA8D3DFC687}"/>
              </a:ext>
            </a:extLst>
          </p:cNvPr>
          <p:cNvSpPr txBox="1"/>
          <p:nvPr/>
        </p:nvSpPr>
        <p:spPr>
          <a:xfrm>
            <a:off x="290456" y="6544755"/>
            <a:ext cx="4584909" cy="246221"/>
          </a:xfrm>
          <a:prstGeom prst="rect">
            <a:avLst/>
          </a:prstGeom>
          <a:noFill/>
        </p:spPr>
        <p:txBody>
          <a:bodyPr wrap="none" rtlCol="0">
            <a:spAutoFit/>
          </a:bodyPr>
          <a:lstStyle/>
          <a:p>
            <a:r>
              <a:rPr lang="en-US" sz="1000" dirty="0">
                <a:solidFill>
                  <a:schemeClr val="bg1"/>
                </a:solidFill>
                <a:latin typeface="Futura Medium" panose="020B0602020204020303" pitchFamily="34" charset="-79"/>
                <a:cs typeface="Futura Medium" panose="020B0602020204020303" pitchFamily="34" charset="-79"/>
              </a:rPr>
              <a:t>NuSTAR status – IACHEC, Parador de La Granja, May 2024 – Karl Forster</a:t>
            </a:r>
          </a:p>
        </p:txBody>
      </p:sp>
    </p:spTree>
    <p:extLst>
      <p:ext uri="{BB962C8B-B14F-4D97-AF65-F5344CB8AC3E}">
        <p14:creationId xmlns:p14="http://schemas.microsoft.com/office/powerpoint/2010/main" val="967512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51914A-624C-2E34-3113-B59B082567CA}"/>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rot="5400000">
            <a:off x="4007498" y="-4007498"/>
            <a:ext cx="1129004" cy="9144000"/>
          </a:xfrm>
          <a:prstGeom prst="rect">
            <a:avLst/>
          </a:prstGeom>
        </p:spPr>
      </p:pic>
      <p:sp>
        <p:nvSpPr>
          <p:cNvPr id="15" name="TextBox 14">
            <a:extLst>
              <a:ext uri="{FF2B5EF4-FFF2-40B4-BE49-F238E27FC236}">
                <a16:creationId xmlns:a16="http://schemas.microsoft.com/office/drawing/2014/main" id="{6FF2C05D-44BF-D5FB-DF3D-BC00F4045AAA}"/>
              </a:ext>
            </a:extLst>
          </p:cNvPr>
          <p:cNvSpPr txBox="1"/>
          <p:nvPr/>
        </p:nvSpPr>
        <p:spPr>
          <a:xfrm>
            <a:off x="1259633" y="272113"/>
            <a:ext cx="7595118" cy="769441"/>
          </a:xfrm>
          <a:prstGeom prst="rect">
            <a:avLst/>
          </a:prstGeom>
          <a:noFill/>
        </p:spPr>
        <p:txBody>
          <a:bodyPr wrap="square" rtlCol="0">
            <a:spAutoFit/>
          </a:bodyPr>
          <a:lstStyle/>
          <a:p>
            <a:pPr algn="r"/>
            <a:r>
              <a:rPr lang="en-US" sz="3200" b="1" dirty="0" err="1">
                <a:solidFill>
                  <a:srgbClr val="92D050"/>
                </a:solidFill>
                <a:latin typeface="FUTURA MEDIUM" panose="020B0602020204020303" pitchFamily="34" charset="-79"/>
                <a:ea typeface="Eurostile" charset="0"/>
                <a:cs typeface="FUTURA MEDIUM" panose="020B0602020204020303" pitchFamily="34" charset="-79"/>
              </a:rPr>
              <a:t>NuSTAR</a:t>
            </a:r>
            <a:r>
              <a:rPr lang="en-US" sz="3200" b="1" dirty="0">
                <a:solidFill>
                  <a:srgbClr val="92D050"/>
                </a:solidFill>
                <a:latin typeface="FUTURA MEDIUM" panose="020B0602020204020303" pitchFamily="34" charset="-79"/>
                <a:ea typeface="Eurostile" charset="0"/>
                <a:cs typeface="FUTURA MEDIUM" panose="020B0602020204020303" pitchFamily="34" charset="-79"/>
              </a:rPr>
              <a:t>  calibration history</a:t>
            </a:r>
          </a:p>
          <a:p>
            <a:pPr algn="r"/>
            <a:r>
              <a:rPr lang="en-US" sz="1200" b="1" dirty="0">
                <a:solidFill>
                  <a:schemeClr val="bg1"/>
                </a:solidFill>
                <a:latin typeface="FUTURA MEDIUM" panose="020B0602020204020303" pitchFamily="34" charset="-79"/>
                <a:ea typeface="Eurostile" charset="0"/>
                <a:cs typeface="FUTURA MEDIUM" panose="020B0602020204020303" pitchFamily="34" charset="-79"/>
              </a:rPr>
              <a:t>https://</a:t>
            </a:r>
            <a:r>
              <a:rPr lang="en-US" sz="1200" b="1" dirty="0" err="1">
                <a:solidFill>
                  <a:schemeClr val="bg1"/>
                </a:solidFill>
                <a:latin typeface="FUTURA MEDIUM" panose="020B0602020204020303" pitchFamily="34" charset="-79"/>
                <a:ea typeface="Eurostile" charset="0"/>
                <a:cs typeface="FUTURA MEDIUM" panose="020B0602020204020303" pitchFamily="34" charset="-79"/>
              </a:rPr>
              <a:t>nustarsoc.caltech.edu</a:t>
            </a:r>
            <a:r>
              <a:rPr lang="en-US" sz="1200" b="1" dirty="0">
                <a:solidFill>
                  <a:schemeClr val="bg1"/>
                </a:solidFill>
                <a:latin typeface="FUTURA MEDIUM" panose="020B0602020204020303" pitchFamily="34" charset="-79"/>
                <a:ea typeface="Eurostile" charset="0"/>
                <a:cs typeface="FUTURA MEDIUM" panose="020B0602020204020303" pitchFamily="34" charset="-79"/>
              </a:rPr>
              <a:t>/</a:t>
            </a:r>
            <a:r>
              <a:rPr lang="en-US" sz="1200" b="1" dirty="0" err="1">
                <a:solidFill>
                  <a:schemeClr val="bg1"/>
                </a:solidFill>
                <a:latin typeface="FUTURA MEDIUM" panose="020B0602020204020303" pitchFamily="34" charset="-79"/>
                <a:ea typeface="Eurostile" charset="0"/>
                <a:cs typeface="FUTURA MEDIUM" panose="020B0602020204020303" pitchFamily="34" charset="-79"/>
              </a:rPr>
              <a:t>NuSTAR_Public</a:t>
            </a:r>
            <a:r>
              <a:rPr lang="en-US" sz="1200" b="1" dirty="0">
                <a:solidFill>
                  <a:schemeClr val="bg1"/>
                </a:solidFill>
                <a:latin typeface="FUTURA MEDIUM" panose="020B0602020204020303" pitchFamily="34" charset="-79"/>
                <a:ea typeface="Eurostile" charset="0"/>
                <a:cs typeface="FUTURA MEDIUM" panose="020B0602020204020303" pitchFamily="34" charset="-79"/>
              </a:rPr>
              <a:t>/</a:t>
            </a:r>
            <a:r>
              <a:rPr lang="en-US" sz="1200" b="1" dirty="0" err="1">
                <a:solidFill>
                  <a:schemeClr val="bg1"/>
                </a:solidFill>
                <a:latin typeface="FUTURA MEDIUM" panose="020B0602020204020303" pitchFamily="34" charset="-79"/>
                <a:ea typeface="Eurostile" charset="0"/>
                <a:cs typeface="FUTURA MEDIUM" panose="020B0602020204020303" pitchFamily="34" charset="-79"/>
              </a:rPr>
              <a:t>NuSTAROperationSite</a:t>
            </a:r>
            <a:r>
              <a:rPr lang="en-US" sz="1200" b="1" dirty="0">
                <a:solidFill>
                  <a:schemeClr val="bg1"/>
                </a:solidFill>
                <a:latin typeface="FUTURA MEDIUM" panose="020B0602020204020303" pitchFamily="34" charset="-79"/>
                <a:ea typeface="Eurostile" charset="0"/>
                <a:cs typeface="FUTURA MEDIUM" panose="020B0602020204020303" pitchFamily="34" charset="-79"/>
              </a:rPr>
              <a:t>/</a:t>
            </a:r>
            <a:r>
              <a:rPr lang="en-US" sz="1200" b="1" dirty="0" err="1">
                <a:solidFill>
                  <a:schemeClr val="bg1"/>
                </a:solidFill>
                <a:latin typeface="FUTURA MEDIUM" panose="020B0602020204020303" pitchFamily="34" charset="-79"/>
                <a:ea typeface="Eurostile" charset="0"/>
                <a:cs typeface="FUTURA MEDIUM" panose="020B0602020204020303" pitchFamily="34" charset="-79"/>
              </a:rPr>
              <a:t>software_calibration.php#CALDB</a:t>
            </a:r>
            <a:endParaRPr lang="en-US" sz="1200" b="1" dirty="0">
              <a:solidFill>
                <a:schemeClr val="bg1"/>
              </a:solidFill>
              <a:latin typeface="FUTURA MEDIUM" panose="020B0602020204020303" pitchFamily="34" charset="-79"/>
              <a:ea typeface="Eurostile" charset="0"/>
              <a:cs typeface="FUTURA MEDIUM" panose="020B0602020204020303" pitchFamily="34" charset="-79"/>
            </a:endParaRPr>
          </a:p>
        </p:txBody>
      </p:sp>
      <p:graphicFrame>
        <p:nvGraphicFramePr>
          <p:cNvPr id="7" name="Table 7">
            <a:extLst>
              <a:ext uri="{FF2B5EF4-FFF2-40B4-BE49-F238E27FC236}">
                <a16:creationId xmlns:a16="http://schemas.microsoft.com/office/drawing/2014/main" id="{5BEB18E6-2F5E-8504-3466-01EF932AC00F}"/>
              </a:ext>
            </a:extLst>
          </p:cNvPr>
          <p:cNvGraphicFramePr>
            <a:graphicFrameLocks noGrp="1"/>
          </p:cNvGraphicFramePr>
          <p:nvPr/>
        </p:nvGraphicFramePr>
        <p:xfrm>
          <a:off x="466711" y="1959253"/>
          <a:ext cx="8210578" cy="4419600"/>
        </p:xfrm>
        <a:graphic>
          <a:graphicData uri="http://schemas.openxmlformats.org/drawingml/2006/table">
            <a:tbl>
              <a:tblPr firstRow="1" bandRow="1">
                <a:tableStyleId>{93296810-A885-4BE3-A3E7-6D5BEEA58F35}</a:tableStyleId>
              </a:tblPr>
              <a:tblGrid>
                <a:gridCol w="1716759">
                  <a:extLst>
                    <a:ext uri="{9D8B030D-6E8A-4147-A177-3AD203B41FA5}">
                      <a16:colId xmlns:a16="http://schemas.microsoft.com/office/drawing/2014/main" val="849046168"/>
                    </a:ext>
                  </a:extLst>
                </a:gridCol>
                <a:gridCol w="6493819">
                  <a:extLst>
                    <a:ext uri="{9D8B030D-6E8A-4147-A177-3AD203B41FA5}">
                      <a16:colId xmlns:a16="http://schemas.microsoft.com/office/drawing/2014/main" val="7444414"/>
                    </a:ext>
                  </a:extLst>
                </a:gridCol>
              </a:tblGrid>
              <a:tr h="313565">
                <a:tc>
                  <a:txBody>
                    <a:bodyPr/>
                    <a:lstStyle/>
                    <a:p>
                      <a:r>
                        <a:rPr lang="en-US" sz="2000" dirty="0"/>
                        <a:t>Date</a:t>
                      </a:r>
                    </a:p>
                  </a:txBody>
                  <a:tcPr anchor="ctr"/>
                </a:tc>
                <a:tc>
                  <a:txBody>
                    <a:bodyPr/>
                    <a:lstStyle/>
                    <a:p>
                      <a:r>
                        <a:rPr lang="en-US" sz="2000" dirty="0"/>
                        <a:t>Description</a:t>
                      </a:r>
                    </a:p>
                  </a:txBody>
                  <a:tcPr anchor="ctr"/>
                </a:tc>
                <a:extLst>
                  <a:ext uri="{0D108BD9-81ED-4DB2-BD59-A6C34878D82A}">
                    <a16:rowId xmlns:a16="http://schemas.microsoft.com/office/drawing/2014/main" val="4290278641"/>
                  </a:ext>
                </a:extLst>
              </a:tr>
              <a:tr h="265324">
                <a:tc>
                  <a:txBody>
                    <a:bodyPr/>
                    <a:lstStyle/>
                    <a:p>
                      <a:r>
                        <a:rPr lang="en-US" sz="1600" dirty="0"/>
                        <a:t>2013-08-14</a:t>
                      </a:r>
                    </a:p>
                  </a:txBody>
                  <a:tcPr anchor="ctr">
                    <a:solidFill>
                      <a:schemeClr val="accent4">
                        <a:lumMod val="60000"/>
                        <a:lumOff val="40000"/>
                      </a:schemeClr>
                    </a:solidFill>
                  </a:tcPr>
                </a:tc>
                <a:tc>
                  <a:txBody>
                    <a:bodyPr/>
                    <a:lstStyle/>
                    <a:p>
                      <a:r>
                        <a:rPr lang="en-US" sz="1600" dirty="0"/>
                        <a:t>Initial CALDB public release</a:t>
                      </a:r>
                    </a:p>
                  </a:txBody>
                  <a:tcPr anchor="ctr">
                    <a:solidFill>
                      <a:schemeClr val="accent4">
                        <a:lumMod val="60000"/>
                        <a:lumOff val="40000"/>
                      </a:schemeClr>
                    </a:solidFill>
                  </a:tcPr>
                </a:tc>
                <a:extLst>
                  <a:ext uri="{0D108BD9-81ED-4DB2-BD59-A6C34878D82A}">
                    <a16:rowId xmlns:a16="http://schemas.microsoft.com/office/drawing/2014/main" val="1169930665"/>
                  </a:ext>
                </a:extLst>
              </a:tr>
              <a:tr h="265324">
                <a:tc>
                  <a:txBody>
                    <a:bodyPr/>
                    <a:lstStyle/>
                    <a:p>
                      <a:r>
                        <a:rPr lang="en-US" sz="1600" dirty="0"/>
                        <a:t>2013-11-25</a:t>
                      </a:r>
                    </a:p>
                  </a:txBody>
                  <a:tcPr anchor="ctr">
                    <a:solidFill>
                      <a:schemeClr val="accent4">
                        <a:lumMod val="20000"/>
                        <a:lumOff val="80000"/>
                      </a:schemeClr>
                    </a:solidFill>
                  </a:tcPr>
                </a:tc>
                <a:tc>
                  <a:txBody>
                    <a:bodyPr/>
                    <a:lstStyle/>
                    <a:p>
                      <a:r>
                        <a:rPr lang="en-US" sz="1600" dirty="0"/>
                        <a:t>ARF adjustment (-15% </a:t>
                      </a:r>
                      <a:r>
                        <a:rPr lang="en-US" sz="1600" dirty="0" err="1"/>
                        <a:t>NuSTAR</a:t>
                      </a:r>
                      <a:r>
                        <a:rPr lang="en-US" sz="1600" dirty="0"/>
                        <a:t> flux)</a:t>
                      </a:r>
                    </a:p>
                  </a:txBody>
                  <a:tcPr anchor="ctr">
                    <a:solidFill>
                      <a:schemeClr val="accent4">
                        <a:lumMod val="20000"/>
                        <a:lumOff val="80000"/>
                      </a:schemeClr>
                    </a:solidFill>
                  </a:tcPr>
                </a:tc>
                <a:extLst>
                  <a:ext uri="{0D108BD9-81ED-4DB2-BD59-A6C34878D82A}">
                    <a16:rowId xmlns:a16="http://schemas.microsoft.com/office/drawing/2014/main" val="4165902689"/>
                  </a:ext>
                </a:extLst>
              </a:tr>
              <a:tr h="265324">
                <a:tc>
                  <a:txBody>
                    <a:bodyPr/>
                    <a:lstStyle/>
                    <a:p>
                      <a:r>
                        <a:rPr lang="en-US" sz="1600" dirty="0"/>
                        <a:t>2014-01-17</a:t>
                      </a:r>
                    </a:p>
                  </a:txBody>
                  <a:tcPr anchor="ctr">
                    <a:solidFill>
                      <a:schemeClr val="accent4">
                        <a:lumMod val="60000"/>
                        <a:lumOff val="40000"/>
                      </a:schemeClr>
                    </a:solidFill>
                  </a:tcPr>
                </a:tc>
                <a:tc>
                  <a:txBody>
                    <a:bodyPr/>
                    <a:lstStyle/>
                    <a:p>
                      <a:r>
                        <a:rPr lang="en-US" sz="1600" dirty="0"/>
                        <a:t>VIGN adjustment </a:t>
                      </a:r>
                    </a:p>
                  </a:txBody>
                  <a:tcPr anchor="ctr">
                    <a:solidFill>
                      <a:schemeClr val="accent4">
                        <a:lumMod val="60000"/>
                        <a:lumOff val="40000"/>
                      </a:schemeClr>
                    </a:solidFill>
                  </a:tcPr>
                </a:tc>
                <a:extLst>
                  <a:ext uri="{0D108BD9-81ED-4DB2-BD59-A6C34878D82A}">
                    <a16:rowId xmlns:a16="http://schemas.microsoft.com/office/drawing/2014/main" val="3363931783"/>
                  </a:ext>
                </a:extLst>
              </a:tr>
              <a:tr h="265324">
                <a:tc>
                  <a:txBody>
                    <a:bodyPr/>
                    <a:lstStyle/>
                    <a:p>
                      <a:r>
                        <a:rPr lang="en-US" sz="1600" dirty="0"/>
                        <a:t>2014-07-01</a:t>
                      </a:r>
                    </a:p>
                  </a:txBody>
                  <a:tcPr anchor="ctr">
                    <a:solidFill>
                      <a:schemeClr val="accent4">
                        <a:lumMod val="20000"/>
                        <a:lumOff val="80000"/>
                      </a:schemeClr>
                    </a:solidFill>
                  </a:tcPr>
                </a:tc>
                <a:tc>
                  <a:txBody>
                    <a:bodyPr/>
                    <a:lstStyle/>
                    <a:p>
                      <a:r>
                        <a:rPr lang="en-US" sz="1600" dirty="0"/>
                        <a:t>Gain calibration improvement</a:t>
                      </a:r>
                    </a:p>
                  </a:txBody>
                  <a:tcPr anchor="ctr">
                    <a:solidFill>
                      <a:schemeClr val="accent4">
                        <a:lumMod val="20000"/>
                        <a:lumOff val="80000"/>
                      </a:schemeClr>
                    </a:solidFill>
                  </a:tcPr>
                </a:tc>
                <a:extLst>
                  <a:ext uri="{0D108BD9-81ED-4DB2-BD59-A6C34878D82A}">
                    <a16:rowId xmlns:a16="http://schemas.microsoft.com/office/drawing/2014/main" val="123073214"/>
                  </a:ext>
                </a:extLst>
              </a:tr>
              <a:tr h="265324">
                <a:tc>
                  <a:txBody>
                    <a:bodyPr/>
                    <a:lstStyle/>
                    <a:p>
                      <a:r>
                        <a:rPr lang="en-US" sz="1600" dirty="0"/>
                        <a:t>2015-03-20</a:t>
                      </a:r>
                    </a:p>
                  </a:txBody>
                  <a:tcPr anchor="ctr">
                    <a:solidFill>
                      <a:schemeClr val="accent4">
                        <a:lumMod val="60000"/>
                        <a:lumOff val="40000"/>
                      </a:schemeClr>
                    </a:solidFill>
                  </a:tcPr>
                </a:tc>
                <a:tc>
                  <a:txBody>
                    <a:bodyPr/>
                    <a:lstStyle/>
                    <a:p>
                      <a:r>
                        <a:rPr lang="en-US" sz="1600" dirty="0"/>
                        <a:t>Full mission Gain adjustment </a:t>
                      </a:r>
                    </a:p>
                  </a:txBody>
                  <a:tcPr anchor="ctr">
                    <a:solidFill>
                      <a:schemeClr val="accent4">
                        <a:lumMod val="60000"/>
                        <a:lumOff val="40000"/>
                      </a:schemeClr>
                    </a:solidFill>
                  </a:tcPr>
                </a:tc>
                <a:extLst>
                  <a:ext uri="{0D108BD9-81ED-4DB2-BD59-A6C34878D82A}">
                    <a16:rowId xmlns:a16="http://schemas.microsoft.com/office/drawing/2014/main" val="3485528074"/>
                  </a:ext>
                </a:extLst>
              </a:tr>
              <a:tr h="265324">
                <a:tc>
                  <a:txBody>
                    <a:bodyPr/>
                    <a:lstStyle/>
                    <a:p>
                      <a:r>
                        <a:rPr lang="en-US" sz="1600" dirty="0"/>
                        <a:t>2016-06-06</a:t>
                      </a:r>
                    </a:p>
                  </a:txBody>
                  <a:tcPr anchor="ctr">
                    <a:solidFill>
                      <a:schemeClr val="accent4">
                        <a:lumMod val="20000"/>
                        <a:lumOff val="80000"/>
                      </a:schemeClr>
                    </a:solidFill>
                  </a:tcPr>
                </a:tc>
                <a:tc>
                  <a:txBody>
                    <a:bodyPr/>
                    <a:lstStyle/>
                    <a:p>
                      <a:r>
                        <a:rPr lang="en-US" sz="1600" b="0" u="none" strike="noStrike" kern="1200" dirty="0">
                          <a:solidFill>
                            <a:schemeClr val="dk1"/>
                          </a:solidFill>
                          <a:effectLst/>
                        </a:rPr>
                        <a:t>Update gain, effective area, line of sight absorption</a:t>
                      </a:r>
                      <a:endParaRPr lang="en-US" sz="1600" dirty="0"/>
                    </a:p>
                  </a:txBody>
                  <a:tcPr anchor="ctr">
                    <a:solidFill>
                      <a:schemeClr val="accent4">
                        <a:lumMod val="20000"/>
                        <a:lumOff val="80000"/>
                      </a:schemeClr>
                    </a:solidFill>
                  </a:tcPr>
                </a:tc>
                <a:extLst>
                  <a:ext uri="{0D108BD9-81ED-4DB2-BD59-A6C34878D82A}">
                    <a16:rowId xmlns:a16="http://schemas.microsoft.com/office/drawing/2014/main" val="2119648388"/>
                  </a:ext>
                </a:extLst>
              </a:tr>
              <a:tr h="265324">
                <a:tc>
                  <a:txBody>
                    <a:bodyPr/>
                    <a:lstStyle/>
                    <a:p>
                      <a:r>
                        <a:rPr lang="en-US" sz="1600" dirty="0"/>
                        <a:t>2019-12-13/19</a:t>
                      </a:r>
                    </a:p>
                  </a:txBody>
                  <a:tcPr anchor="ctr">
                    <a:solidFill>
                      <a:schemeClr val="accent4">
                        <a:lumMod val="60000"/>
                        <a:lumOff val="40000"/>
                      </a:schemeClr>
                    </a:solidFill>
                  </a:tcPr>
                </a:tc>
                <a:tc>
                  <a:txBody>
                    <a:bodyPr/>
                    <a:lstStyle/>
                    <a:p>
                      <a:r>
                        <a:rPr lang="en-US" sz="1600" dirty="0"/>
                        <a:t>Update long term gain tracking</a:t>
                      </a:r>
                    </a:p>
                  </a:txBody>
                  <a:tcPr anchor="ctr">
                    <a:solidFill>
                      <a:schemeClr val="accent4">
                        <a:lumMod val="60000"/>
                        <a:lumOff val="40000"/>
                      </a:schemeClr>
                    </a:solidFill>
                  </a:tcPr>
                </a:tc>
                <a:extLst>
                  <a:ext uri="{0D108BD9-81ED-4DB2-BD59-A6C34878D82A}">
                    <a16:rowId xmlns:a16="http://schemas.microsoft.com/office/drawing/2014/main" val="919642333"/>
                  </a:ext>
                </a:extLst>
              </a:tr>
              <a:tr h="265324">
                <a:tc>
                  <a:txBody>
                    <a:bodyPr/>
                    <a:lstStyle/>
                    <a:p>
                      <a:r>
                        <a:rPr lang="en-US" sz="1600" dirty="0"/>
                        <a:t>2020-05-06</a:t>
                      </a:r>
                    </a:p>
                  </a:txBody>
                  <a:tcPr anchor="ctr">
                    <a:solidFill>
                      <a:schemeClr val="accent4">
                        <a:lumMod val="20000"/>
                        <a:lumOff val="80000"/>
                      </a:schemeClr>
                    </a:solidFill>
                  </a:tcPr>
                </a:tc>
                <a:tc>
                  <a:txBody>
                    <a:bodyPr/>
                    <a:lstStyle/>
                    <a:p>
                      <a:r>
                        <a:rPr lang="en-US" sz="1600" dirty="0"/>
                        <a:t>High resolution clock correction </a:t>
                      </a:r>
                    </a:p>
                  </a:txBody>
                  <a:tcPr anchor="ctr">
                    <a:solidFill>
                      <a:schemeClr val="accent4">
                        <a:lumMod val="20000"/>
                        <a:lumOff val="80000"/>
                      </a:schemeClr>
                    </a:solidFill>
                  </a:tcPr>
                </a:tc>
                <a:extLst>
                  <a:ext uri="{0D108BD9-81ED-4DB2-BD59-A6C34878D82A}">
                    <a16:rowId xmlns:a16="http://schemas.microsoft.com/office/drawing/2014/main" val="2521827184"/>
                  </a:ext>
                </a:extLst>
              </a:tr>
              <a:tr h="265324">
                <a:tc>
                  <a:txBody>
                    <a:bodyPr/>
                    <a:lstStyle/>
                    <a:p>
                      <a:r>
                        <a:rPr lang="en-US" sz="1600" dirty="0"/>
                        <a:t>2020-08-13</a:t>
                      </a:r>
                    </a:p>
                  </a:txBody>
                  <a:tcPr anchor="ctr">
                    <a:solidFill>
                      <a:schemeClr val="accent4">
                        <a:lumMod val="60000"/>
                        <a:lumOff val="40000"/>
                      </a:schemeClr>
                    </a:solidFill>
                  </a:tcPr>
                </a:tc>
                <a:tc>
                  <a:txBody>
                    <a:bodyPr/>
                    <a:lstStyle/>
                    <a:p>
                      <a:r>
                        <a:rPr lang="en-US" sz="1600" dirty="0"/>
                        <a:t>Temperature-dependent ARF implemented</a:t>
                      </a:r>
                    </a:p>
                  </a:txBody>
                  <a:tcPr anchor="ctr">
                    <a:solidFill>
                      <a:schemeClr val="accent4">
                        <a:lumMod val="60000"/>
                        <a:lumOff val="40000"/>
                      </a:schemeClr>
                    </a:solidFill>
                  </a:tcPr>
                </a:tc>
                <a:extLst>
                  <a:ext uri="{0D108BD9-81ED-4DB2-BD59-A6C34878D82A}">
                    <a16:rowId xmlns:a16="http://schemas.microsoft.com/office/drawing/2014/main" val="2334548097"/>
                  </a:ext>
                </a:extLst>
              </a:tr>
              <a:tr h="265324">
                <a:tc>
                  <a:txBody>
                    <a:bodyPr/>
                    <a:lstStyle/>
                    <a:p>
                      <a:r>
                        <a:rPr lang="en-US" sz="1600" dirty="0"/>
                        <a:t>2021-02-23</a:t>
                      </a:r>
                    </a:p>
                  </a:txBody>
                  <a:tcPr anchor="ctr">
                    <a:solidFill>
                      <a:schemeClr val="accent4">
                        <a:lumMod val="20000"/>
                        <a:lumOff val="80000"/>
                      </a:schemeClr>
                    </a:solidFill>
                  </a:tcPr>
                </a:tc>
                <a:tc>
                  <a:txBody>
                    <a:bodyPr/>
                    <a:lstStyle/>
                    <a:p>
                      <a:r>
                        <a:rPr lang="en-US" sz="1600" dirty="0"/>
                        <a:t>Observatory alignment update</a:t>
                      </a:r>
                    </a:p>
                  </a:txBody>
                  <a:tcPr anchor="ctr">
                    <a:solidFill>
                      <a:schemeClr val="accent4">
                        <a:lumMod val="20000"/>
                        <a:lumOff val="80000"/>
                      </a:schemeClr>
                    </a:solidFill>
                  </a:tcPr>
                </a:tc>
                <a:extLst>
                  <a:ext uri="{0D108BD9-81ED-4DB2-BD59-A6C34878D82A}">
                    <a16:rowId xmlns:a16="http://schemas.microsoft.com/office/drawing/2014/main" val="3678875150"/>
                  </a:ext>
                </a:extLst>
              </a:tr>
              <a:tr h="265324">
                <a:tc>
                  <a:txBody>
                    <a:bodyPr/>
                    <a:lstStyle/>
                    <a:p>
                      <a:r>
                        <a:rPr lang="en-US" sz="1600" dirty="0">
                          <a:solidFill>
                            <a:srgbClr val="0070C0"/>
                          </a:solidFill>
                        </a:rPr>
                        <a:t>2021-10-26</a:t>
                      </a:r>
                    </a:p>
                  </a:txBody>
                  <a:tcPr anchor="ctr">
                    <a:solidFill>
                      <a:schemeClr val="accent4">
                        <a:lumMod val="60000"/>
                        <a:lumOff val="40000"/>
                      </a:schemeClr>
                    </a:solidFill>
                  </a:tcPr>
                </a:tc>
                <a:tc>
                  <a:txBody>
                    <a:bodyPr/>
                    <a:lstStyle/>
                    <a:p>
                      <a:r>
                        <a:rPr lang="en-US" sz="1600" dirty="0">
                          <a:solidFill>
                            <a:srgbClr val="0070C0"/>
                          </a:solidFill>
                        </a:rPr>
                        <a:t>Observatory calibration update based on 9-years of crab observations</a:t>
                      </a:r>
                    </a:p>
                  </a:txBody>
                  <a:tcPr anchor="ctr">
                    <a:solidFill>
                      <a:schemeClr val="accent4">
                        <a:lumMod val="60000"/>
                        <a:lumOff val="40000"/>
                      </a:schemeClr>
                    </a:solidFill>
                  </a:tcPr>
                </a:tc>
                <a:extLst>
                  <a:ext uri="{0D108BD9-81ED-4DB2-BD59-A6C34878D82A}">
                    <a16:rowId xmlns:a16="http://schemas.microsoft.com/office/drawing/2014/main" val="3974373424"/>
                  </a:ext>
                </a:extLst>
              </a:tr>
              <a:tr h="265324">
                <a:tc>
                  <a:txBody>
                    <a:bodyPr/>
                    <a:lstStyle/>
                    <a:p>
                      <a:r>
                        <a:rPr lang="en-US" sz="1600" dirty="0"/>
                        <a:t>2022-05-10</a:t>
                      </a:r>
                    </a:p>
                  </a:txBody>
                  <a:tcPr anchor="ctr">
                    <a:solidFill>
                      <a:schemeClr val="accent4">
                        <a:lumMod val="20000"/>
                        <a:lumOff val="80000"/>
                      </a:schemeClr>
                    </a:solidFill>
                  </a:tcPr>
                </a:tc>
                <a:tc>
                  <a:txBody>
                    <a:bodyPr/>
                    <a:lstStyle/>
                    <a:p>
                      <a:r>
                        <a:rPr lang="en-US" sz="1600" dirty="0"/>
                        <a:t>FPMA DET2 long term gain adjustment</a:t>
                      </a:r>
                    </a:p>
                  </a:txBody>
                  <a:tcPr anchor="ctr">
                    <a:solidFill>
                      <a:schemeClr val="accent4">
                        <a:lumMod val="20000"/>
                        <a:lumOff val="80000"/>
                      </a:schemeClr>
                    </a:solidFill>
                  </a:tcPr>
                </a:tc>
                <a:extLst>
                  <a:ext uri="{0D108BD9-81ED-4DB2-BD59-A6C34878D82A}">
                    <a16:rowId xmlns:a16="http://schemas.microsoft.com/office/drawing/2014/main" val="2907009150"/>
                  </a:ext>
                </a:extLst>
              </a:tr>
            </a:tbl>
          </a:graphicData>
        </a:graphic>
      </p:graphicFrame>
      <p:sp>
        <p:nvSpPr>
          <p:cNvPr id="8" name="TextBox 7">
            <a:extLst>
              <a:ext uri="{FF2B5EF4-FFF2-40B4-BE49-F238E27FC236}">
                <a16:creationId xmlns:a16="http://schemas.microsoft.com/office/drawing/2014/main" id="{D5E06D03-89CC-6249-CB5D-807ABFEE17B6}"/>
              </a:ext>
            </a:extLst>
          </p:cNvPr>
          <p:cNvSpPr txBox="1"/>
          <p:nvPr/>
        </p:nvSpPr>
        <p:spPr>
          <a:xfrm>
            <a:off x="559836" y="1270132"/>
            <a:ext cx="7595118" cy="523220"/>
          </a:xfrm>
          <a:prstGeom prst="rect">
            <a:avLst/>
          </a:prstGeom>
          <a:noFill/>
        </p:spPr>
        <p:txBody>
          <a:bodyPr wrap="square" rtlCol="0">
            <a:spAutoFit/>
          </a:bodyPr>
          <a:lstStyle/>
          <a:p>
            <a:pPr marL="174625" lvl="1" indent="-166688"/>
            <a:r>
              <a:rPr lang="en-US" sz="1600" dirty="0">
                <a:latin typeface="Futura Medium" panose="020B0602020204020303" pitchFamily="34" charset="-79"/>
                <a:ea typeface="Eurostile" charset="0"/>
                <a:cs typeface="Futura Medium" panose="020B0602020204020303" pitchFamily="34" charset="-79"/>
              </a:rPr>
              <a:t>Details on </a:t>
            </a:r>
            <a:r>
              <a:rPr lang="en-US" sz="1600" dirty="0" err="1">
                <a:latin typeface="Futura Medium" panose="020B0602020204020303" pitchFamily="34" charset="-79"/>
                <a:ea typeface="Eurostile" charset="0"/>
                <a:cs typeface="Futura Medium" panose="020B0602020204020303" pitchFamily="34" charset="-79"/>
              </a:rPr>
              <a:t>NuSTAR</a:t>
            </a:r>
            <a:r>
              <a:rPr lang="en-US" sz="1600" dirty="0">
                <a:latin typeface="Futura Medium" panose="020B0602020204020303" pitchFamily="34" charset="-79"/>
                <a:ea typeface="Eurostile" charset="0"/>
                <a:cs typeface="Futura Medium" panose="020B0602020204020303" pitchFamily="34" charset="-79"/>
              </a:rPr>
              <a:t> SOC website: </a:t>
            </a:r>
            <a:r>
              <a:rPr lang="en-US" sz="1200" dirty="0">
                <a:latin typeface="Futura Medium" panose="020B0602020204020303" pitchFamily="34" charset="-79"/>
                <a:ea typeface="Eurostile" charset="0"/>
                <a:cs typeface="Futura Medium" panose="020B0602020204020303" pitchFamily="34" charset="-79"/>
                <a:hlinkClick r:id="rId4"/>
              </a:rPr>
              <a:t>https://nustarsoc.caltech.edu/NuSTAR_Public/NuSTAROperationSite/software_calibration.php#CALDB</a:t>
            </a:r>
            <a:endParaRPr lang="en-US" sz="1200" dirty="0">
              <a:latin typeface="Futura Medium" panose="020B0602020204020303" pitchFamily="34" charset="-79"/>
              <a:ea typeface="Eurostile" charset="0"/>
              <a:cs typeface="Futura Medium" panose="020B0602020204020303" pitchFamily="34" charset="-79"/>
            </a:endParaRPr>
          </a:p>
        </p:txBody>
      </p:sp>
      <p:sp>
        <p:nvSpPr>
          <p:cNvPr id="9" name="TextBox 8">
            <a:extLst>
              <a:ext uri="{FF2B5EF4-FFF2-40B4-BE49-F238E27FC236}">
                <a16:creationId xmlns:a16="http://schemas.microsoft.com/office/drawing/2014/main" id="{AF1B7F16-08F9-342A-8A9F-E597BB8C4CB5}"/>
              </a:ext>
            </a:extLst>
          </p:cNvPr>
          <p:cNvSpPr txBox="1"/>
          <p:nvPr/>
        </p:nvSpPr>
        <p:spPr>
          <a:xfrm>
            <a:off x="5186155" y="2397852"/>
            <a:ext cx="2383986" cy="246221"/>
          </a:xfrm>
          <a:prstGeom prst="rect">
            <a:avLst/>
          </a:prstGeom>
          <a:noFill/>
        </p:spPr>
        <p:txBody>
          <a:bodyPr wrap="none" rtlCol="0">
            <a:spAutoFit/>
          </a:bodyPr>
          <a:lstStyle/>
          <a:p>
            <a:r>
              <a:rPr lang="en-US" sz="1000" b="1" dirty="0">
                <a:solidFill>
                  <a:srgbClr val="0070C0"/>
                </a:solidFill>
                <a:latin typeface="Eurostile" panose="020B0504020202050204" pitchFamily="34" charset="77"/>
              </a:rPr>
              <a:t>1 year after start of science operations</a:t>
            </a:r>
          </a:p>
        </p:txBody>
      </p:sp>
      <p:sp>
        <p:nvSpPr>
          <p:cNvPr id="10" name="TextBox 9">
            <a:extLst>
              <a:ext uri="{FF2B5EF4-FFF2-40B4-BE49-F238E27FC236}">
                <a16:creationId xmlns:a16="http://schemas.microsoft.com/office/drawing/2014/main" id="{C5BFB793-DEF4-018B-330C-BF27B1451B16}"/>
              </a:ext>
            </a:extLst>
          </p:cNvPr>
          <p:cNvSpPr txBox="1"/>
          <p:nvPr/>
        </p:nvSpPr>
        <p:spPr>
          <a:xfrm>
            <a:off x="5471649" y="2657592"/>
            <a:ext cx="3033203" cy="400110"/>
          </a:xfrm>
          <a:prstGeom prst="rect">
            <a:avLst/>
          </a:prstGeom>
          <a:noFill/>
        </p:spPr>
        <p:txBody>
          <a:bodyPr wrap="none" rtlCol="0">
            <a:spAutoFit/>
          </a:bodyPr>
          <a:lstStyle/>
          <a:p>
            <a:r>
              <a:rPr lang="en-US" sz="1000" b="1" dirty="0">
                <a:solidFill>
                  <a:srgbClr val="C00000"/>
                </a:solidFill>
                <a:latin typeface="Eurostile" panose="020B0504020202050204" pitchFamily="34" charset="77"/>
              </a:rPr>
              <a:t>Based on IACHEC cross-calibration to better match</a:t>
            </a:r>
          </a:p>
          <a:p>
            <a:r>
              <a:rPr lang="en-US" sz="1000" b="1" dirty="0">
                <a:solidFill>
                  <a:srgbClr val="C00000"/>
                </a:solidFill>
                <a:latin typeface="Eurostile" panose="020B0504020202050204" pitchFamily="34" charset="77"/>
              </a:rPr>
              <a:t>XMM/Swift/Chandra measurements </a:t>
            </a:r>
          </a:p>
        </p:txBody>
      </p:sp>
      <p:sp>
        <p:nvSpPr>
          <p:cNvPr id="11" name="TextBox 10">
            <a:extLst>
              <a:ext uri="{FF2B5EF4-FFF2-40B4-BE49-F238E27FC236}">
                <a16:creationId xmlns:a16="http://schemas.microsoft.com/office/drawing/2014/main" id="{A73A8C26-B7AE-F38C-FA86-D869A8D4C73C}"/>
              </a:ext>
            </a:extLst>
          </p:cNvPr>
          <p:cNvSpPr txBox="1"/>
          <p:nvPr/>
        </p:nvSpPr>
        <p:spPr>
          <a:xfrm>
            <a:off x="5186155" y="4742946"/>
            <a:ext cx="3425938" cy="246221"/>
          </a:xfrm>
          <a:prstGeom prst="rect">
            <a:avLst/>
          </a:prstGeom>
          <a:noFill/>
        </p:spPr>
        <p:txBody>
          <a:bodyPr wrap="none" rtlCol="0">
            <a:spAutoFit/>
          </a:bodyPr>
          <a:lstStyle/>
          <a:p>
            <a:r>
              <a:rPr lang="en-US" sz="1000" b="1" dirty="0">
                <a:solidFill>
                  <a:schemeClr val="accent4">
                    <a:lumMod val="50000"/>
                  </a:schemeClr>
                </a:solidFill>
                <a:latin typeface="Eurostile" panose="020B0504020202050204" pitchFamily="34" charset="77"/>
              </a:rPr>
              <a:t>allows  100 microsecond accuracy for some observations</a:t>
            </a:r>
          </a:p>
        </p:txBody>
      </p:sp>
      <p:sp>
        <p:nvSpPr>
          <p:cNvPr id="12" name="Rectangle 11">
            <a:extLst>
              <a:ext uri="{FF2B5EF4-FFF2-40B4-BE49-F238E27FC236}">
                <a16:creationId xmlns:a16="http://schemas.microsoft.com/office/drawing/2014/main" id="{F56D4CE7-6F1C-ECB6-412D-C815C8C1261D}"/>
              </a:ext>
            </a:extLst>
          </p:cNvPr>
          <p:cNvSpPr/>
          <p:nvPr/>
        </p:nvSpPr>
        <p:spPr>
          <a:xfrm>
            <a:off x="411753" y="1934481"/>
            <a:ext cx="8289045" cy="375719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4C6560BE-78F2-103A-D026-6F209728F8AF}"/>
              </a:ext>
            </a:extLst>
          </p:cNvPr>
          <p:cNvSpPr txBox="1">
            <a:spLocks/>
          </p:cNvSpPr>
          <p:nvPr/>
        </p:nvSpPr>
        <p:spPr>
          <a:xfrm>
            <a:off x="564499" y="2071217"/>
            <a:ext cx="8047594" cy="3555139"/>
          </a:xfrm>
          <a:prstGeom prst="rect">
            <a:avLst/>
          </a:prstGeom>
          <a:solidFill>
            <a:schemeClr val="accent4">
              <a:lumMod val="60000"/>
              <a:lumOff val="40000"/>
            </a:schemeClr>
          </a:solidFill>
          <a:ln w="28575" cmpd="dbl">
            <a:solidFill>
              <a:schemeClr val="tx1"/>
            </a:solidFill>
          </a:ln>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800" b="1" dirty="0">
                <a:solidFill>
                  <a:srgbClr val="0070C0"/>
                </a:solidFill>
              </a:rPr>
              <a:t>Calibration update 2021-10-26   </a:t>
            </a:r>
            <a:r>
              <a:rPr lang="en-US" sz="2300" dirty="0"/>
              <a:t>(CALDB v20211020)</a:t>
            </a:r>
            <a:endParaRPr lang="en-US" sz="2300" b="1" dirty="0">
              <a:solidFill>
                <a:srgbClr val="0070C0"/>
              </a:solidFill>
            </a:endParaRPr>
          </a:p>
          <a:p>
            <a:pPr marL="171450" indent="-161925"/>
            <a:r>
              <a:rPr lang="en-US" dirty="0"/>
              <a:t>Based on detailed analysis of more than nine years of observations of the Crab, utilizing both </a:t>
            </a:r>
            <a:r>
              <a:rPr lang="en-US" dirty="0">
                <a:solidFill>
                  <a:srgbClr val="C00000"/>
                </a:solidFill>
              </a:rPr>
              <a:t>focused</a:t>
            </a:r>
            <a:r>
              <a:rPr lang="en-US" dirty="0"/>
              <a:t> and </a:t>
            </a:r>
            <a:r>
              <a:rPr lang="en-US" dirty="0">
                <a:solidFill>
                  <a:srgbClr val="C00000"/>
                </a:solidFill>
              </a:rPr>
              <a:t>stray light </a:t>
            </a:r>
            <a:r>
              <a:rPr lang="en-US" dirty="0"/>
              <a:t>measurements. </a:t>
            </a:r>
          </a:p>
          <a:p>
            <a:pPr marL="628650" lvl="1" indent="-171450">
              <a:buSzPct val="65000"/>
            </a:pPr>
            <a:r>
              <a:rPr lang="en-US" dirty="0"/>
              <a:t>For details see  Madsen et al. (2021) JATIS (on </a:t>
            </a:r>
            <a:r>
              <a:rPr lang="en-US" dirty="0">
                <a:hlinkClick r:id="rId5"/>
              </a:rPr>
              <a:t>arXiv</a:t>
            </a:r>
            <a:r>
              <a:rPr lang="en-US" dirty="0"/>
              <a:t>) and the </a:t>
            </a:r>
            <a:r>
              <a:rPr lang="en-US" dirty="0">
                <a:hlinkClick r:id="rId6"/>
              </a:rPr>
              <a:t>SOC website</a:t>
            </a:r>
            <a:r>
              <a:rPr lang="en-US" dirty="0"/>
              <a:t>.</a:t>
            </a:r>
          </a:p>
          <a:p>
            <a:pPr marL="171450" indent="-161925"/>
            <a:r>
              <a:rPr lang="en-US" dirty="0"/>
              <a:t>The overall changes between to previous calibration are primarily </a:t>
            </a:r>
            <a:r>
              <a:rPr lang="en-US" dirty="0">
                <a:solidFill>
                  <a:srgbClr val="009051"/>
                </a:solidFill>
              </a:rPr>
              <a:t>off-axis dependent</a:t>
            </a:r>
            <a:r>
              <a:rPr lang="en-US" dirty="0"/>
              <a:t>. </a:t>
            </a:r>
          </a:p>
          <a:p>
            <a:pPr marL="171450" indent="-161925">
              <a:spcAft>
                <a:spcPts val="600"/>
              </a:spcAft>
            </a:pPr>
            <a:r>
              <a:rPr lang="en-US" dirty="0"/>
              <a:t>Users of the updated calibration may see the following changes compared to previous analysis:</a:t>
            </a:r>
          </a:p>
          <a:p>
            <a:pPr marL="628650" lvl="1" indent="-171450">
              <a:buSzPct val="65000"/>
            </a:pPr>
            <a:r>
              <a:rPr lang="en-US" dirty="0"/>
              <a:t>A flux increase of  ~5% | ~10% | ~15%   for sources   &lt; 1'  |  1' to 2'  |  &gt; 4'   off-axis</a:t>
            </a:r>
          </a:p>
          <a:p>
            <a:pPr marL="628650" lvl="1" indent="-171450">
              <a:buSzPct val="65000"/>
            </a:pPr>
            <a:r>
              <a:rPr lang="en-US" dirty="0"/>
              <a:t>Slopes of power law model components may change by ~0.04 depending on off-axis angle</a:t>
            </a:r>
          </a:p>
          <a:p>
            <a:pPr marL="628650" lvl="1" indent="-166688">
              <a:buSzPct val="65000"/>
            </a:pPr>
            <a:r>
              <a:rPr lang="en-US" dirty="0"/>
              <a:t>More accurate high-energy and high off-axis angle corrections</a:t>
            </a:r>
          </a:p>
          <a:p>
            <a:pPr marL="628650" lvl="1" indent="-166688">
              <a:spcAft>
                <a:spcPts val="600"/>
              </a:spcAft>
              <a:buSzPct val="65000"/>
            </a:pPr>
            <a:r>
              <a:rPr lang="en-US" dirty="0"/>
              <a:t>A better agreement in the FPMA and FPMB flux measurements</a:t>
            </a:r>
          </a:p>
          <a:p>
            <a:pPr marL="171450" indent="-161925"/>
            <a:r>
              <a:rPr lang="en-US" dirty="0"/>
              <a:t>Little or no practical change expected in interpretation of results for most observations, especially for analysis of low signal-to-noise spectra. </a:t>
            </a:r>
          </a:p>
          <a:p>
            <a:pPr marL="171450" indent="-161925"/>
            <a:r>
              <a:rPr lang="en-US" dirty="0"/>
              <a:t>This CALDB release also contained an update to the tracking of detector gain. </a:t>
            </a:r>
          </a:p>
          <a:p>
            <a:pPr marL="628650" lvl="1" indent="-171450">
              <a:buSzPct val="65000"/>
            </a:pPr>
            <a:r>
              <a:rPr lang="en-US" dirty="0"/>
              <a:t>Details are available in the calibration memo </a:t>
            </a:r>
            <a:r>
              <a:rPr lang="en-US" dirty="0">
                <a:hlinkClick r:id="rId7"/>
              </a:rPr>
              <a:t>Grefenstette et al. (2021)</a:t>
            </a:r>
            <a:endParaRPr lang="en-US" dirty="0"/>
          </a:p>
        </p:txBody>
      </p:sp>
      <p:sp>
        <p:nvSpPr>
          <p:cNvPr id="13" name="Rectangle 12">
            <a:extLst>
              <a:ext uri="{FF2B5EF4-FFF2-40B4-BE49-F238E27FC236}">
                <a16:creationId xmlns:a16="http://schemas.microsoft.com/office/drawing/2014/main" id="{504E39F4-0B10-031A-BD6F-E02B9BAA8EC1}"/>
              </a:ext>
            </a:extLst>
          </p:cNvPr>
          <p:cNvSpPr/>
          <p:nvPr/>
        </p:nvSpPr>
        <p:spPr>
          <a:xfrm>
            <a:off x="424540" y="6027638"/>
            <a:ext cx="8289045" cy="385317"/>
          </a:xfrm>
          <a:prstGeom prst="rect">
            <a:avLst/>
          </a:prstGeom>
          <a:solidFill>
            <a:schemeClr val="bg1">
              <a:alpha val="8525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B5B09B0-B67B-1206-CD1A-3294D3823247}"/>
              </a:ext>
            </a:extLst>
          </p:cNvPr>
          <p:cNvSpPr txBox="1"/>
          <p:nvPr/>
        </p:nvSpPr>
        <p:spPr>
          <a:xfrm>
            <a:off x="290456" y="6544755"/>
            <a:ext cx="4584909" cy="246221"/>
          </a:xfrm>
          <a:prstGeom prst="rect">
            <a:avLst/>
          </a:prstGeom>
          <a:noFill/>
        </p:spPr>
        <p:txBody>
          <a:bodyPr wrap="none" rtlCol="0">
            <a:spAutoFit/>
          </a:bodyPr>
          <a:lstStyle/>
          <a:p>
            <a:r>
              <a:rPr lang="en-US" sz="1000" dirty="0">
                <a:latin typeface="Futura Medium" panose="020B0602020204020303" pitchFamily="34" charset="-79"/>
                <a:cs typeface="Futura Medium" panose="020B0602020204020303" pitchFamily="34" charset="-79"/>
              </a:rPr>
              <a:t>NuSTAR status – IACHEC, Parador de La Granja, May 2024 – Karl Forster</a:t>
            </a:r>
          </a:p>
        </p:txBody>
      </p:sp>
    </p:spTree>
    <p:extLst>
      <p:ext uri="{BB962C8B-B14F-4D97-AF65-F5344CB8AC3E}">
        <p14:creationId xmlns:p14="http://schemas.microsoft.com/office/powerpoint/2010/main" val="284725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6C6BD594-2EDC-7A49-530E-716C496DFE02}"/>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rot="5400000">
            <a:off x="4007498" y="-4007498"/>
            <a:ext cx="1129004" cy="9144000"/>
          </a:xfrm>
          <a:prstGeom prst="rect">
            <a:avLst/>
          </a:prstGeom>
        </p:spPr>
      </p:pic>
      <p:sp>
        <p:nvSpPr>
          <p:cNvPr id="15" name="TextBox 14">
            <a:extLst>
              <a:ext uri="{FF2B5EF4-FFF2-40B4-BE49-F238E27FC236}">
                <a16:creationId xmlns:a16="http://schemas.microsoft.com/office/drawing/2014/main" id="{6FF2C05D-44BF-D5FB-DF3D-BC00F4045AAA}"/>
              </a:ext>
            </a:extLst>
          </p:cNvPr>
          <p:cNvSpPr txBox="1"/>
          <p:nvPr/>
        </p:nvSpPr>
        <p:spPr>
          <a:xfrm>
            <a:off x="2813266" y="274190"/>
            <a:ext cx="6167371" cy="584775"/>
          </a:xfrm>
          <a:prstGeom prst="rect">
            <a:avLst/>
          </a:prstGeom>
          <a:noFill/>
        </p:spPr>
        <p:txBody>
          <a:bodyPr wrap="square" rtlCol="0">
            <a:spAutoFit/>
          </a:bodyPr>
          <a:lstStyle/>
          <a:p>
            <a:pPr algn="ctr"/>
            <a:r>
              <a:rPr lang="en-US" sz="3200" b="1" dirty="0" err="1">
                <a:solidFill>
                  <a:srgbClr val="FFC000"/>
                </a:solidFill>
                <a:latin typeface="FUTURA MEDIUM" panose="020B0602020204020303" pitchFamily="34" charset="-79"/>
                <a:ea typeface="Eurostile" charset="0"/>
                <a:cs typeface="FUTURA MEDIUM" panose="020B0602020204020303" pitchFamily="34" charset="-79"/>
              </a:rPr>
              <a:t>NuSTAR</a:t>
            </a:r>
            <a:r>
              <a:rPr lang="en-US" sz="3200" b="1" dirty="0">
                <a:solidFill>
                  <a:srgbClr val="FFC000"/>
                </a:solidFill>
                <a:latin typeface="FUTURA MEDIUM" panose="020B0602020204020303" pitchFamily="34" charset="-79"/>
                <a:ea typeface="Eurostile" charset="0"/>
                <a:cs typeface="FUTURA MEDIUM" panose="020B0602020204020303" pitchFamily="34" charset="-79"/>
              </a:rPr>
              <a:t>  Stray light calibration</a:t>
            </a:r>
          </a:p>
        </p:txBody>
      </p:sp>
      <p:pic>
        <p:nvPicPr>
          <p:cNvPr id="22" name="Picture 21">
            <a:extLst>
              <a:ext uri="{FF2B5EF4-FFF2-40B4-BE49-F238E27FC236}">
                <a16:creationId xmlns:a16="http://schemas.microsoft.com/office/drawing/2014/main" id="{E8CF812D-8571-D01F-B1D8-F3EAB78C537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33528" y="1311021"/>
            <a:ext cx="2585620" cy="3981224"/>
          </a:xfrm>
          <a:prstGeom prst="rect">
            <a:avLst/>
          </a:prstGeom>
        </p:spPr>
      </p:pic>
      <p:pic>
        <p:nvPicPr>
          <p:cNvPr id="23" name="Picture 22">
            <a:extLst>
              <a:ext uri="{FF2B5EF4-FFF2-40B4-BE49-F238E27FC236}">
                <a16:creationId xmlns:a16="http://schemas.microsoft.com/office/drawing/2014/main" id="{598A6D65-42FB-681A-AF09-E2F21C9FCD8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952115" y="1329237"/>
            <a:ext cx="3239770" cy="3952848"/>
          </a:xfrm>
          <a:prstGeom prst="rect">
            <a:avLst/>
          </a:prstGeom>
          <a:effectLst/>
        </p:spPr>
      </p:pic>
      <p:pic>
        <p:nvPicPr>
          <p:cNvPr id="24" name="Picture 23">
            <a:extLst>
              <a:ext uri="{FF2B5EF4-FFF2-40B4-BE49-F238E27FC236}">
                <a16:creationId xmlns:a16="http://schemas.microsoft.com/office/drawing/2014/main" id="{FB70E9AF-8FD1-FB1A-8850-C09942ABB01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112509" y="1420677"/>
            <a:ext cx="2710816" cy="3712482"/>
          </a:xfrm>
          <a:prstGeom prst="rect">
            <a:avLst/>
          </a:prstGeom>
        </p:spPr>
      </p:pic>
      <p:sp>
        <p:nvSpPr>
          <p:cNvPr id="25" name="TextBox 24">
            <a:extLst>
              <a:ext uri="{FF2B5EF4-FFF2-40B4-BE49-F238E27FC236}">
                <a16:creationId xmlns:a16="http://schemas.microsoft.com/office/drawing/2014/main" id="{107A597B-99C0-2687-62EC-16EBDD974DD3}"/>
              </a:ext>
            </a:extLst>
          </p:cNvPr>
          <p:cNvSpPr txBox="1"/>
          <p:nvPr/>
        </p:nvSpPr>
        <p:spPr>
          <a:xfrm>
            <a:off x="167006" y="5271697"/>
            <a:ext cx="8625840" cy="830997"/>
          </a:xfrm>
          <a:prstGeom prst="rect">
            <a:avLst/>
          </a:prstGeom>
          <a:solidFill>
            <a:srgbClr val="92D050">
              <a:alpha val="45000"/>
            </a:srgbClr>
          </a:solidFill>
          <a:ln>
            <a:solidFill>
              <a:schemeClr val="tx1"/>
            </a:solidFill>
          </a:ln>
          <a:effectLst/>
        </p:spPr>
        <p:txBody>
          <a:bodyPr wrap="square" rtlCol="0">
            <a:spAutoFit/>
          </a:bodyPr>
          <a:lstStyle/>
          <a:p>
            <a:r>
              <a:rPr lang="en-US" sz="1200" dirty="0">
                <a:ea typeface="Arial" charset="0"/>
                <a:cs typeface="Arial" charset="0"/>
              </a:rPr>
              <a:t>Schematic of the path of stray light photons. (Left) Observatory schematic illustrating how off-axis sources can directly illuminate the aperture stops and detectors. (Center) CAD rendering of the focal plane and the aperture stop assembly. (Right) Red traces show the stray light paths that survive to the focal plane after passing around the aperture stop rings (AP1, AP2, and AP3) and the “can” housing the detectors.          </a:t>
            </a:r>
            <a:r>
              <a:rPr lang="en-US" sz="1000" b="1" dirty="0">
                <a:latin typeface="Eurostile" charset="0"/>
                <a:ea typeface="Eurostile" charset="0"/>
                <a:cs typeface="Eurostile" charset="0"/>
              </a:rPr>
              <a:t>Wik et al. (2014) ApJ 792,48    and   Madsen et al. (2017a) JATIS 3, 044003. </a:t>
            </a:r>
          </a:p>
        </p:txBody>
      </p:sp>
      <p:sp>
        <p:nvSpPr>
          <p:cNvPr id="26" name="TextBox 25">
            <a:extLst>
              <a:ext uri="{FF2B5EF4-FFF2-40B4-BE49-F238E27FC236}">
                <a16:creationId xmlns:a16="http://schemas.microsoft.com/office/drawing/2014/main" id="{4F8EF060-2BE2-EDAA-D18E-3140707215CC}"/>
              </a:ext>
            </a:extLst>
          </p:cNvPr>
          <p:cNvSpPr txBox="1"/>
          <p:nvPr/>
        </p:nvSpPr>
        <p:spPr>
          <a:xfrm rot="16200000">
            <a:off x="-141153" y="3138418"/>
            <a:ext cx="700833" cy="276999"/>
          </a:xfrm>
          <a:prstGeom prst="rect">
            <a:avLst/>
          </a:prstGeom>
          <a:noFill/>
        </p:spPr>
        <p:txBody>
          <a:bodyPr wrap="none" rtlCol="0">
            <a:spAutoFit/>
          </a:bodyPr>
          <a:lstStyle/>
          <a:p>
            <a:r>
              <a:rPr lang="en-US" sz="1200" b="1" dirty="0">
                <a:solidFill>
                  <a:srgbClr val="00AAD6"/>
                </a:solidFill>
                <a:ea typeface="Times New Roman" charset="0"/>
                <a:cs typeface="Times New Roman" charset="0"/>
              </a:rPr>
              <a:t>10.14 m</a:t>
            </a:r>
          </a:p>
        </p:txBody>
      </p:sp>
      <p:cxnSp>
        <p:nvCxnSpPr>
          <p:cNvPr id="27" name="Straight Connector 26">
            <a:extLst>
              <a:ext uri="{FF2B5EF4-FFF2-40B4-BE49-F238E27FC236}">
                <a16:creationId xmlns:a16="http://schemas.microsoft.com/office/drawing/2014/main" id="{4CBE3DBF-ABC2-9A94-70BB-874D27933E13}"/>
              </a:ext>
            </a:extLst>
          </p:cNvPr>
          <p:cNvCxnSpPr/>
          <p:nvPr/>
        </p:nvCxnSpPr>
        <p:spPr>
          <a:xfrm flipH="1" flipV="1">
            <a:off x="334548" y="1984335"/>
            <a:ext cx="13215" cy="2753831"/>
          </a:xfrm>
          <a:prstGeom prst="line">
            <a:avLst/>
          </a:prstGeom>
          <a:ln w="25400" cmpd="sng">
            <a:solidFill>
              <a:srgbClr val="00AAD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1FF9B66-E58A-A6B5-077D-26BF1B72C9B6}"/>
              </a:ext>
            </a:extLst>
          </p:cNvPr>
          <p:cNvSpPr txBox="1"/>
          <p:nvPr/>
        </p:nvSpPr>
        <p:spPr>
          <a:xfrm>
            <a:off x="290456" y="6544755"/>
            <a:ext cx="4584909" cy="246221"/>
          </a:xfrm>
          <a:prstGeom prst="rect">
            <a:avLst/>
          </a:prstGeom>
          <a:noFill/>
        </p:spPr>
        <p:txBody>
          <a:bodyPr wrap="none" rtlCol="0">
            <a:spAutoFit/>
          </a:bodyPr>
          <a:lstStyle/>
          <a:p>
            <a:r>
              <a:rPr lang="en-US" sz="1000" dirty="0">
                <a:latin typeface="Futura Medium" panose="020B0602020204020303" pitchFamily="34" charset="-79"/>
                <a:cs typeface="Futura Medium" panose="020B0602020204020303" pitchFamily="34" charset="-79"/>
              </a:rPr>
              <a:t>NuSTAR status – IACHEC, Parador de La Granja, May 2024 – Karl Forster</a:t>
            </a:r>
          </a:p>
        </p:txBody>
      </p:sp>
    </p:spTree>
    <p:extLst>
      <p:ext uri="{BB962C8B-B14F-4D97-AF65-F5344CB8AC3E}">
        <p14:creationId xmlns:p14="http://schemas.microsoft.com/office/powerpoint/2010/main" val="751537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6C6BD594-2EDC-7A49-530E-716C496DFE02}"/>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rot="5400000">
            <a:off x="4007498" y="-4007498"/>
            <a:ext cx="1129004" cy="9144000"/>
          </a:xfrm>
          <a:prstGeom prst="rect">
            <a:avLst/>
          </a:prstGeom>
        </p:spPr>
      </p:pic>
      <p:sp>
        <p:nvSpPr>
          <p:cNvPr id="15" name="TextBox 14">
            <a:extLst>
              <a:ext uri="{FF2B5EF4-FFF2-40B4-BE49-F238E27FC236}">
                <a16:creationId xmlns:a16="http://schemas.microsoft.com/office/drawing/2014/main" id="{6FF2C05D-44BF-D5FB-DF3D-BC00F4045AAA}"/>
              </a:ext>
            </a:extLst>
          </p:cNvPr>
          <p:cNvSpPr txBox="1"/>
          <p:nvPr/>
        </p:nvSpPr>
        <p:spPr>
          <a:xfrm>
            <a:off x="2813266" y="274190"/>
            <a:ext cx="6167371" cy="584775"/>
          </a:xfrm>
          <a:prstGeom prst="rect">
            <a:avLst/>
          </a:prstGeom>
          <a:noFill/>
        </p:spPr>
        <p:txBody>
          <a:bodyPr wrap="square" rtlCol="0">
            <a:spAutoFit/>
          </a:bodyPr>
          <a:lstStyle/>
          <a:p>
            <a:pPr algn="ctr"/>
            <a:r>
              <a:rPr lang="en-US" sz="3200" b="1" dirty="0" err="1">
                <a:solidFill>
                  <a:srgbClr val="FFC000"/>
                </a:solidFill>
                <a:latin typeface="FUTURA MEDIUM" panose="020B0602020204020303" pitchFamily="34" charset="-79"/>
                <a:ea typeface="Eurostile" charset="0"/>
                <a:cs typeface="FUTURA MEDIUM" panose="020B0602020204020303" pitchFamily="34" charset="-79"/>
              </a:rPr>
              <a:t>NuSTAR</a:t>
            </a:r>
            <a:r>
              <a:rPr lang="en-US" sz="3200" b="1" dirty="0">
                <a:solidFill>
                  <a:srgbClr val="FFC000"/>
                </a:solidFill>
                <a:latin typeface="FUTURA MEDIUM" panose="020B0602020204020303" pitchFamily="34" charset="-79"/>
                <a:ea typeface="Eurostile" charset="0"/>
                <a:cs typeface="FUTURA MEDIUM" panose="020B0602020204020303" pitchFamily="34" charset="-79"/>
              </a:rPr>
              <a:t>  Stray light calibration</a:t>
            </a:r>
          </a:p>
        </p:txBody>
      </p:sp>
      <p:sp>
        <p:nvSpPr>
          <p:cNvPr id="2" name="Content Placeholder 2">
            <a:extLst>
              <a:ext uri="{FF2B5EF4-FFF2-40B4-BE49-F238E27FC236}">
                <a16:creationId xmlns:a16="http://schemas.microsoft.com/office/drawing/2014/main" id="{0239516D-D4AD-682D-3F52-7328BA54B089}"/>
              </a:ext>
            </a:extLst>
          </p:cNvPr>
          <p:cNvSpPr txBox="1">
            <a:spLocks/>
          </p:cNvSpPr>
          <p:nvPr/>
        </p:nvSpPr>
        <p:spPr>
          <a:xfrm>
            <a:off x="3049639" y="1481160"/>
            <a:ext cx="5993051" cy="4425117"/>
          </a:xfrm>
          <a:prstGeom prst="rect">
            <a:avLst/>
          </a:prstGeom>
          <a:solidFill>
            <a:schemeClr val="accent4">
              <a:lumMod val="20000"/>
              <a:lumOff val="80000"/>
            </a:schemeClr>
          </a:solidFill>
          <a:ln>
            <a:solidFill>
              <a:schemeClr val="tx1"/>
            </a:solidFill>
          </a:ln>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25" indent="-174625"/>
            <a:endParaRPr lang="en-US" dirty="0"/>
          </a:p>
          <a:p>
            <a:pPr marL="174625" indent="-174625"/>
            <a:r>
              <a:rPr lang="en-US" dirty="0"/>
              <a:t>Stray light observations may extend </a:t>
            </a:r>
            <a:r>
              <a:rPr lang="en-US" dirty="0" err="1"/>
              <a:t>NuSTAR</a:t>
            </a:r>
            <a:r>
              <a:rPr lang="en-US" dirty="0"/>
              <a:t> science reach past </a:t>
            </a:r>
            <a:r>
              <a:rPr lang="en-US" b="1" dirty="0">
                <a:solidFill>
                  <a:srgbClr val="C00000"/>
                </a:solidFill>
              </a:rPr>
              <a:t>100 keV </a:t>
            </a:r>
          </a:p>
          <a:p>
            <a:pPr marL="230188" lvl="1" indent="-111125"/>
            <a:r>
              <a:rPr lang="en-US" dirty="0"/>
              <a:t>High energy limit of 79 keV determined by optics response</a:t>
            </a:r>
          </a:p>
          <a:p>
            <a:pPr marL="174625" indent="-174625"/>
            <a:r>
              <a:rPr lang="en-US" dirty="0"/>
              <a:t>Annual Stray light observations of the Crab used for calibration</a:t>
            </a:r>
          </a:p>
          <a:p>
            <a:pPr marL="230188" lvl="1" indent="-111125"/>
            <a:r>
              <a:rPr lang="en-US" dirty="0"/>
              <a:t>Bypasses optics, based on well understood detector response</a:t>
            </a:r>
          </a:p>
          <a:p>
            <a:pPr marL="230188" lvl="1" indent="-111125"/>
            <a:r>
              <a:rPr lang="en-US" dirty="0"/>
              <a:t>Accurate measurement of Crab flux allows </a:t>
            </a:r>
            <a:r>
              <a:rPr lang="en-US" dirty="0">
                <a:solidFill>
                  <a:srgbClr val="C00000"/>
                </a:solidFill>
              </a:rPr>
              <a:t>absolute calibration to 4% </a:t>
            </a:r>
            <a:r>
              <a:rPr lang="en-US" dirty="0"/>
              <a:t>precision</a:t>
            </a:r>
          </a:p>
          <a:p>
            <a:pPr marL="461963" lvl="2" indent="-174625">
              <a:buNone/>
            </a:pPr>
            <a:r>
              <a:rPr lang="en-US" sz="2200" b="0" i="0" u="none" strike="noStrike" dirty="0">
                <a:solidFill>
                  <a:srgbClr val="1E6BB8"/>
                </a:solidFill>
                <a:effectLst/>
                <a:latin typeface="Futura Medium" panose="020B0602020204020303" pitchFamily="34" charset="-79"/>
                <a:cs typeface="Futura Medium" panose="020B0602020204020303" pitchFamily="34" charset="-79"/>
              </a:rPr>
              <a:t>Measurement of the Absolute Crab Flux with </a:t>
            </a:r>
            <a:r>
              <a:rPr lang="en-US" sz="2200" b="0" i="0" u="none" strike="noStrike" dirty="0" err="1">
                <a:solidFill>
                  <a:srgbClr val="1E6BB8"/>
                </a:solidFill>
                <a:effectLst/>
                <a:latin typeface="Futura Medium" panose="020B0602020204020303" pitchFamily="34" charset="-79"/>
                <a:cs typeface="Futura Medium" panose="020B0602020204020303" pitchFamily="34" charset="-79"/>
              </a:rPr>
              <a:t>NuSTAR</a:t>
            </a:r>
            <a:r>
              <a:rPr lang="en-US" sz="2200" b="0" i="0" u="none" strike="noStrike" dirty="0">
                <a:solidFill>
                  <a:srgbClr val="1E6BB8"/>
                </a:solidFill>
                <a:effectLst/>
                <a:latin typeface="Futura Medium" panose="020B0602020204020303" pitchFamily="34" charset="-79"/>
                <a:cs typeface="Futura Medium" panose="020B0602020204020303" pitchFamily="34" charset="-79"/>
              </a:rPr>
              <a:t>, </a:t>
            </a:r>
            <a:r>
              <a:rPr lang="en-US" sz="2200" b="0" i="0" u="none" strike="noStrike" dirty="0">
                <a:solidFill>
                  <a:srgbClr val="1E6BB8"/>
                </a:solidFill>
                <a:effectLst/>
                <a:latin typeface="Futura Medium" panose="020B0602020204020303" pitchFamily="34" charset="-79"/>
                <a:cs typeface="Futura Medium" panose="020B0602020204020303" pitchFamily="34" charset="-79"/>
                <a:hlinkClick r:id="rId4"/>
              </a:rPr>
              <a:t>Madsen et al. (2017)</a:t>
            </a:r>
            <a:endParaRPr lang="en-US" sz="2200" b="0" i="0" u="none" strike="noStrike" dirty="0">
              <a:solidFill>
                <a:srgbClr val="606C71"/>
              </a:solidFill>
              <a:effectLst/>
              <a:latin typeface="Futura Medium" panose="020B0602020204020303" pitchFamily="34" charset="-79"/>
              <a:cs typeface="Futura Medium" panose="020B0602020204020303" pitchFamily="34" charset="-79"/>
            </a:endParaRPr>
          </a:p>
          <a:p>
            <a:pPr marL="342900" lvl="1" indent="-168275"/>
            <a:endParaRPr lang="en-US" sz="2000" b="1" dirty="0"/>
          </a:p>
          <a:p>
            <a:pPr marL="174625" lvl="1" indent="-166688"/>
            <a:r>
              <a:rPr lang="en-US" sz="2700" dirty="0"/>
              <a:t>Adjustment to cross calibration with other observatories</a:t>
            </a:r>
          </a:p>
          <a:p>
            <a:pPr marL="461963" lvl="2" indent="-119063"/>
            <a:r>
              <a:rPr lang="en-US" sz="1800" dirty="0"/>
              <a:t>(XMM-</a:t>
            </a:r>
            <a:r>
              <a:rPr lang="en-US" sz="1800" dirty="0" err="1"/>
              <a:t>pn</a:t>
            </a:r>
            <a:r>
              <a:rPr lang="en-US" sz="1800" dirty="0"/>
              <a:t> calibration update)</a:t>
            </a:r>
          </a:p>
          <a:p>
            <a:pPr marL="174625" indent="-174625"/>
            <a:r>
              <a:rPr lang="en-US" dirty="0"/>
              <a:t>Originally a nuisance, now stray light observations are used to:</a:t>
            </a:r>
          </a:p>
          <a:p>
            <a:pPr marL="230188" lvl="1" indent="-111125"/>
            <a:r>
              <a:rPr lang="en-US" dirty="0"/>
              <a:t>Harvest transient light curves and spectra from Galactic center region</a:t>
            </a:r>
          </a:p>
          <a:p>
            <a:pPr marL="230188" lvl="1" indent="-111125"/>
            <a:r>
              <a:rPr lang="en-US" dirty="0"/>
              <a:t>Minimize data loss during observations of bright sources</a:t>
            </a:r>
          </a:p>
          <a:p>
            <a:pPr marL="461963" lvl="2" indent="-119063"/>
            <a:r>
              <a:rPr lang="en-US" dirty="0"/>
              <a:t>Allowing uninterrupted observations </a:t>
            </a:r>
            <a:r>
              <a:rPr lang="mr-IN" dirty="0"/>
              <a:t>–</a:t>
            </a:r>
            <a:r>
              <a:rPr lang="en-US" dirty="0"/>
              <a:t> avoiding overwrite of on-board storage buffer</a:t>
            </a:r>
          </a:p>
          <a:p>
            <a:r>
              <a:rPr lang="en-US" dirty="0" err="1"/>
              <a:t>StrayCats</a:t>
            </a:r>
            <a:r>
              <a:rPr lang="en-US" dirty="0"/>
              <a:t> on </a:t>
            </a:r>
            <a:r>
              <a:rPr lang="en-US" dirty="0" err="1"/>
              <a:t>github</a:t>
            </a:r>
            <a:r>
              <a:rPr lang="en-US" dirty="0"/>
              <a:t>  </a:t>
            </a:r>
          </a:p>
          <a:p>
            <a:pPr marL="457200" lvl="1" indent="-169863">
              <a:buNone/>
            </a:pPr>
            <a:r>
              <a:rPr lang="en-US" sz="2200" dirty="0">
                <a:latin typeface="Futura Medium" panose="020B0602020204020303" pitchFamily="34" charset="-79"/>
                <a:cs typeface="Futura Medium" panose="020B0602020204020303" pitchFamily="34" charset="-79"/>
                <a:hlinkClick r:id="rId5"/>
              </a:rPr>
              <a:t>Grefenstette </a:t>
            </a:r>
            <a:r>
              <a:rPr lang="en-US" sz="2200" i="1" dirty="0">
                <a:latin typeface="Futura Medium" panose="020B0602020204020303" pitchFamily="34" charset="-79"/>
                <a:cs typeface="Futura Medium" panose="020B0602020204020303" pitchFamily="34" charset="-79"/>
                <a:hlinkClick r:id="rId5"/>
              </a:rPr>
              <a:t>et al. </a:t>
            </a:r>
            <a:r>
              <a:rPr lang="en-US" sz="2200" dirty="0">
                <a:latin typeface="Futura Medium" panose="020B0602020204020303" pitchFamily="34" charset="-79"/>
                <a:cs typeface="Futura Medium" panose="020B0602020204020303" pitchFamily="34" charset="-79"/>
                <a:hlinkClick r:id="rId5"/>
              </a:rPr>
              <a:t>(2021) </a:t>
            </a:r>
            <a:r>
              <a:rPr lang="en-US" sz="2200" dirty="0" err="1">
                <a:latin typeface="Futura Medium" panose="020B0602020204020303" pitchFamily="34" charset="-79"/>
                <a:cs typeface="Futura Medium" panose="020B0602020204020303" pitchFamily="34" charset="-79"/>
              </a:rPr>
              <a:t>ApJ</a:t>
            </a:r>
            <a:r>
              <a:rPr lang="en-US" sz="2200" dirty="0">
                <a:latin typeface="Futura Medium" panose="020B0602020204020303" pitchFamily="34" charset="-79"/>
                <a:cs typeface="Futura Medium" panose="020B0602020204020303" pitchFamily="34" charset="-79"/>
              </a:rPr>
              <a:t> 909, 30  and  </a:t>
            </a:r>
            <a:r>
              <a:rPr lang="en-US" sz="2200" dirty="0">
                <a:latin typeface="Futura Medium" panose="020B0602020204020303" pitchFamily="34" charset="-79"/>
                <a:cs typeface="Futura Medium" panose="020B0602020204020303" pitchFamily="34" charset="-79"/>
                <a:hlinkClick r:id="rId6"/>
              </a:rPr>
              <a:t>Ludlam et al (2022)</a:t>
            </a:r>
            <a:r>
              <a:rPr lang="en-US" sz="2200" dirty="0">
                <a:latin typeface="Futura Medium" panose="020B0602020204020303" pitchFamily="34" charset="-79"/>
                <a:cs typeface="Futura Medium" panose="020B0602020204020303" pitchFamily="34" charset="-79"/>
              </a:rPr>
              <a:t> </a:t>
            </a:r>
            <a:r>
              <a:rPr lang="en-US" sz="2200" dirty="0" err="1">
                <a:latin typeface="Futura Medium" panose="020B0602020204020303" pitchFamily="34" charset="-79"/>
                <a:cs typeface="Futura Medium" panose="020B0602020204020303" pitchFamily="34" charset="-79"/>
              </a:rPr>
              <a:t>ApJ</a:t>
            </a:r>
            <a:r>
              <a:rPr lang="en-US" sz="2200" dirty="0">
                <a:latin typeface="Futura Medium" panose="020B0602020204020303" pitchFamily="34" charset="-79"/>
                <a:cs typeface="Futura Medium" panose="020B0602020204020303" pitchFamily="34" charset="-79"/>
              </a:rPr>
              <a:t> 934 59</a:t>
            </a:r>
          </a:p>
          <a:p>
            <a:pPr marL="457200" lvl="1" indent="-169863">
              <a:buFont typeface="Arial" panose="020B0604020202020204" pitchFamily="34" charset="0"/>
              <a:buNone/>
            </a:pPr>
            <a:r>
              <a:rPr lang="en-US" sz="2600" dirty="0">
                <a:hlinkClick r:id="rId7"/>
              </a:rPr>
              <a:t>https://nustarstraycats.github.io/straycats/</a:t>
            </a:r>
            <a:endParaRPr lang="en-US" sz="2600" dirty="0"/>
          </a:p>
          <a:p>
            <a:r>
              <a:rPr lang="en-US" dirty="0"/>
              <a:t>Extended SMC X-1 spin and orbit analysis</a:t>
            </a:r>
          </a:p>
          <a:p>
            <a:pPr lvl="1"/>
            <a:r>
              <a:rPr lang="en-US" dirty="0">
                <a:hlinkClick r:id="rId8"/>
              </a:rPr>
              <a:t>Brumback </a:t>
            </a:r>
            <a:r>
              <a:rPr lang="en-US" i="1" dirty="0">
                <a:hlinkClick r:id="rId8"/>
              </a:rPr>
              <a:t>et al. </a:t>
            </a:r>
            <a:r>
              <a:rPr lang="en-US" dirty="0">
                <a:hlinkClick r:id="rId8"/>
              </a:rPr>
              <a:t>(2022) </a:t>
            </a:r>
            <a:r>
              <a:rPr lang="en-US" i="1" dirty="0">
                <a:hlinkClick r:id="rId8"/>
              </a:rPr>
              <a:t>ApJ</a:t>
            </a:r>
            <a:r>
              <a:rPr lang="en-US" dirty="0">
                <a:hlinkClick r:id="rId8"/>
              </a:rPr>
              <a:t> 296, 187</a:t>
            </a:r>
            <a:endParaRPr lang="en-US" dirty="0"/>
          </a:p>
        </p:txBody>
      </p:sp>
      <p:pic>
        <p:nvPicPr>
          <p:cNvPr id="3" name="Picture 2" descr="Shape&#10;&#10;Description automatically generated">
            <a:extLst>
              <a:ext uri="{FF2B5EF4-FFF2-40B4-BE49-F238E27FC236}">
                <a16:creationId xmlns:a16="http://schemas.microsoft.com/office/drawing/2014/main" id="{EE40115F-0C40-7BBD-AFF6-75E0787B6B9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21764" y="4750434"/>
            <a:ext cx="1894115" cy="1419664"/>
          </a:xfrm>
          <a:prstGeom prst="rect">
            <a:avLst/>
          </a:prstGeom>
          <a:noFill/>
        </p:spPr>
      </p:pic>
      <p:pic>
        <p:nvPicPr>
          <p:cNvPr id="13" name="Picture 12">
            <a:extLst>
              <a:ext uri="{FF2B5EF4-FFF2-40B4-BE49-F238E27FC236}">
                <a16:creationId xmlns:a16="http://schemas.microsoft.com/office/drawing/2014/main" id="{A79D4A34-CE6E-D259-3730-3B23C76C286D}"/>
              </a:ext>
            </a:extLst>
          </p:cNvPr>
          <p:cNvPicPr>
            <a:picLocks noChangeAspect="1"/>
          </p:cNvPicPr>
          <p:nvPr/>
        </p:nvPicPr>
        <p:blipFill rotWithShape="1">
          <a:blip r:embed="rId10" cstate="screen">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a:ext>
            </a:extLst>
          </a:blip>
          <a:srcRect/>
          <a:stretch/>
        </p:blipFill>
        <p:spPr>
          <a:xfrm>
            <a:off x="290457" y="1403196"/>
            <a:ext cx="1316006" cy="1270004"/>
          </a:xfrm>
          <a:prstGeom prst="rect">
            <a:avLst/>
          </a:prstGeom>
        </p:spPr>
      </p:pic>
      <p:pic>
        <p:nvPicPr>
          <p:cNvPr id="14" name="Picture 13">
            <a:extLst>
              <a:ext uri="{FF2B5EF4-FFF2-40B4-BE49-F238E27FC236}">
                <a16:creationId xmlns:a16="http://schemas.microsoft.com/office/drawing/2014/main" id="{E603FD9B-348C-EEFC-E4D9-05FC3958DF99}"/>
              </a:ext>
            </a:extLst>
          </p:cNvPr>
          <p:cNvPicPr>
            <a:picLocks noChangeAspect="1"/>
          </p:cNvPicPr>
          <p:nvPr/>
        </p:nvPicPr>
        <p:blipFill rotWithShape="1">
          <a:blip r:embed="rId12" cstate="screen">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a:ext>
            </a:extLst>
          </a:blip>
          <a:srcRect/>
          <a:stretch/>
        </p:blipFill>
        <p:spPr>
          <a:xfrm>
            <a:off x="1692877" y="1413728"/>
            <a:ext cx="1317003" cy="1270004"/>
          </a:xfrm>
          <a:prstGeom prst="rect">
            <a:avLst/>
          </a:prstGeom>
        </p:spPr>
      </p:pic>
      <p:pic>
        <p:nvPicPr>
          <p:cNvPr id="16" name="Picture 15">
            <a:extLst>
              <a:ext uri="{FF2B5EF4-FFF2-40B4-BE49-F238E27FC236}">
                <a16:creationId xmlns:a16="http://schemas.microsoft.com/office/drawing/2014/main" id="{23B2D612-6886-477D-D320-5C8D6AB63FCD}"/>
              </a:ext>
            </a:extLst>
          </p:cNvPr>
          <p:cNvPicPr>
            <a:picLocks noChangeAspect="1"/>
          </p:cNvPicPr>
          <p:nvPr/>
        </p:nvPicPr>
        <p:blipFill rotWithShape="1">
          <a:blip r:embed="rId14" cstate="screen">
            <a:extLst>
              <a:ext uri="{BEBA8EAE-BF5A-486C-A8C5-ECC9F3942E4B}">
                <a14:imgProps xmlns:a14="http://schemas.microsoft.com/office/drawing/2010/main">
                  <a14:imgLayer r:embed="rId15">
                    <a14:imgEffect>
                      <a14:brightnessContrast bright="40000" contrast="40000"/>
                    </a14:imgEffect>
                  </a14:imgLayer>
                </a14:imgProps>
              </a:ext>
              <a:ext uri="{28A0092B-C50C-407E-A947-70E740481C1C}">
                <a14:useLocalDpi xmlns:a14="http://schemas.microsoft.com/office/drawing/2010/main"/>
              </a:ext>
            </a:extLst>
          </a:blip>
          <a:srcRect/>
          <a:stretch/>
        </p:blipFill>
        <p:spPr>
          <a:xfrm>
            <a:off x="1692877" y="2870825"/>
            <a:ext cx="1295602" cy="1280537"/>
          </a:xfrm>
          <a:prstGeom prst="rect">
            <a:avLst/>
          </a:prstGeom>
        </p:spPr>
      </p:pic>
      <p:pic>
        <p:nvPicPr>
          <p:cNvPr id="17" name="Picture 16">
            <a:extLst>
              <a:ext uri="{FF2B5EF4-FFF2-40B4-BE49-F238E27FC236}">
                <a16:creationId xmlns:a16="http://schemas.microsoft.com/office/drawing/2014/main" id="{7245AE35-D7C1-D1B2-97CB-BB5C15E0EC90}"/>
              </a:ext>
            </a:extLst>
          </p:cNvPr>
          <p:cNvPicPr>
            <a:picLocks noChangeAspect="1"/>
          </p:cNvPicPr>
          <p:nvPr/>
        </p:nvPicPr>
        <p:blipFill rotWithShape="1">
          <a:blip r:embed="rId16" cstate="screen">
            <a:extLst>
              <a:ext uri="{BEBA8EAE-BF5A-486C-A8C5-ECC9F3942E4B}">
                <a14:imgProps xmlns:a14="http://schemas.microsoft.com/office/drawing/2010/main">
                  <a14:imgLayer r:embed="rId17">
                    <a14:imgEffect>
                      <a14:brightnessContrast bright="40000" contrast="40000"/>
                    </a14:imgEffect>
                  </a14:imgLayer>
                </a14:imgProps>
              </a:ext>
              <a:ext uri="{28A0092B-C50C-407E-A947-70E740481C1C}">
                <a14:useLocalDpi xmlns:a14="http://schemas.microsoft.com/office/drawing/2010/main"/>
              </a:ext>
            </a:extLst>
          </a:blip>
          <a:srcRect/>
          <a:stretch/>
        </p:blipFill>
        <p:spPr>
          <a:xfrm>
            <a:off x="290234" y="2868019"/>
            <a:ext cx="1311561" cy="1286151"/>
          </a:xfrm>
          <a:prstGeom prst="rect">
            <a:avLst/>
          </a:prstGeom>
        </p:spPr>
      </p:pic>
      <p:sp>
        <p:nvSpPr>
          <p:cNvPr id="18" name="TextBox 17">
            <a:extLst>
              <a:ext uri="{FF2B5EF4-FFF2-40B4-BE49-F238E27FC236}">
                <a16:creationId xmlns:a16="http://schemas.microsoft.com/office/drawing/2014/main" id="{02E2A998-10DA-8639-D4B3-287959E03400}"/>
              </a:ext>
            </a:extLst>
          </p:cNvPr>
          <p:cNvSpPr txBox="1"/>
          <p:nvPr/>
        </p:nvSpPr>
        <p:spPr>
          <a:xfrm rot="16200000">
            <a:off x="-279893" y="1899698"/>
            <a:ext cx="946093" cy="276999"/>
          </a:xfrm>
          <a:prstGeom prst="rect">
            <a:avLst/>
          </a:prstGeom>
          <a:noFill/>
        </p:spPr>
        <p:txBody>
          <a:bodyPr wrap="none" rtlCol="0">
            <a:spAutoFit/>
          </a:bodyPr>
          <a:lstStyle/>
          <a:p>
            <a:r>
              <a:rPr lang="en-US" sz="1200" dirty="0"/>
              <a:t>4U 1907+09</a:t>
            </a:r>
          </a:p>
        </p:txBody>
      </p:sp>
      <p:sp>
        <p:nvSpPr>
          <p:cNvPr id="19" name="TextBox 18">
            <a:extLst>
              <a:ext uri="{FF2B5EF4-FFF2-40B4-BE49-F238E27FC236}">
                <a16:creationId xmlns:a16="http://schemas.microsoft.com/office/drawing/2014/main" id="{42B8C9F2-21D4-4E71-5DDC-D656B5DAAB46}"/>
              </a:ext>
            </a:extLst>
          </p:cNvPr>
          <p:cNvSpPr txBox="1"/>
          <p:nvPr/>
        </p:nvSpPr>
        <p:spPr>
          <a:xfrm rot="16200000">
            <a:off x="-174896" y="3330330"/>
            <a:ext cx="736099" cy="276999"/>
          </a:xfrm>
          <a:prstGeom prst="rect">
            <a:avLst/>
          </a:prstGeom>
          <a:noFill/>
        </p:spPr>
        <p:txBody>
          <a:bodyPr wrap="none" rtlCol="0">
            <a:spAutoFit/>
          </a:bodyPr>
          <a:lstStyle/>
          <a:p>
            <a:r>
              <a:rPr lang="en-US" sz="1200" dirty="0"/>
              <a:t>PDS  456</a:t>
            </a:r>
          </a:p>
        </p:txBody>
      </p:sp>
      <p:sp>
        <p:nvSpPr>
          <p:cNvPr id="21" name="TextBox 20">
            <a:extLst>
              <a:ext uri="{FF2B5EF4-FFF2-40B4-BE49-F238E27FC236}">
                <a16:creationId xmlns:a16="http://schemas.microsoft.com/office/drawing/2014/main" id="{91D05662-F9D6-3CBE-43CE-F69915549F36}"/>
              </a:ext>
            </a:extLst>
          </p:cNvPr>
          <p:cNvSpPr txBox="1"/>
          <p:nvPr/>
        </p:nvSpPr>
        <p:spPr>
          <a:xfrm>
            <a:off x="677524" y="1189222"/>
            <a:ext cx="654799" cy="276999"/>
          </a:xfrm>
          <a:prstGeom prst="rect">
            <a:avLst/>
          </a:prstGeom>
          <a:noFill/>
        </p:spPr>
        <p:txBody>
          <a:bodyPr wrap="square" rtlCol="0">
            <a:spAutoFit/>
          </a:bodyPr>
          <a:lstStyle/>
          <a:p>
            <a:r>
              <a:rPr lang="en-US" sz="1200" dirty="0"/>
              <a:t>FPMA</a:t>
            </a:r>
          </a:p>
        </p:txBody>
      </p:sp>
      <p:sp>
        <p:nvSpPr>
          <p:cNvPr id="29" name="TextBox 28">
            <a:extLst>
              <a:ext uri="{FF2B5EF4-FFF2-40B4-BE49-F238E27FC236}">
                <a16:creationId xmlns:a16="http://schemas.microsoft.com/office/drawing/2014/main" id="{9E5D0E58-CB4D-C1C4-7412-D6431836A202}"/>
              </a:ext>
            </a:extLst>
          </p:cNvPr>
          <p:cNvSpPr txBox="1"/>
          <p:nvPr/>
        </p:nvSpPr>
        <p:spPr>
          <a:xfrm>
            <a:off x="2006911" y="1160614"/>
            <a:ext cx="550151" cy="276999"/>
          </a:xfrm>
          <a:prstGeom prst="rect">
            <a:avLst/>
          </a:prstGeom>
          <a:noFill/>
        </p:spPr>
        <p:txBody>
          <a:bodyPr wrap="none" rtlCol="0">
            <a:spAutoFit/>
          </a:bodyPr>
          <a:lstStyle/>
          <a:p>
            <a:r>
              <a:rPr lang="en-US" sz="1200" dirty="0"/>
              <a:t>FPMB</a:t>
            </a:r>
          </a:p>
        </p:txBody>
      </p:sp>
      <p:pic>
        <p:nvPicPr>
          <p:cNvPr id="30" name="Picture 29">
            <a:extLst>
              <a:ext uri="{FF2B5EF4-FFF2-40B4-BE49-F238E27FC236}">
                <a16:creationId xmlns:a16="http://schemas.microsoft.com/office/drawing/2014/main" id="{555D5D76-CD3D-BCCD-FBDC-CAF9F2E396B1}"/>
              </a:ext>
            </a:extLst>
          </p:cNvPr>
          <p:cNvPicPr>
            <a:picLocks noChangeAspect="1"/>
          </p:cNvPicPr>
          <p:nvPr/>
        </p:nvPicPr>
        <p:blipFill rotWithShape="1">
          <a:blip r:embed="rId18" cstate="screen">
            <a:extLst>
              <a:ext uri="{BEBA8EAE-BF5A-486C-A8C5-ECC9F3942E4B}">
                <a14:imgProps xmlns:a14="http://schemas.microsoft.com/office/drawing/2010/main">
                  <a14:imgLayer r:embed="rId19">
                    <a14:imgEffect>
                      <a14:brightnessContrast bright="40000" contrast="40000"/>
                    </a14:imgEffect>
                  </a14:imgLayer>
                </a14:imgProps>
              </a:ext>
              <a:ext uri="{28A0092B-C50C-407E-A947-70E740481C1C}">
                <a14:useLocalDpi xmlns:a14="http://schemas.microsoft.com/office/drawing/2010/main"/>
              </a:ext>
            </a:extLst>
          </a:blip>
          <a:srcRect/>
          <a:stretch/>
        </p:blipFill>
        <p:spPr>
          <a:xfrm>
            <a:off x="642358" y="4685503"/>
            <a:ext cx="2035994" cy="1549526"/>
          </a:xfrm>
          <a:prstGeom prst="rect">
            <a:avLst/>
          </a:prstGeom>
        </p:spPr>
      </p:pic>
      <p:sp>
        <p:nvSpPr>
          <p:cNvPr id="32" name="TextBox 31">
            <a:extLst>
              <a:ext uri="{FF2B5EF4-FFF2-40B4-BE49-F238E27FC236}">
                <a16:creationId xmlns:a16="http://schemas.microsoft.com/office/drawing/2014/main" id="{992B4A96-76AA-1324-DAED-E0FE6D2D18FA}"/>
              </a:ext>
            </a:extLst>
          </p:cNvPr>
          <p:cNvSpPr txBox="1"/>
          <p:nvPr/>
        </p:nvSpPr>
        <p:spPr>
          <a:xfrm>
            <a:off x="416969" y="4367023"/>
            <a:ext cx="2486771" cy="276999"/>
          </a:xfrm>
          <a:prstGeom prst="rect">
            <a:avLst/>
          </a:prstGeom>
          <a:noFill/>
        </p:spPr>
        <p:txBody>
          <a:bodyPr wrap="none" rtlCol="0">
            <a:spAutoFit/>
          </a:bodyPr>
          <a:lstStyle/>
          <a:p>
            <a:r>
              <a:rPr lang="en-US" sz="1200" dirty="0"/>
              <a:t>Sgr A*     2019-03-29  150 ks  (FPMA)</a:t>
            </a:r>
          </a:p>
        </p:txBody>
      </p:sp>
      <p:pic>
        <p:nvPicPr>
          <p:cNvPr id="4" name="Picture 3">
            <a:extLst>
              <a:ext uri="{FF2B5EF4-FFF2-40B4-BE49-F238E27FC236}">
                <a16:creationId xmlns:a16="http://schemas.microsoft.com/office/drawing/2014/main" id="{50019AC9-F98E-31AB-7E6A-CF4C086A9FFC}"/>
              </a:ext>
            </a:extLst>
          </p:cNvPr>
          <p:cNvPicPr>
            <a:picLocks noChangeAspect="1"/>
          </p:cNvPicPr>
          <p:nvPr/>
        </p:nvPicPr>
        <p:blipFill rotWithShape="1">
          <a:blip r:embed="rId20" cstate="print">
            <a:extLst>
              <a:ext uri="{28A0092B-C50C-407E-A947-70E740481C1C}">
                <a14:useLocalDpi xmlns:a14="http://schemas.microsoft.com/office/drawing/2010/main"/>
              </a:ext>
            </a:extLst>
          </a:blip>
          <a:srcRect/>
          <a:stretch/>
        </p:blipFill>
        <p:spPr>
          <a:xfrm>
            <a:off x="332126" y="144614"/>
            <a:ext cx="536647" cy="826306"/>
          </a:xfrm>
          <a:prstGeom prst="rect">
            <a:avLst/>
          </a:prstGeom>
        </p:spPr>
      </p:pic>
      <p:sp>
        <p:nvSpPr>
          <p:cNvPr id="5" name="TextBox 4">
            <a:extLst>
              <a:ext uri="{FF2B5EF4-FFF2-40B4-BE49-F238E27FC236}">
                <a16:creationId xmlns:a16="http://schemas.microsoft.com/office/drawing/2014/main" id="{0F7EAC22-4542-BFB6-E513-EEBF310A495E}"/>
              </a:ext>
            </a:extLst>
          </p:cNvPr>
          <p:cNvSpPr txBox="1"/>
          <p:nvPr/>
        </p:nvSpPr>
        <p:spPr>
          <a:xfrm>
            <a:off x="290456" y="6544755"/>
            <a:ext cx="4584909" cy="246221"/>
          </a:xfrm>
          <a:prstGeom prst="rect">
            <a:avLst/>
          </a:prstGeom>
          <a:noFill/>
        </p:spPr>
        <p:txBody>
          <a:bodyPr wrap="none" rtlCol="0">
            <a:spAutoFit/>
          </a:bodyPr>
          <a:lstStyle/>
          <a:p>
            <a:r>
              <a:rPr lang="en-US" sz="1000" dirty="0">
                <a:latin typeface="Futura Medium" panose="020B0602020204020303" pitchFamily="34" charset="-79"/>
                <a:cs typeface="Futura Medium" panose="020B0602020204020303" pitchFamily="34" charset="-79"/>
              </a:rPr>
              <a:t>NuSTAR status – IACHEC, Parador de La Granja, May 2024 – Karl Forster</a:t>
            </a:r>
          </a:p>
        </p:txBody>
      </p:sp>
    </p:spTree>
    <p:extLst>
      <p:ext uri="{BB962C8B-B14F-4D97-AF65-F5344CB8AC3E}">
        <p14:creationId xmlns:p14="http://schemas.microsoft.com/office/powerpoint/2010/main" val="531165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6C6BD594-2EDC-7A49-530E-716C496DFE02}"/>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rot="5400000">
            <a:off x="4007498" y="-4007498"/>
            <a:ext cx="1129004" cy="9144000"/>
          </a:xfrm>
          <a:prstGeom prst="rect">
            <a:avLst/>
          </a:prstGeom>
        </p:spPr>
      </p:pic>
      <p:sp>
        <p:nvSpPr>
          <p:cNvPr id="15" name="TextBox 14">
            <a:extLst>
              <a:ext uri="{FF2B5EF4-FFF2-40B4-BE49-F238E27FC236}">
                <a16:creationId xmlns:a16="http://schemas.microsoft.com/office/drawing/2014/main" id="{6FF2C05D-44BF-D5FB-DF3D-BC00F4045AAA}"/>
              </a:ext>
            </a:extLst>
          </p:cNvPr>
          <p:cNvSpPr txBox="1"/>
          <p:nvPr/>
        </p:nvSpPr>
        <p:spPr>
          <a:xfrm>
            <a:off x="2813266" y="274190"/>
            <a:ext cx="6167371" cy="584775"/>
          </a:xfrm>
          <a:prstGeom prst="rect">
            <a:avLst/>
          </a:prstGeom>
          <a:noFill/>
        </p:spPr>
        <p:txBody>
          <a:bodyPr wrap="square" rtlCol="0">
            <a:spAutoFit/>
          </a:bodyPr>
          <a:lstStyle/>
          <a:p>
            <a:pPr algn="ctr"/>
            <a:r>
              <a:rPr lang="en-US" sz="3200" b="1" dirty="0" err="1">
                <a:solidFill>
                  <a:srgbClr val="FFC000"/>
                </a:solidFill>
                <a:latin typeface="FUTURA MEDIUM" panose="020B0602020204020303" pitchFamily="34" charset="-79"/>
                <a:ea typeface="Eurostile" charset="0"/>
                <a:cs typeface="FUTURA MEDIUM" panose="020B0602020204020303" pitchFamily="34" charset="-79"/>
              </a:rPr>
              <a:t>NuSTAR</a:t>
            </a:r>
            <a:r>
              <a:rPr lang="en-US" sz="3200" b="1" dirty="0">
                <a:solidFill>
                  <a:srgbClr val="FFC000"/>
                </a:solidFill>
                <a:latin typeface="FUTURA MEDIUM" panose="020B0602020204020303" pitchFamily="34" charset="-79"/>
                <a:ea typeface="Eurostile" charset="0"/>
                <a:cs typeface="FUTURA MEDIUM" panose="020B0602020204020303" pitchFamily="34" charset="-79"/>
              </a:rPr>
              <a:t>  Stray light calibration</a:t>
            </a:r>
          </a:p>
        </p:txBody>
      </p:sp>
      <p:pic>
        <p:nvPicPr>
          <p:cNvPr id="22" name="Picture 21">
            <a:extLst>
              <a:ext uri="{FF2B5EF4-FFF2-40B4-BE49-F238E27FC236}">
                <a16:creationId xmlns:a16="http://schemas.microsoft.com/office/drawing/2014/main" id="{E8CF812D-8571-D01F-B1D8-F3EAB78C537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6718" y="147264"/>
            <a:ext cx="531279" cy="818041"/>
          </a:xfrm>
          <a:prstGeom prst="rect">
            <a:avLst/>
          </a:prstGeom>
        </p:spPr>
      </p:pic>
      <p:sp>
        <p:nvSpPr>
          <p:cNvPr id="2" name="Content Placeholder 2">
            <a:extLst>
              <a:ext uri="{FF2B5EF4-FFF2-40B4-BE49-F238E27FC236}">
                <a16:creationId xmlns:a16="http://schemas.microsoft.com/office/drawing/2014/main" id="{0239516D-D4AD-682D-3F52-7328BA54B089}"/>
              </a:ext>
            </a:extLst>
          </p:cNvPr>
          <p:cNvSpPr txBox="1">
            <a:spLocks/>
          </p:cNvSpPr>
          <p:nvPr/>
        </p:nvSpPr>
        <p:spPr>
          <a:xfrm>
            <a:off x="388415" y="2277177"/>
            <a:ext cx="4848915" cy="3911718"/>
          </a:xfrm>
          <a:prstGeom prst="rect">
            <a:avLst/>
          </a:prstGeom>
          <a:solidFill>
            <a:schemeClr val="accent4">
              <a:lumMod val="20000"/>
              <a:lumOff val="80000"/>
            </a:schemeClr>
          </a:solidFill>
          <a:ln>
            <a:solidFill>
              <a:schemeClr val="tx1"/>
            </a:solidFill>
          </a:ln>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25" indent="-174625">
              <a:lnSpc>
                <a:spcPct val="110000"/>
              </a:lnSpc>
            </a:pPr>
            <a:r>
              <a:rPr lang="en-US" dirty="0"/>
              <a:t>Extend Stray light calibration above 100 keV</a:t>
            </a:r>
          </a:p>
          <a:p>
            <a:pPr marL="631825" lvl="1" indent="-174625">
              <a:lnSpc>
                <a:spcPct val="110000"/>
              </a:lnSpc>
            </a:pPr>
            <a:r>
              <a:rPr lang="en-US" dirty="0" err="1"/>
              <a:t>NuSTAR</a:t>
            </a:r>
            <a:r>
              <a:rPr lang="en-US" dirty="0"/>
              <a:t> detectors do not saturate until ~250 keV</a:t>
            </a:r>
          </a:p>
          <a:p>
            <a:pPr marL="174625" indent="-174625">
              <a:lnSpc>
                <a:spcPct val="110000"/>
              </a:lnSpc>
            </a:pPr>
            <a:r>
              <a:rPr lang="en-US" dirty="0"/>
              <a:t>Data for bright (&gt; 0.1 Crab) sources are already present well above the 79 keV optics cutoff</a:t>
            </a:r>
          </a:p>
          <a:p>
            <a:pPr marL="174625" indent="-174625">
              <a:lnSpc>
                <a:spcPct val="110000"/>
              </a:lnSpc>
            </a:pPr>
            <a:r>
              <a:rPr lang="en-US" dirty="0"/>
              <a:t>Effective area is mostly the “geometric” detector area</a:t>
            </a:r>
          </a:p>
          <a:p>
            <a:pPr marL="631825" lvl="1" indent="-174625">
              <a:lnSpc>
                <a:spcPct val="110000"/>
              </a:lnSpc>
            </a:pPr>
            <a:r>
              <a:rPr lang="en-US" dirty="0"/>
              <a:t>&gt; 300 cm</a:t>
            </a:r>
            <a:r>
              <a:rPr lang="en-US" baseline="30000" dirty="0"/>
              <a:t>2</a:t>
            </a:r>
            <a:r>
              <a:rPr lang="en-US" dirty="0"/>
              <a:t> focused</a:t>
            </a:r>
          </a:p>
          <a:p>
            <a:pPr marL="631825" lvl="1" indent="-174625">
              <a:lnSpc>
                <a:spcPct val="110000"/>
              </a:lnSpc>
            </a:pPr>
            <a:r>
              <a:rPr lang="en-US" dirty="0"/>
              <a:t>&lt; 8 cm</a:t>
            </a:r>
            <a:r>
              <a:rPr lang="en-US" baseline="30000" dirty="0"/>
              <a:t>2</a:t>
            </a:r>
            <a:r>
              <a:rPr lang="en-US" dirty="0"/>
              <a:t> stray light</a:t>
            </a:r>
          </a:p>
          <a:p>
            <a:pPr marL="174625" indent="-174625">
              <a:lnSpc>
                <a:spcPct val="110000"/>
              </a:lnSpc>
            </a:pPr>
            <a:r>
              <a:rPr lang="en-US" dirty="0"/>
              <a:t>Updated calibration will allow simultaneous modelling with </a:t>
            </a:r>
            <a:r>
              <a:rPr lang="en-US" b="1" dirty="0">
                <a:solidFill>
                  <a:srgbClr val="FF0000"/>
                </a:solidFill>
              </a:rPr>
              <a:t>INTEGRAL-IBIS</a:t>
            </a:r>
          </a:p>
          <a:p>
            <a:pPr marL="174625" indent="-174625">
              <a:lnSpc>
                <a:spcPct val="110000"/>
              </a:lnSpc>
            </a:pPr>
            <a:r>
              <a:rPr lang="en-US" dirty="0"/>
              <a:t>Models must now work: </a:t>
            </a:r>
          </a:p>
          <a:p>
            <a:pPr marL="631825" lvl="1" indent="-174625">
              <a:lnSpc>
                <a:spcPct val="110000"/>
              </a:lnSpc>
            </a:pPr>
            <a:r>
              <a:rPr lang="en-US" dirty="0"/>
              <a:t>over multiple decades in energy</a:t>
            </a:r>
          </a:p>
          <a:p>
            <a:pPr marL="631825" lvl="1" indent="-174625">
              <a:lnSpc>
                <a:spcPct val="110000"/>
              </a:lnSpc>
            </a:pPr>
            <a:r>
              <a:rPr lang="en-US" dirty="0"/>
              <a:t>with very different statistics</a:t>
            </a:r>
          </a:p>
          <a:p>
            <a:pPr marL="631825" lvl="1" indent="-174625">
              <a:lnSpc>
                <a:spcPct val="110000"/>
              </a:lnSpc>
            </a:pPr>
            <a:r>
              <a:rPr lang="en-US" dirty="0"/>
              <a:t>may need more sophisticated background model</a:t>
            </a:r>
          </a:p>
          <a:p>
            <a:pPr marL="0" indent="0">
              <a:lnSpc>
                <a:spcPct val="110000"/>
              </a:lnSpc>
              <a:buNone/>
            </a:pPr>
            <a:r>
              <a:rPr lang="en-US" dirty="0"/>
              <a:t>See: </a:t>
            </a:r>
            <a:r>
              <a:rPr lang="en-US" dirty="0">
                <a:solidFill>
                  <a:srgbClr val="C00000"/>
                </a:solidFill>
              </a:rPr>
              <a:t> </a:t>
            </a:r>
            <a:r>
              <a:rPr lang="en-US" b="1" dirty="0" err="1">
                <a:solidFill>
                  <a:srgbClr val="C00000"/>
                </a:solidFill>
                <a:latin typeface="Eurostile" panose="020B0504020202050204" pitchFamily="34" charset="77"/>
              </a:rPr>
              <a:t>Mastroserio</a:t>
            </a:r>
            <a:r>
              <a:rPr lang="en-US" b="1" dirty="0">
                <a:solidFill>
                  <a:srgbClr val="C00000"/>
                </a:solidFill>
                <a:latin typeface="Eurostile" panose="020B0504020202050204" pitchFamily="34" charset="77"/>
              </a:rPr>
              <a:t>, G. </a:t>
            </a:r>
            <a:r>
              <a:rPr lang="en-US" b="1" i="1" dirty="0">
                <a:solidFill>
                  <a:srgbClr val="C00000"/>
                </a:solidFill>
                <a:latin typeface="Eurostile" panose="020B0504020202050204" pitchFamily="34" charset="77"/>
              </a:rPr>
              <a:t>et al. </a:t>
            </a:r>
            <a:r>
              <a:rPr lang="en-US" b="1" dirty="0">
                <a:solidFill>
                  <a:srgbClr val="C00000"/>
                </a:solidFill>
                <a:latin typeface="Eurostile" panose="020B0504020202050204" pitchFamily="34" charset="77"/>
              </a:rPr>
              <a:t>(2022) </a:t>
            </a:r>
            <a:r>
              <a:rPr lang="en-US" b="1" dirty="0" err="1">
                <a:solidFill>
                  <a:srgbClr val="C00000"/>
                </a:solidFill>
                <a:latin typeface="Eurostile" panose="020B0504020202050204" pitchFamily="34" charset="77"/>
              </a:rPr>
              <a:t>ApJ</a:t>
            </a:r>
            <a:r>
              <a:rPr lang="en-US" b="1" dirty="0">
                <a:solidFill>
                  <a:srgbClr val="C00000"/>
                </a:solidFill>
                <a:latin typeface="Eurostile" panose="020B0504020202050204" pitchFamily="34" charset="77"/>
              </a:rPr>
              <a:t>  941, 35</a:t>
            </a:r>
          </a:p>
        </p:txBody>
      </p:sp>
      <p:pic>
        <p:nvPicPr>
          <p:cNvPr id="5" name="Picture 4" descr="Chart, scatter chart&#10;&#10;Description automatically generated">
            <a:extLst>
              <a:ext uri="{FF2B5EF4-FFF2-40B4-BE49-F238E27FC236}">
                <a16:creationId xmlns:a16="http://schemas.microsoft.com/office/drawing/2014/main" id="{7B9F978E-08BC-64F8-F3A4-CA95B4E6C0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62759" y="1252314"/>
            <a:ext cx="2916988" cy="2224510"/>
          </a:xfrm>
          <a:prstGeom prst="rect">
            <a:avLst/>
          </a:prstGeom>
        </p:spPr>
      </p:pic>
      <p:pic>
        <p:nvPicPr>
          <p:cNvPr id="10" name="Picture 9" descr="Chart&#10;&#10;Description automatically generated">
            <a:extLst>
              <a:ext uri="{FF2B5EF4-FFF2-40B4-BE49-F238E27FC236}">
                <a16:creationId xmlns:a16="http://schemas.microsoft.com/office/drawing/2014/main" id="{98C94977-9AD6-CB2D-15AA-586C2F6F991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10921" y="3605414"/>
            <a:ext cx="3045250" cy="2987134"/>
          </a:xfrm>
          <a:prstGeom prst="rect">
            <a:avLst/>
          </a:prstGeom>
        </p:spPr>
      </p:pic>
      <p:sp>
        <p:nvSpPr>
          <p:cNvPr id="11" name="TextBox 10">
            <a:extLst>
              <a:ext uri="{FF2B5EF4-FFF2-40B4-BE49-F238E27FC236}">
                <a16:creationId xmlns:a16="http://schemas.microsoft.com/office/drawing/2014/main" id="{92253EA0-8F85-B520-F858-AD8DD8BB0E6B}"/>
              </a:ext>
            </a:extLst>
          </p:cNvPr>
          <p:cNvSpPr txBox="1"/>
          <p:nvPr/>
        </p:nvSpPr>
        <p:spPr>
          <a:xfrm>
            <a:off x="158268" y="1551985"/>
            <a:ext cx="5546583" cy="369332"/>
          </a:xfrm>
          <a:prstGeom prst="rect">
            <a:avLst/>
          </a:prstGeom>
          <a:noFill/>
        </p:spPr>
        <p:txBody>
          <a:bodyPr wrap="none" rtlCol="0">
            <a:spAutoFit/>
          </a:bodyPr>
          <a:lstStyle/>
          <a:p>
            <a:r>
              <a:rPr lang="en-US" dirty="0">
                <a:solidFill>
                  <a:srgbClr val="0070C0"/>
                </a:solidFill>
                <a:latin typeface="Futura Medium" panose="020B0602020204020303" pitchFamily="34" charset="-79"/>
                <a:cs typeface="Futura Medium" panose="020B0602020204020303" pitchFamily="34" charset="-79"/>
              </a:rPr>
              <a:t>From AAS-HEAD meeting poster: </a:t>
            </a:r>
            <a:r>
              <a:rPr lang="en-US" dirty="0" err="1">
                <a:solidFill>
                  <a:srgbClr val="0070C0"/>
                </a:solidFill>
                <a:latin typeface="Futura Medium" panose="020B0602020204020303" pitchFamily="34" charset="-79"/>
                <a:cs typeface="Futura Medium" panose="020B0602020204020303" pitchFamily="34" charset="-79"/>
              </a:rPr>
              <a:t>Gullo</a:t>
            </a:r>
            <a:r>
              <a:rPr lang="en-US" dirty="0">
                <a:solidFill>
                  <a:srgbClr val="0070C0"/>
                </a:solidFill>
                <a:latin typeface="Futura Medium" panose="020B0602020204020303" pitchFamily="34" charset="-79"/>
                <a:cs typeface="Futura Medium" panose="020B0602020204020303" pitchFamily="34" charset="-79"/>
              </a:rPr>
              <a:t> </a:t>
            </a:r>
            <a:r>
              <a:rPr lang="en-US" dirty="0" err="1">
                <a:solidFill>
                  <a:srgbClr val="0070C0"/>
                </a:solidFill>
                <a:latin typeface="Futura Medium" panose="020B0602020204020303" pitchFamily="34" charset="-79"/>
                <a:cs typeface="Futura Medium" panose="020B0602020204020303" pitchFamily="34" charset="-79"/>
              </a:rPr>
              <a:t>Mastroserio</a:t>
            </a:r>
            <a:endParaRPr lang="en-US" dirty="0">
              <a:solidFill>
                <a:srgbClr val="0070C0"/>
              </a:solidFill>
              <a:latin typeface="Futura Medium" panose="020B0602020204020303" pitchFamily="34" charset="-79"/>
              <a:cs typeface="Futura Medium" panose="020B0602020204020303" pitchFamily="34" charset="-79"/>
            </a:endParaRPr>
          </a:p>
        </p:txBody>
      </p:sp>
      <p:sp>
        <p:nvSpPr>
          <p:cNvPr id="12" name="TextBox 11">
            <a:extLst>
              <a:ext uri="{FF2B5EF4-FFF2-40B4-BE49-F238E27FC236}">
                <a16:creationId xmlns:a16="http://schemas.microsoft.com/office/drawing/2014/main" id="{C8062C39-F253-36C3-897A-9062FAD5AA24}"/>
              </a:ext>
            </a:extLst>
          </p:cNvPr>
          <p:cNvSpPr txBox="1"/>
          <p:nvPr/>
        </p:nvSpPr>
        <p:spPr>
          <a:xfrm>
            <a:off x="7620356" y="3978963"/>
            <a:ext cx="756938" cy="276999"/>
          </a:xfrm>
          <a:prstGeom prst="rect">
            <a:avLst/>
          </a:prstGeom>
          <a:noFill/>
        </p:spPr>
        <p:txBody>
          <a:bodyPr wrap="none" rtlCol="0">
            <a:spAutoFit/>
          </a:bodyPr>
          <a:lstStyle/>
          <a:p>
            <a:r>
              <a:rPr lang="en-US" sz="1200" b="1" dirty="0" err="1">
                <a:latin typeface="Arial" panose="020B0604020202020204" pitchFamily="34" charset="0"/>
                <a:cs typeface="Arial" panose="020B0604020202020204" pitchFamily="34" charset="0"/>
              </a:rPr>
              <a:t>Cyg</a:t>
            </a:r>
            <a:r>
              <a:rPr lang="en-US" sz="1200" b="1" dirty="0">
                <a:latin typeface="Arial" panose="020B0604020202020204" pitchFamily="34" charset="0"/>
                <a:cs typeface="Arial" panose="020B0604020202020204" pitchFamily="34" charset="0"/>
              </a:rPr>
              <a:t> X-1</a:t>
            </a:r>
          </a:p>
        </p:txBody>
      </p:sp>
      <p:sp>
        <p:nvSpPr>
          <p:cNvPr id="25" name="TextBox 24">
            <a:extLst>
              <a:ext uri="{FF2B5EF4-FFF2-40B4-BE49-F238E27FC236}">
                <a16:creationId xmlns:a16="http://schemas.microsoft.com/office/drawing/2014/main" id="{19C40AD6-2609-45A3-6BE7-51FF7108B89A}"/>
              </a:ext>
            </a:extLst>
          </p:cNvPr>
          <p:cNvSpPr txBox="1"/>
          <p:nvPr/>
        </p:nvSpPr>
        <p:spPr>
          <a:xfrm>
            <a:off x="6571664" y="4009741"/>
            <a:ext cx="760144" cy="246221"/>
          </a:xfrm>
          <a:prstGeom prst="rect">
            <a:avLst/>
          </a:prstGeom>
          <a:noFill/>
        </p:spPr>
        <p:txBody>
          <a:bodyPr wrap="none" rtlCol="0">
            <a:spAutoFit/>
          </a:bodyPr>
          <a:lstStyle/>
          <a:p>
            <a:r>
              <a:rPr lang="en-US" sz="1000" b="1" dirty="0">
                <a:solidFill>
                  <a:srgbClr val="FF0000"/>
                </a:solidFill>
                <a:latin typeface="Eurostile" panose="020B0504020202050204" pitchFamily="34" charset="77"/>
                <a:cs typeface="Arial" panose="020B0604020202020204" pitchFamily="34" charset="0"/>
              </a:rPr>
              <a:t>INTEGRAL</a:t>
            </a:r>
          </a:p>
        </p:txBody>
      </p:sp>
      <p:sp>
        <p:nvSpPr>
          <p:cNvPr id="26" name="TextBox 25">
            <a:extLst>
              <a:ext uri="{FF2B5EF4-FFF2-40B4-BE49-F238E27FC236}">
                <a16:creationId xmlns:a16="http://schemas.microsoft.com/office/drawing/2014/main" id="{78F259A7-191F-C585-E715-2F47F736385F}"/>
              </a:ext>
            </a:extLst>
          </p:cNvPr>
          <p:cNvSpPr txBox="1"/>
          <p:nvPr/>
        </p:nvSpPr>
        <p:spPr>
          <a:xfrm>
            <a:off x="6571664" y="4515942"/>
            <a:ext cx="655949" cy="246221"/>
          </a:xfrm>
          <a:prstGeom prst="rect">
            <a:avLst/>
          </a:prstGeom>
          <a:noFill/>
        </p:spPr>
        <p:txBody>
          <a:bodyPr wrap="none" rtlCol="0">
            <a:spAutoFit/>
          </a:bodyPr>
          <a:lstStyle/>
          <a:p>
            <a:r>
              <a:rPr lang="en-US" sz="1000" b="1" dirty="0" err="1">
                <a:latin typeface="Eurostile" panose="020B0504020202050204" pitchFamily="34" charset="77"/>
                <a:cs typeface="Arial" panose="020B0604020202020204" pitchFamily="34" charset="0"/>
              </a:rPr>
              <a:t>NuSTAR</a:t>
            </a:r>
            <a:endParaRPr lang="en-US" sz="1000" b="1" dirty="0">
              <a:latin typeface="Eurostile" panose="020B0504020202050204" pitchFamily="34" charset="77"/>
              <a:cs typeface="Arial" panose="020B0604020202020204" pitchFamily="34" charset="0"/>
            </a:endParaRPr>
          </a:p>
        </p:txBody>
      </p:sp>
      <p:sp>
        <p:nvSpPr>
          <p:cNvPr id="3" name="TextBox 2">
            <a:extLst>
              <a:ext uri="{FF2B5EF4-FFF2-40B4-BE49-F238E27FC236}">
                <a16:creationId xmlns:a16="http://schemas.microsoft.com/office/drawing/2014/main" id="{2CE80860-116C-A381-2754-03F70976E6A2}"/>
              </a:ext>
            </a:extLst>
          </p:cNvPr>
          <p:cNvSpPr txBox="1"/>
          <p:nvPr/>
        </p:nvSpPr>
        <p:spPr>
          <a:xfrm>
            <a:off x="290456" y="6544755"/>
            <a:ext cx="4584909" cy="246221"/>
          </a:xfrm>
          <a:prstGeom prst="rect">
            <a:avLst/>
          </a:prstGeom>
          <a:noFill/>
        </p:spPr>
        <p:txBody>
          <a:bodyPr wrap="none" rtlCol="0">
            <a:spAutoFit/>
          </a:bodyPr>
          <a:lstStyle/>
          <a:p>
            <a:r>
              <a:rPr lang="en-US" sz="1000" dirty="0">
                <a:latin typeface="Futura Medium" panose="020B0602020204020303" pitchFamily="34" charset="-79"/>
                <a:cs typeface="Futura Medium" panose="020B0602020204020303" pitchFamily="34" charset="-79"/>
              </a:rPr>
              <a:t>NuSTAR status – IACHEC, Parador de La Granja, May 2024 – Karl Forster</a:t>
            </a:r>
          </a:p>
        </p:txBody>
      </p:sp>
    </p:spTree>
    <p:extLst>
      <p:ext uri="{BB962C8B-B14F-4D97-AF65-F5344CB8AC3E}">
        <p14:creationId xmlns:p14="http://schemas.microsoft.com/office/powerpoint/2010/main" val="2048189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descr="A space shuttle in space&#10;&#10;Description automatically generated with medium confidence">
            <a:extLst>
              <a:ext uri="{FF2B5EF4-FFF2-40B4-BE49-F238E27FC236}">
                <a16:creationId xmlns:a16="http://schemas.microsoft.com/office/drawing/2014/main" id="{CC3DBF3C-6741-81D3-0AD7-CBA345BE85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2600696" cy="4203859"/>
          </a:xfrm>
          <a:prstGeom prst="rect">
            <a:avLst/>
          </a:prstGeom>
        </p:spPr>
      </p:pic>
      <p:sp>
        <p:nvSpPr>
          <p:cNvPr id="30" name="TextBox 29">
            <a:extLst>
              <a:ext uri="{FF2B5EF4-FFF2-40B4-BE49-F238E27FC236}">
                <a16:creationId xmlns:a16="http://schemas.microsoft.com/office/drawing/2014/main" id="{1C12E820-0B55-F043-B292-E12115197830}"/>
              </a:ext>
            </a:extLst>
          </p:cNvPr>
          <p:cNvSpPr txBox="1"/>
          <p:nvPr/>
        </p:nvSpPr>
        <p:spPr>
          <a:xfrm>
            <a:off x="1942466" y="186537"/>
            <a:ext cx="5259067" cy="707886"/>
          </a:xfrm>
          <a:prstGeom prst="rect">
            <a:avLst/>
          </a:prstGeom>
          <a:noFill/>
        </p:spPr>
        <p:txBody>
          <a:bodyPr wrap="none" rtlCol="0">
            <a:spAutoFit/>
          </a:bodyPr>
          <a:lstStyle/>
          <a:p>
            <a:pPr algn="ctr"/>
            <a:r>
              <a:rPr lang="en-US" sz="4000" dirty="0" err="1">
                <a:solidFill>
                  <a:schemeClr val="bg1"/>
                </a:solidFill>
                <a:latin typeface="Futura Medium" panose="020B0602020204020303" pitchFamily="34" charset="-79"/>
                <a:cs typeface="Futura Medium" panose="020B0602020204020303" pitchFamily="34" charset="-79"/>
              </a:rPr>
              <a:t>NuSTAR</a:t>
            </a:r>
            <a:r>
              <a:rPr lang="en-US" sz="4000" dirty="0">
                <a:solidFill>
                  <a:schemeClr val="bg1"/>
                </a:solidFill>
                <a:latin typeface="Futura Medium" panose="020B0602020204020303" pitchFamily="34" charset="-79"/>
                <a:cs typeface="Futura Medium" panose="020B0602020204020303" pitchFamily="34" charset="-79"/>
              </a:rPr>
              <a:t> Observatory</a:t>
            </a:r>
          </a:p>
        </p:txBody>
      </p:sp>
      <p:sp>
        <p:nvSpPr>
          <p:cNvPr id="15" name="TextBox 14">
            <a:extLst>
              <a:ext uri="{FF2B5EF4-FFF2-40B4-BE49-F238E27FC236}">
                <a16:creationId xmlns:a16="http://schemas.microsoft.com/office/drawing/2014/main" id="{630ADAEF-9065-463A-797A-C43731FC8946}"/>
              </a:ext>
            </a:extLst>
          </p:cNvPr>
          <p:cNvSpPr txBox="1"/>
          <p:nvPr/>
        </p:nvSpPr>
        <p:spPr>
          <a:xfrm>
            <a:off x="3078221" y="1533477"/>
            <a:ext cx="3179525" cy="1015663"/>
          </a:xfrm>
          <a:prstGeom prst="rect">
            <a:avLst/>
          </a:prstGeom>
          <a:noFill/>
        </p:spPr>
        <p:txBody>
          <a:bodyPr wrap="none" rtlCol="0">
            <a:spAutoFit/>
          </a:bodyPr>
          <a:lstStyle/>
          <a:p>
            <a:r>
              <a:rPr lang="en-US" sz="6000" b="1" dirty="0">
                <a:solidFill>
                  <a:schemeClr val="accent6">
                    <a:lumMod val="60000"/>
                    <a:lumOff val="40000"/>
                  </a:schemeClr>
                </a:solidFill>
                <a:latin typeface="FUTURA MEDIUM" panose="020B0602020204020303" pitchFamily="34" charset="-79"/>
                <a:cs typeface="FUTURA MEDIUM" panose="020B0602020204020303" pitchFamily="34" charset="-79"/>
              </a:rPr>
              <a:t>Nominal</a:t>
            </a:r>
          </a:p>
        </p:txBody>
      </p:sp>
      <p:sp>
        <p:nvSpPr>
          <p:cNvPr id="2" name="TextBox 1">
            <a:extLst>
              <a:ext uri="{FF2B5EF4-FFF2-40B4-BE49-F238E27FC236}">
                <a16:creationId xmlns:a16="http://schemas.microsoft.com/office/drawing/2014/main" id="{44A8F9C7-BDDA-A6B0-26DB-0E6861E9716E}"/>
              </a:ext>
            </a:extLst>
          </p:cNvPr>
          <p:cNvSpPr txBox="1"/>
          <p:nvPr/>
        </p:nvSpPr>
        <p:spPr>
          <a:xfrm>
            <a:off x="290456" y="6544755"/>
            <a:ext cx="4584909" cy="246221"/>
          </a:xfrm>
          <a:prstGeom prst="rect">
            <a:avLst/>
          </a:prstGeom>
          <a:noFill/>
        </p:spPr>
        <p:txBody>
          <a:bodyPr wrap="none" rtlCol="0">
            <a:spAutoFit/>
          </a:bodyPr>
          <a:lstStyle/>
          <a:p>
            <a:r>
              <a:rPr lang="en-US" sz="1000" dirty="0">
                <a:solidFill>
                  <a:schemeClr val="bg1"/>
                </a:solidFill>
                <a:latin typeface="Futura Medium" panose="020B0602020204020303" pitchFamily="34" charset="-79"/>
                <a:cs typeface="Futura Medium" panose="020B0602020204020303" pitchFamily="34" charset="-79"/>
              </a:rPr>
              <a:t>NuSTAR status – IACHEC, Parador de La Granja, May 2024 – Karl Forster</a:t>
            </a:r>
          </a:p>
        </p:txBody>
      </p:sp>
    </p:spTree>
    <p:extLst>
      <p:ext uri="{BB962C8B-B14F-4D97-AF65-F5344CB8AC3E}">
        <p14:creationId xmlns:p14="http://schemas.microsoft.com/office/powerpoint/2010/main" val="297410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E5732F-5B1F-EE4C-666B-EE34B094A6E4}"/>
              </a:ext>
            </a:extLst>
          </p:cNvPr>
          <p:cNvSpPr/>
          <p:nvPr/>
        </p:nvSpPr>
        <p:spPr>
          <a:xfrm>
            <a:off x="-1" y="-1"/>
            <a:ext cx="9144001" cy="6858001"/>
          </a:xfrm>
          <a:prstGeom prst="rect">
            <a:avLst/>
          </a:prstGeom>
          <a:solidFill>
            <a:schemeClr val="bg1">
              <a:alpha val="6127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8C34D9C-1377-5A8B-E6C8-C0EE40DE0F6E}"/>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l="2083" t="-1134" b="1"/>
          <a:stretch/>
        </p:blipFill>
        <p:spPr>
          <a:xfrm>
            <a:off x="281668" y="960297"/>
            <a:ext cx="4592201" cy="1406765"/>
          </a:xfrm>
          <a:prstGeom prst="rect">
            <a:avLst/>
          </a:prstGeom>
          <a:effectLst>
            <a:outerShdw blurRad="50800" dist="63500" dir="2700000" algn="tl" rotWithShape="0">
              <a:prstClr val="black">
                <a:alpha val="40000"/>
              </a:prstClr>
            </a:outerShdw>
          </a:effectLst>
        </p:spPr>
      </p:pic>
      <p:graphicFrame>
        <p:nvGraphicFramePr>
          <p:cNvPr id="7" name="Table 3">
            <a:extLst>
              <a:ext uri="{FF2B5EF4-FFF2-40B4-BE49-F238E27FC236}">
                <a16:creationId xmlns:a16="http://schemas.microsoft.com/office/drawing/2014/main" id="{C98D9917-F3D3-D3C9-A606-5279DEE410FE}"/>
              </a:ext>
            </a:extLst>
          </p:cNvPr>
          <p:cNvGraphicFramePr>
            <a:graphicFrameLocks noGrp="1"/>
          </p:cNvGraphicFramePr>
          <p:nvPr>
            <p:extLst>
              <p:ext uri="{D42A27DB-BD31-4B8C-83A1-F6EECF244321}">
                <p14:modId xmlns:p14="http://schemas.microsoft.com/office/powerpoint/2010/main" val="688491300"/>
              </p:ext>
            </p:extLst>
          </p:nvPr>
        </p:nvGraphicFramePr>
        <p:xfrm>
          <a:off x="276096" y="2476611"/>
          <a:ext cx="4680856" cy="2983485"/>
        </p:xfrm>
        <a:graphic>
          <a:graphicData uri="http://schemas.openxmlformats.org/drawingml/2006/table">
            <a:tbl>
              <a:tblPr firstRow="1" bandRow="1">
                <a:effectLst>
                  <a:outerShdw blurRad="50800" dist="63500" dir="2700000" algn="tl" rotWithShape="0">
                    <a:prstClr val="black">
                      <a:alpha val="40000"/>
                    </a:prstClr>
                  </a:outerShdw>
                </a:effectLst>
                <a:tableStyleId>{22838BEF-8BB2-4498-84A7-C5851F593DF1}</a:tableStyleId>
              </a:tblPr>
              <a:tblGrid>
                <a:gridCol w="4680856">
                  <a:extLst>
                    <a:ext uri="{9D8B030D-6E8A-4147-A177-3AD203B41FA5}">
                      <a16:colId xmlns:a16="http://schemas.microsoft.com/office/drawing/2014/main" val="67029630"/>
                    </a:ext>
                  </a:extLst>
                </a:gridCol>
              </a:tblGrid>
              <a:tr h="1401687">
                <a:tc>
                  <a:txBody>
                    <a:bodyPr/>
                    <a:lstStyle/>
                    <a:p>
                      <a:pPr>
                        <a:spcBef>
                          <a:spcPts val="600"/>
                        </a:spcBef>
                        <a:spcAft>
                          <a:spcPts val="600"/>
                        </a:spcAft>
                      </a:pPr>
                      <a:r>
                        <a:rPr lang="en-US" sz="1800" b="0" dirty="0">
                          <a:latin typeface="Futura Medium" panose="020B0602020204020303" pitchFamily="34" charset="-79"/>
                          <a:cs typeface="Futura Medium" panose="020B0602020204020303" pitchFamily="34" charset="-79"/>
                        </a:rPr>
                        <a:t>Implemented an adjustment of the operating duty cycle of the lasers in 2020</a:t>
                      </a:r>
                    </a:p>
                    <a:p>
                      <a:pPr marL="460375" marR="0" lvl="0" indent="-225425"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600" b="0" dirty="0">
                          <a:latin typeface="Futura Medium" panose="020B0602020204020303" pitchFamily="34" charset="-79"/>
                          <a:cs typeface="Futura Medium" panose="020B0602020204020303" pitchFamily="34" charset="-79"/>
                        </a:rPr>
                        <a:t>Produced significant improvement in rate of decline of laser intensity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4225039"/>
                  </a:ext>
                </a:extLst>
              </a:tr>
              <a:tr h="901085">
                <a:tc>
                  <a:txBody>
                    <a:bodyPr/>
                    <a:lstStyle/>
                    <a:p>
                      <a:pPr marL="752475" lvl="1" indent="-168275">
                        <a:spcBef>
                          <a:spcPts val="0"/>
                        </a:spcBef>
                        <a:spcAft>
                          <a:spcPts val="600"/>
                        </a:spcAft>
                        <a:buFont typeface="Arial" panose="020B0604020202020204" pitchFamily="34" charset="0"/>
                        <a:buChar char="•"/>
                        <a:tabLst/>
                      </a:pPr>
                      <a:r>
                        <a:rPr lang="en-US" sz="1600" b="0" dirty="0">
                          <a:latin typeface="Futura Medium" panose="020B0602020204020303" pitchFamily="34" charset="-79"/>
                          <a:cs typeface="Futura Medium" panose="020B0602020204020303" pitchFamily="34" charset="-79"/>
                        </a:rPr>
                        <a:t>Indicates that, with no further changes, the metrology system should remain </a:t>
                      </a:r>
                      <a:r>
                        <a:rPr lang="en-US" sz="1600" b="0" dirty="0">
                          <a:solidFill>
                            <a:srgbClr val="C00000"/>
                          </a:solidFill>
                          <a:latin typeface="Futura Medium" panose="020B0602020204020303" pitchFamily="34" charset="-79"/>
                          <a:cs typeface="Futura Medium" panose="020B0602020204020303" pitchFamily="34" charset="-79"/>
                        </a:rPr>
                        <a:t>nominal for another 9 years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8778310"/>
                  </a:ext>
                </a:extLst>
              </a:tr>
              <a:tr h="680713">
                <a:tc>
                  <a:txBody>
                    <a:bodyPr/>
                    <a:lstStyle/>
                    <a:p>
                      <a:pPr marL="46037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latin typeface="Futura Medium" panose="020B0602020204020303" pitchFamily="34" charset="-79"/>
                          <a:cs typeface="Futura Medium" panose="020B0602020204020303" pitchFamily="34" charset="-79"/>
                        </a:rPr>
                        <a:t>Additional adjustments can be made to extend laser lifetime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8923551"/>
                  </a:ext>
                </a:extLst>
              </a:tr>
            </a:tbl>
          </a:graphicData>
        </a:graphic>
      </p:graphicFrame>
      <p:sp>
        <p:nvSpPr>
          <p:cNvPr id="11" name="Content Placeholder 2">
            <a:extLst>
              <a:ext uri="{FF2B5EF4-FFF2-40B4-BE49-F238E27FC236}">
                <a16:creationId xmlns:a16="http://schemas.microsoft.com/office/drawing/2014/main" id="{408DF43C-7C94-A7A3-DD40-3F53C5BAA4C8}"/>
              </a:ext>
            </a:extLst>
          </p:cNvPr>
          <p:cNvSpPr txBox="1">
            <a:spLocks/>
          </p:cNvSpPr>
          <p:nvPr/>
        </p:nvSpPr>
        <p:spPr>
          <a:xfrm>
            <a:off x="5250895" y="4919394"/>
            <a:ext cx="3453359" cy="1621451"/>
          </a:xfrm>
          <a:prstGeom prst="rect">
            <a:avLst/>
          </a:prstGeom>
          <a:solidFill>
            <a:schemeClr val="accent4">
              <a:lumMod val="60000"/>
              <a:lumOff val="40000"/>
            </a:schemeClr>
          </a:solidFill>
          <a:effectLst>
            <a:outerShdw blurRad="50800" dist="63500" dir="2700000" algn="tl" rotWithShape="0">
              <a:prstClr val="black">
                <a:alpha val="40000"/>
              </a:prstClr>
            </a:outerShdw>
          </a:effectLst>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buNone/>
            </a:pPr>
            <a:r>
              <a:rPr lang="en-US" dirty="0">
                <a:latin typeface="Futura Medium" panose="020B0602020204020303" pitchFamily="34" charset="-79"/>
                <a:cs typeface="Futura Medium" panose="020B0602020204020303" pitchFamily="34" charset="-79"/>
              </a:rPr>
              <a:t>Laser Metrology System tracks the relative motion of optics with respect to CZT X-ray detectors  </a:t>
            </a:r>
            <a:r>
              <a:rPr lang="en-US" sz="2200" dirty="0">
                <a:solidFill>
                  <a:srgbClr val="00B050"/>
                </a:solidFill>
                <a:latin typeface="Futura Medium" panose="020B0602020204020303" pitchFamily="34" charset="-79"/>
                <a:cs typeface="Futura Medium" panose="020B0602020204020303" pitchFamily="34" charset="-79"/>
              </a:rPr>
              <a:t>(10m mast!)</a:t>
            </a:r>
          </a:p>
          <a:p>
            <a:pPr marL="279400" lvl="1" indent="-165100">
              <a:lnSpc>
                <a:spcPct val="110000"/>
              </a:lnSpc>
              <a:spcBef>
                <a:spcPts val="600"/>
              </a:spcBef>
            </a:pPr>
            <a:r>
              <a:rPr lang="en-US" dirty="0">
                <a:latin typeface="Futura Medium" panose="020B0602020204020303" pitchFamily="34" charset="-79"/>
                <a:cs typeface="Futura Medium" panose="020B0602020204020303" pitchFamily="34" charset="-79"/>
              </a:rPr>
              <a:t>Metrology data is used by ground processing software to reconstruct:</a:t>
            </a:r>
          </a:p>
          <a:p>
            <a:pPr marL="571500" lvl="2" indent="-177800">
              <a:lnSpc>
                <a:spcPct val="110000"/>
              </a:lnSpc>
              <a:spcBef>
                <a:spcPts val="600"/>
              </a:spcBef>
            </a:pPr>
            <a:r>
              <a:rPr lang="en-US" sz="2400" dirty="0">
                <a:latin typeface="Futura Medium" panose="020B0602020204020303" pitchFamily="34" charset="-79"/>
                <a:cs typeface="Futura Medium" panose="020B0602020204020303" pitchFamily="34" charset="-79"/>
              </a:rPr>
              <a:t>Location of optical axes</a:t>
            </a:r>
          </a:p>
          <a:p>
            <a:pPr marL="571500" lvl="2" indent="-177800">
              <a:lnSpc>
                <a:spcPct val="110000"/>
              </a:lnSpc>
              <a:spcBef>
                <a:spcPts val="600"/>
              </a:spcBef>
            </a:pPr>
            <a:r>
              <a:rPr lang="en-US" sz="2400" dirty="0">
                <a:latin typeface="Futura Medium" panose="020B0602020204020303" pitchFamily="34" charset="-79"/>
                <a:cs typeface="Futura Medium" panose="020B0602020204020303" pitchFamily="34" charset="-79"/>
              </a:rPr>
              <a:t>With star tracker camera on optics bench the sky position of events recorded in CZT</a:t>
            </a:r>
          </a:p>
          <a:p>
            <a:pPr lvl="2">
              <a:lnSpc>
                <a:spcPct val="110000"/>
              </a:lnSpc>
              <a:spcBef>
                <a:spcPts val="600"/>
              </a:spcBef>
            </a:pPr>
            <a:endParaRPr lang="en-US" sz="2400" dirty="0">
              <a:latin typeface="Futura Medium" panose="020B0602020204020303" pitchFamily="34" charset="-79"/>
              <a:cs typeface="Futura Medium" panose="020B0602020204020303" pitchFamily="34" charset="-79"/>
            </a:endParaRPr>
          </a:p>
        </p:txBody>
      </p:sp>
      <p:sp>
        <p:nvSpPr>
          <p:cNvPr id="21" name="TextBox 20">
            <a:extLst>
              <a:ext uri="{FF2B5EF4-FFF2-40B4-BE49-F238E27FC236}">
                <a16:creationId xmlns:a16="http://schemas.microsoft.com/office/drawing/2014/main" id="{43760D77-BA83-F8CB-334D-488EA4390FD1}"/>
              </a:ext>
            </a:extLst>
          </p:cNvPr>
          <p:cNvSpPr txBox="1"/>
          <p:nvPr/>
        </p:nvSpPr>
        <p:spPr>
          <a:xfrm>
            <a:off x="5159287" y="936545"/>
            <a:ext cx="3668856" cy="1112407"/>
          </a:xfrm>
          <a:prstGeom prst="rect">
            <a:avLst/>
          </a:prstGeom>
          <a:solidFill>
            <a:schemeClr val="accent6">
              <a:lumMod val="60000"/>
              <a:lumOff val="40000"/>
            </a:schemeClr>
          </a:solidFill>
          <a:ln>
            <a:solidFill>
              <a:schemeClr val="tx1"/>
            </a:solidFill>
          </a:ln>
          <a:effectLst>
            <a:outerShdw blurRad="50800" dist="63500" dir="2700000" algn="tl" rotWithShape="0">
              <a:prstClr val="black">
                <a:alpha val="40000"/>
              </a:prstClr>
            </a:outerShdw>
          </a:effectLst>
        </p:spPr>
        <p:txBody>
          <a:bodyPr wrap="none" rtlCol="0" anchor="ctr">
            <a:noAutofit/>
          </a:bodyPr>
          <a:lstStyle/>
          <a:p>
            <a:pPr algn="ctr"/>
            <a:r>
              <a:rPr lang="en-US" sz="2400" dirty="0">
                <a:latin typeface="Futura Medium" panose="020B0602020204020303" pitchFamily="34" charset="-79"/>
                <a:cs typeface="Futura Medium" panose="020B0602020204020303" pitchFamily="34" charset="-79"/>
              </a:rPr>
              <a:t>Laser Metrology System</a:t>
            </a:r>
          </a:p>
          <a:p>
            <a:pPr algn="ctr"/>
            <a:r>
              <a:rPr lang="en-US" sz="2400" dirty="0">
                <a:latin typeface="Futura Medium" panose="020B0602020204020303" pitchFamily="34" charset="-79"/>
                <a:cs typeface="Futura Medium" panose="020B0602020204020303" pitchFamily="34" charset="-79"/>
              </a:rPr>
              <a:t>stabilized</a:t>
            </a:r>
          </a:p>
        </p:txBody>
      </p:sp>
      <p:sp>
        <p:nvSpPr>
          <p:cNvPr id="2" name="TextBox 1">
            <a:extLst>
              <a:ext uri="{FF2B5EF4-FFF2-40B4-BE49-F238E27FC236}">
                <a16:creationId xmlns:a16="http://schemas.microsoft.com/office/drawing/2014/main" id="{A87D8B69-2220-3B6B-18E3-8CF8E493E4C5}"/>
              </a:ext>
            </a:extLst>
          </p:cNvPr>
          <p:cNvSpPr txBox="1"/>
          <p:nvPr/>
        </p:nvSpPr>
        <p:spPr>
          <a:xfrm>
            <a:off x="290456" y="6544755"/>
            <a:ext cx="4584909" cy="246221"/>
          </a:xfrm>
          <a:prstGeom prst="rect">
            <a:avLst/>
          </a:prstGeom>
          <a:noFill/>
        </p:spPr>
        <p:txBody>
          <a:bodyPr wrap="none" rtlCol="0">
            <a:spAutoFit/>
          </a:bodyPr>
          <a:lstStyle/>
          <a:p>
            <a:r>
              <a:rPr lang="en-US" sz="1000" dirty="0">
                <a:solidFill>
                  <a:schemeClr val="bg1"/>
                </a:solidFill>
                <a:latin typeface="Futura Medium" panose="020B0602020204020303" pitchFamily="34" charset="-79"/>
                <a:cs typeface="Futura Medium" panose="020B0602020204020303" pitchFamily="34" charset="-79"/>
              </a:rPr>
              <a:t>NuSTAR status – IACHEC, Parador de La Granja, May 2024 – Karl Forster</a:t>
            </a:r>
          </a:p>
        </p:txBody>
      </p:sp>
      <p:sp>
        <p:nvSpPr>
          <p:cNvPr id="5" name="TextBox 4">
            <a:extLst>
              <a:ext uri="{FF2B5EF4-FFF2-40B4-BE49-F238E27FC236}">
                <a16:creationId xmlns:a16="http://schemas.microsoft.com/office/drawing/2014/main" id="{D9E86A5B-DFD9-19FA-B9A1-0096AE02B69E}"/>
              </a:ext>
            </a:extLst>
          </p:cNvPr>
          <p:cNvSpPr txBox="1"/>
          <p:nvPr/>
        </p:nvSpPr>
        <p:spPr>
          <a:xfrm>
            <a:off x="290456" y="5569645"/>
            <a:ext cx="4666496" cy="908086"/>
          </a:xfrm>
          <a:prstGeom prst="rect">
            <a:avLst/>
          </a:prstGeom>
          <a:solidFill>
            <a:schemeClr val="accent6">
              <a:lumMod val="60000"/>
              <a:lumOff val="40000"/>
            </a:schemeClr>
          </a:solidFill>
          <a:ln w="12700">
            <a:solidFill>
              <a:schemeClr val="tx1"/>
            </a:solidFill>
          </a:ln>
          <a:effectLst>
            <a:outerShdw blurRad="50800" dist="38100" dir="2700000" algn="tl" rotWithShape="0">
              <a:prstClr val="black">
                <a:alpha val="40000"/>
              </a:prstClr>
            </a:outerShdw>
          </a:effectLst>
        </p:spPr>
        <p:txBody>
          <a:bodyPr wrap="square" rtlCol="0" anchor="ctr">
            <a:noAutofit/>
          </a:bodyPr>
          <a:lstStyle/>
          <a:p>
            <a:r>
              <a:rPr lang="en-US" sz="1600" dirty="0" err="1">
                <a:latin typeface="Futura Medium" panose="020B0602020204020303" pitchFamily="34" charset="-79"/>
                <a:cs typeface="Futura Medium" panose="020B0602020204020303" pitchFamily="34" charset="-79"/>
              </a:rPr>
              <a:t>NuSTARDAS</a:t>
            </a:r>
            <a:r>
              <a:rPr lang="en-US" sz="1600" dirty="0">
                <a:latin typeface="Futura Medium" panose="020B0602020204020303" pitchFamily="34" charset="-79"/>
                <a:cs typeface="Futura Medium" panose="020B0602020204020303" pitchFamily="34" charset="-79"/>
              </a:rPr>
              <a:t> release - summer 2024</a:t>
            </a:r>
          </a:p>
          <a:p>
            <a:pPr marL="460375" indent="-174625">
              <a:spcBef>
                <a:spcPts val="600"/>
              </a:spcBef>
              <a:buFont typeface="Arial" panose="020B0604020202020204" pitchFamily="34" charset="0"/>
              <a:buChar char="•"/>
            </a:pPr>
            <a:r>
              <a:rPr lang="en-US" sz="1400" dirty="0">
                <a:latin typeface="Futura Medium" panose="020B0602020204020303" pitchFamily="34" charset="-79"/>
                <a:cs typeface="Futura Medium" panose="020B0602020204020303" pitchFamily="34" charset="-79"/>
              </a:rPr>
              <a:t>Continue analysis if single laser operations are ever implemented        </a:t>
            </a:r>
            <a:r>
              <a:rPr lang="en-US" sz="1000" dirty="0">
                <a:latin typeface="Futura Medium" panose="020B0602020204020303" pitchFamily="34" charset="-79"/>
                <a:cs typeface="Futura Medium" panose="020B0602020204020303" pitchFamily="34" charset="-79"/>
              </a:rPr>
              <a:t>(SSDC + Hannah Earnshaw)</a:t>
            </a:r>
          </a:p>
        </p:txBody>
      </p:sp>
      <p:pic>
        <p:nvPicPr>
          <p:cNvPr id="9" name="Picture 8">
            <a:extLst>
              <a:ext uri="{FF2B5EF4-FFF2-40B4-BE49-F238E27FC236}">
                <a16:creationId xmlns:a16="http://schemas.microsoft.com/office/drawing/2014/main" id="{C6E84043-E4E8-F084-A691-46BC2BAE90D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55538" y="2168686"/>
            <a:ext cx="3668856" cy="2430898"/>
          </a:xfrm>
          <a:prstGeom prst="rect">
            <a:avLst/>
          </a:prstGeom>
          <a:effectLst>
            <a:outerShdw blurRad="50800" dist="63500" dir="2700000" algn="tl" rotWithShape="0">
              <a:prstClr val="black">
                <a:alpha val="40000"/>
              </a:prstClr>
            </a:outerShdw>
          </a:effectLst>
        </p:spPr>
      </p:pic>
      <p:sp>
        <p:nvSpPr>
          <p:cNvPr id="12" name="TextBox 11">
            <a:extLst>
              <a:ext uri="{FF2B5EF4-FFF2-40B4-BE49-F238E27FC236}">
                <a16:creationId xmlns:a16="http://schemas.microsoft.com/office/drawing/2014/main" id="{9160D7DE-1253-D5CA-0C75-E3CAC1B0AA0F}"/>
              </a:ext>
            </a:extLst>
          </p:cNvPr>
          <p:cNvSpPr txBox="1"/>
          <p:nvPr/>
        </p:nvSpPr>
        <p:spPr>
          <a:xfrm>
            <a:off x="6517817" y="4562828"/>
            <a:ext cx="2505163" cy="246221"/>
          </a:xfrm>
          <a:prstGeom prst="rect">
            <a:avLst/>
          </a:prstGeom>
          <a:solidFill>
            <a:schemeClr val="accent5">
              <a:lumMod val="40000"/>
              <a:lumOff val="60000"/>
            </a:schemeClr>
          </a:solidFill>
        </p:spPr>
        <p:txBody>
          <a:bodyPr wrap="square" rIns="0" rtlCol="0">
            <a:spAutoFit/>
          </a:bodyPr>
          <a:lstStyle/>
          <a:p>
            <a:r>
              <a:rPr lang="en-US" sz="1000" b="0" dirty="0">
                <a:latin typeface="Futura Medium" panose="020B0602020204020303" pitchFamily="34" charset="-79"/>
                <a:cs typeface="Futura Medium" panose="020B0602020204020303" pitchFamily="34" charset="-79"/>
              </a:rPr>
              <a:t>Earnshaw et al. 2021 JATIS 8.1.014009</a:t>
            </a:r>
          </a:p>
        </p:txBody>
      </p:sp>
      <p:sp>
        <p:nvSpPr>
          <p:cNvPr id="8" name="TextBox 7">
            <a:extLst>
              <a:ext uri="{FF2B5EF4-FFF2-40B4-BE49-F238E27FC236}">
                <a16:creationId xmlns:a16="http://schemas.microsoft.com/office/drawing/2014/main" id="{C1B0D064-B539-4B7D-9E08-9C85BFB2DFDA}"/>
              </a:ext>
            </a:extLst>
          </p:cNvPr>
          <p:cNvSpPr txBox="1"/>
          <p:nvPr/>
        </p:nvSpPr>
        <p:spPr>
          <a:xfrm>
            <a:off x="1942466" y="186537"/>
            <a:ext cx="5259067" cy="707886"/>
          </a:xfrm>
          <a:prstGeom prst="rect">
            <a:avLst/>
          </a:prstGeom>
          <a:noFill/>
        </p:spPr>
        <p:txBody>
          <a:bodyPr wrap="none" rtlCol="0">
            <a:spAutoFit/>
          </a:bodyPr>
          <a:lstStyle/>
          <a:p>
            <a:pPr algn="ctr"/>
            <a:r>
              <a:rPr lang="en-US" sz="4000" dirty="0" err="1">
                <a:solidFill>
                  <a:schemeClr val="bg1"/>
                </a:solidFill>
                <a:latin typeface="Futura Medium" panose="020B0602020204020303" pitchFamily="34" charset="-79"/>
                <a:cs typeface="Futura Medium" panose="020B0602020204020303" pitchFamily="34" charset="-79"/>
              </a:rPr>
              <a:t>NuSTAR</a:t>
            </a:r>
            <a:r>
              <a:rPr lang="en-US" sz="4000" dirty="0">
                <a:solidFill>
                  <a:schemeClr val="bg1"/>
                </a:solidFill>
                <a:latin typeface="Futura Medium" panose="020B0602020204020303" pitchFamily="34" charset="-79"/>
                <a:cs typeface="Futura Medium" panose="020B0602020204020303" pitchFamily="34" charset="-79"/>
              </a:rPr>
              <a:t> Observatory</a:t>
            </a:r>
          </a:p>
        </p:txBody>
      </p:sp>
    </p:spTree>
    <p:extLst>
      <p:ext uri="{BB962C8B-B14F-4D97-AF65-F5344CB8AC3E}">
        <p14:creationId xmlns:p14="http://schemas.microsoft.com/office/powerpoint/2010/main" val="264187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descr="A blue ribbon with black border&#10;&#10;Description automatically generated">
            <a:extLst>
              <a:ext uri="{FF2B5EF4-FFF2-40B4-BE49-F238E27FC236}">
                <a16:creationId xmlns:a16="http://schemas.microsoft.com/office/drawing/2014/main" id="{D9DA7F77-CDE6-A13D-62D2-61742A2F5CFB}"/>
              </a:ext>
            </a:extLst>
          </p:cNvPr>
          <p:cNvPicPr>
            <a:picLocks noChangeAspect="1"/>
          </p:cNvPicPr>
          <p:nvPr/>
        </p:nvPicPr>
        <p:blipFill>
          <a:blip r:embed="rId2"/>
          <a:stretch>
            <a:fillRect/>
          </a:stretch>
        </p:blipFill>
        <p:spPr>
          <a:xfrm>
            <a:off x="172929" y="1254493"/>
            <a:ext cx="7895311" cy="5263541"/>
          </a:xfrm>
          <a:prstGeom prst="rect">
            <a:avLst/>
          </a:prstGeom>
        </p:spPr>
      </p:pic>
      <p:pic>
        <p:nvPicPr>
          <p:cNvPr id="28" name="Picture 27">
            <a:extLst>
              <a:ext uri="{FF2B5EF4-FFF2-40B4-BE49-F238E27FC236}">
                <a16:creationId xmlns:a16="http://schemas.microsoft.com/office/drawing/2014/main" id="{6C6BD594-2EDC-7A49-530E-716C496DFE02}"/>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rot="5400000">
            <a:off x="4007498" y="-4007498"/>
            <a:ext cx="1129004" cy="9144000"/>
          </a:xfrm>
          <a:prstGeom prst="rect">
            <a:avLst/>
          </a:prstGeom>
        </p:spPr>
      </p:pic>
      <p:sp>
        <p:nvSpPr>
          <p:cNvPr id="15" name="TextBox 14">
            <a:extLst>
              <a:ext uri="{FF2B5EF4-FFF2-40B4-BE49-F238E27FC236}">
                <a16:creationId xmlns:a16="http://schemas.microsoft.com/office/drawing/2014/main" id="{6FF2C05D-44BF-D5FB-DF3D-BC00F4045AAA}"/>
              </a:ext>
            </a:extLst>
          </p:cNvPr>
          <p:cNvSpPr txBox="1"/>
          <p:nvPr/>
        </p:nvSpPr>
        <p:spPr>
          <a:xfrm>
            <a:off x="2813266" y="274190"/>
            <a:ext cx="6167371" cy="707886"/>
          </a:xfrm>
          <a:prstGeom prst="rect">
            <a:avLst/>
          </a:prstGeom>
          <a:noFill/>
        </p:spPr>
        <p:txBody>
          <a:bodyPr wrap="square" rtlCol="0">
            <a:spAutoFit/>
          </a:bodyPr>
          <a:lstStyle/>
          <a:p>
            <a:pPr algn="r"/>
            <a:r>
              <a:rPr lang="en-US" sz="4000" b="1" dirty="0" err="1">
                <a:solidFill>
                  <a:srgbClr val="FFC000"/>
                </a:solidFill>
                <a:latin typeface="FUTURA MEDIUM" panose="020B0602020204020303" pitchFamily="34" charset="-79"/>
                <a:ea typeface="Eurostile" charset="0"/>
                <a:cs typeface="FUTURA MEDIUM" panose="020B0602020204020303" pitchFamily="34" charset="-79"/>
              </a:rPr>
              <a:t>NuSTAR</a:t>
            </a:r>
            <a:r>
              <a:rPr lang="en-US" sz="4000" b="1" dirty="0">
                <a:solidFill>
                  <a:srgbClr val="FFC000"/>
                </a:solidFill>
                <a:latin typeface="FUTURA MEDIUM" panose="020B0602020204020303" pitchFamily="34" charset="-79"/>
                <a:ea typeface="Eurostile" charset="0"/>
                <a:cs typeface="FUTURA MEDIUM" panose="020B0602020204020303" pitchFamily="34" charset="-79"/>
              </a:rPr>
              <a:t>  orbit</a:t>
            </a:r>
          </a:p>
        </p:txBody>
      </p:sp>
      <p:sp>
        <p:nvSpPr>
          <p:cNvPr id="5" name="TextBox 4">
            <a:extLst>
              <a:ext uri="{FF2B5EF4-FFF2-40B4-BE49-F238E27FC236}">
                <a16:creationId xmlns:a16="http://schemas.microsoft.com/office/drawing/2014/main" id="{0F7EAC22-4542-BFB6-E513-EEBF310A495E}"/>
              </a:ext>
            </a:extLst>
          </p:cNvPr>
          <p:cNvSpPr txBox="1"/>
          <p:nvPr/>
        </p:nvSpPr>
        <p:spPr>
          <a:xfrm>
            <a:off x="290456" y="6544755"/>
            <a:ext cx="4584909" cy="246221"/>
          </a:xfrm>
          <a:prstGeom prst="rect">
            <a:avLst/>
          </a:prstGeom>
          <a:noFill/>
        </p:spPr>
        <p:txBody>
          <a:bodyPr wrap="none" rtlCol="0">
            <a:spAutoFit/>
          </a:bodyPr>
          <a:lstStyle/>
          <a:p>
            <a:r>
              <a:rPr lang="en-US" sz="1000" dirty="0">
                <a:latin typeface="Futura Medium" panose="020B0602020204020303" pitchFamily="34" charset="-79"/>
                <a:cs typeface="Futura Medium" panose="020B0602020204020303" pitchFamily="34" charset="-79"/>
              </a:rPr>
              <a:t>NuSTAR status – IACHEC, Parador de La Granja, May 2024 – Karl Forster</a:t>
            </a:r>
          </a:p>
        </p:txBody>
      </p:sp>
      <p:sp>
        <p:nvSpPr>
          <p:cNvPr id="2" name="TextBox 1">
            <a:extLst>
              <a:ext uri="{FF2B5EF4-FFF2-40B4-BE49-F238E27FC236}">
                <a16:creationId xmlns:a16="http://schemas.microsoft.com/office/drawing/2014/main" id="{A8EA6BB0-E1F9-38E7-D861-22BD83878D0A}"/>
              </a:ext>
            </a:extLst>
          </p:cNvPr>
          <p:cNvSpPr txBox="1"/>
          <p:nvPr/>
        </p:nvSpPr>
        <p:spPr>
          <a:xfrm>
            <a:off x="1628302" y="1402652"/>
            <a:ext cx="4984564" cy="584775"/>
          </a:xfrm>
          <a:prstGeom prst="rect">
            <a:avLst/>
          </a:prstGeom>
          <a:solidFill>
            <a:schemeClr val="bg1"/>
          </a:solidFill>
          <a:ln w="19050">
            <a:solidFill>
              <a:schemeClr val="tx1"/>
            </a:solidFill>
          </a:ln>
        </p:spPr>
        <p:txBody>
          <a:bodyPr wrap="square" rtlCol="0">
            <a:spAutoFit/>
          </a:bodyPr>
          <a:lstStyle/>
          <a:p>
            <a:pPr algn="ctr"/>
            <a:r>
              <a:rPr lang="en-US" sz="3200" b="1" dirty="0">
                <a:solidFill>
                  <a:schemeClr val="accent1">
                    <a:lumMod val="75000"/>
                  </a:schemeClr>
                </a:solidFill>
                <a:latin typeface="FUTURA MEDIUM" panose="020B0602020204020303" pitchFamily="34" charset="-79"/>
                <a:ea typeface="Eurostile" charset="0"/>
                <a:cs typeface="FUTURA MEDIUM" panose="020B0602020204020303" pitchFamily="34" charset="-79"/>
              </a:rPr>
              <a:t>NuSTAR  Orbit  Altitude</a:t>
            </a:r>
          </a:p>
        </p:txBody>
      </p:sp>
      <p:sp>
        <p:nvSpPr>
          <p:cNvPr id="6" name="TextBox 5">
            <a:extLst>
              <a:ext uri="{FF2B5EF4-FFF2-40B4-BE49-F238E27FC236}">
                <a16:creationId xmlns:a16="http://schemas.microsoft.com/office/drawing/2014/main" id="{8C9F08C0-169A-530B-28A6-8EC286E70721}"/>
              </a:ext>
            </a:extLst>
          </p:cNvPr>
          <p:cNvSpPr txBox="1"/>
          <p:nvPr/>
        </p:nvSpPr>
        <p:spPr>
          <a:xfrm>
            <a:off x="6909972" y="1571928"/>
            <a:ext cx="1869278" cy="830997"/>
          </a:xfrm>
          <a:prstGeom prst="rect">
            <a:avLst/>
          </a:prstGeom>
          <a:solidFill>
            <a:srgbClr val="D5FDA9"/>
          </a:solidFill>
          <a:effectLst>
            <a:outerShdw blurRad="50800" dist="63500" dir="2700000" algn="tl" rotWithShape="0">
              <a:prstClr val="black">
                <a:alpha val="40000"/>
              </a:prstClr>
            </a:outerShdw>
          </a:effectLst>
        </p:spPr>
        <p:txBody>
          <a:bodyPr wrap="square" rtlCol="0">
            <a:spAutoFit/>
          </a:bodyPr>
          <a:lstStyle/>
          <a:p>
            <a:pPr algn="ctr"/>
            <a:r>
              <a:rPr lang="en-US" sz="1600" b="1" dirty="0">
                <a:solidFill>
                  <a:srgbClr val="0070C0"/>
                </a:solidFill>
                <a:latin typeface="FUTURA MEDIUM" panose="020B0602020204020303" pitchFamily="34" charset="-79"/>
                <a:cs typeface="FUTURA MEDIUM" panose="020B0602020204020303" pitchFamily="34" charset="-79"/>
              </a:rPr>
              <a:t>Expect nominal operations past Solar maximum</a:t>
            </a:r>
          </a:p>
        </p:txBody>
      </p:sp>
      <p:cxnSp>
        <p:nvCxnSpPr>
          <p:cNvPr id="10" name="Straight Arrow Connector 9">
            <a:extLst>
              <a:ext uri="{FF2B5EF4-FFF2-40B4-BE49-F238E27FC236}">
                <a16:creationId xmlns:a16="http://schemas.microsoft.com/office/drawing/2014/main" id="{813AC6D9-C116-83F6-8996-738EC54638F2}"/>
              </a:ext>
            </a:extLst>
          </p:cNvPr>
          <p:cNvCxnSpPr>
            <a:cxnSpLocks/>
          </p:cNvCxnSpPr>
          <p:nvPr/>
        </p:nvCxnSpPr>
        <p:spPr>
          <a:xfrm flipV="1">
            <a:off x="2283146" y="3953329"/>
            <a:ext cx="0" cy="610517"/>
          </a:xfrm>
          <a:prstGeom prst="straightConnector1">
            <a:avLst/>
          </a:prstGeom>
          <a:ln w="3810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05AAAF0-7A7E-A769-A25D-3B0BCEBD8767}"/>
              </a:ext>
            </a:extLst>
          </p:cNvPr>
          <p:cNvSpPr txBox="1"/>
          <p:nvPr/>
        </p:nvSpPr>
        <p:spPr>
          <a:xfrm>
            <a:off x="1418433" y="4643800"/>
            <a:ext cx="1729425" cy="523220"/>
          </a:xfrm>
          <a:prstGeom prst="rect">
            <a:avLst/>
          </a:prstGeom>
          <a:noFill/>
        </p:spPr>
        <p:txBody>
          <a:bodyPr wrap="square" rtlCol="0">
            <a:spAutoFit/>
          </a:bodyPr>
          <a:lstStyle/>
          <a:p>
            <a:pPr algn="ctr"/>
            <a:r>
              <a:rPr lang="en-US" sz="1400" b="1" dirty="0">
                <a:solidFill>
                  <a:srgbClr val="C00000"/>
                </a:solidFill>
                <a:latin typeface="Eurostile" panose="020B0504020202050204" pitchFamily="34" charset="77"/>
              </a:rPr>
              <a:t>Solar cycle 24 peak</a:t>
            </a:r>
          </a:p>
          <a:p>
            <a:pPr algn="ctr"/>
            <a:r>
              <a:rPr lang="en-US" sz="1400" b="1" dirty="0">
                <a:solidFill>
                  <a:srgbClr val="C00000"/>
                </a:solidFill>
                <a:latin typeface="Eurostile" panose="020B0504020202050204" pitchFamily="34" charset="77"/>
              </a:rPr>
              <a:t>April 2014</a:t>
            </a:r>
          </a:p>
        </p:txBody>
      </p:sp>
      <p:sp>
        <p:nvSpPr>
          <p:cNvPr id="12" name="TextBox 11">
            <a:extLst>
              <a:ext uri="{FF2B5EF4-FFF2-40B4-BE49-F238E27FC236}">
                <a16:creationId xmlns:a16="http://schemas.microsoft.com/office/drawing/2014/main" id="{4F098BA4-6B7B-97B6-283B-FCCDD08ABF39}"/>
              </a:ext>
            </a:extLst>
          </p:cNvPr>
          <p:cNvSpPr txBox="1"/>
          <p:nvPr/>
        </p:nvSpPr>
        <p:spPr>
          <a:xfrm>
            <a:off x="3993124" y="2102324"/>
            <a:ext cx="1877839" cy="523220"/>
          </a:xfrm>
          <a:prstGeom prst="rect">
            <a:avLst/>
          </a:prstGeom>
          <a:noFill/>
        </p:spPr>
        <p:txBody>
          <a:bodyPr wrap="square" rtlCol="0">
            <a:spAutoFit/>
          </a:bodyPr>
          <a:lstStyle/>
          <a:p>
            <a:pPr algn="ctr"/>
            <a:r>
              <a:rPr lang="en-US" sz="1400" b="1" dirty="0">
                <a:solidFill>
                  <a:srgbClr val="C00000"/>
                </a:solidFill>
                <a:latin typeface="Eurostile" panose="020B0504020202050204" pitchFamily="34" charset="77"/>
              </a:rPr>
              <a:t>Solar cycle 25 start</a:t>
            </a:r>
          </a:p>
          <a:p>
            <a:pPr algn="ctr"/>
            <a:r>
              <a:rPr lang="en-US" sz="1400" b="1" dirty="0">
                <a:solidFill>
                  <a:srgbClr val="C00000"/>
                </a:solidFill>
                <a:latin typeface="Eurostile" panose="020B0504020202050204" pitchFamily="34" charset="77"/>
              </a:rPr>
              <a:t>December 2019</a:t>
            </a:r>
          </a:p>
        </p:txBody>
      </p:sp>
      <p:cxnSp>
        <p:nvCxnSpPr>
          <p:cNvPr id="13" name="Straight Arrow Connector 12">
            <a:extLst>
              <a:ext uri="{FF2B5EF4-FFF2-40B4-BE49-F238E27FC236}">
                <a16:creationId xmlns:a16="http://schemas.microsoft.com/office/drawing/2014/main" id="{97600101-26EB-69FC-AFB3-630796A5642A}"/>
              </a:ext>
            </a:extLst>
          </p:cNvPr>
          <p:cNvCxnSpPr>
            <a:cxnSpLocks/>
          </p:cNvCxnSpPr>
          <p:nvPr/>
        </p:nvCxnSpPr>
        <p:spPr>
          <a:xfrm>
            <a:off x="4932044" y="2626984"/>
            <a:ext cx="0" cy="591246"/>
          </a:xfrm>
          <a:prstGeom prst="straightConnector1">
            <a:avLst/>
          </a:prstGeom>
          <a:ln w="3810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35D478C-3A9E-8EFC-797D-67A223B004E5}"/>
              </a:ext>
            </a:extLst>
          </p:cNvPr>
          <p:cNvSpPr txBox="1"/>
          <p:nvPr/>
        </p:nvSpPr>
        <p:spPr>
          <a:xfrm>
            <a:off x="6909972" y="6024406"/>
            <a:ext cx="1301959" cy="246221"/>
          </a:xfrm>
          <a:prstGeom prst="rect">
            <a:avLst/>
          </a:prstGeom>
          <a:noFill/>
        </p:spPr>
        <p:txBody>
          <a:bodyPr wrap="none" rtlCol="0">
            <a:spAutoFit/>
          </a:bodyPr>
          <a:lstStyle/>
          <a:p>
            <a:r>
              <a:rPr lang="en-US" sz="1000" b="1" dirty="0">
                <a:solidFill>
                  <a:schemeClr val="accent6">
                    <a:lumMod val="75000"/>
                  </a:schemeClr>
                </a:solidFill>
                <a:latin typeface="Eurostile" panose="020B0504020202050204" pitchFamily="34" charset="77"/>
              </a:rPr>
              <a:t>2024-05-12 update</a:t>
            </a:r>
          </a:p>
        </p:txBody>
      </p:sp>
      <p:pic>
        <p:nvPicPr>
          <p:cNvPr id="22" name="Picture 21" descr="A screenshot of a graph&#10;&#10;Description automatically generated">
            <a:extLst>
              <a:ext uri="{FF2B5EF4-FFF2-40B4-BE49-F238E27FC236}">
                <a16:creationId xmlns:a16="http://schemas.microsoft.com/office/drawing/2014/main" id="{D8743812-C4A3-7597-DC24-D364321295D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951551" y="2585505"/>
            <a:ext cx="1877825" cy="1367824"/>
          </a:xfrm>
          <a:prstGeom prst="rect">
            <a:avLst/>
          </a:prstGeom>
        </p:spPr>
      </p:pic>
      <p:pic>
        <p:nvPicPr>
          <p:cNvPr id="23" name="Picture 22" descr="A screenshot of a graph&#10;&#10;Description automatically generated">
            <a:extLst>
              <a:ext uri="{FF2B5EF4-FFF2-40B4-BE49-F238E27FC236}">
                <a16:creationId xmlns:a16="http://schemas.microsoft.com/office/drawing/2014/main" id="{623DFDF2-950D-4D27-5466-10C8C151450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994821" y="2508711"/>
            <a:ext cx="1877825" cy="84193"/>
          </a:xfrm>
          <a:prstGeom prst="rect">
            <a:avLst/>
          </a:prstGeom>
        </p:spPr>
      </p:pic>
      <p:pic>
        <p:nvPicPr>
          <p:cNvPr id="25" name="Picture 24" descr="A screenshot of a graph&#10;&#10;Description automatically generated">
            <a:extLst>
              <a:ext uri="{FF2B5EF4-FFF2-40B4-BE49-F238E27FC236}">
                <a16:creationId xmlns:a16="http://schemas.microsoft.com/office/drawing/2014/main" id="{AA06B061-6FA0-8E30-B640-0A0036D71214}"/>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010690" y="4021081"/>
            <a:ext cx="1625305" cy="452922"/>
          </a:xfrm>
          <a:prstGeom prst="rect">
            <a:avLst/>
          </a:prstGeom>
        </p:spPr>
      </p:pic>
    </p:spTree>
    <p:extLst>
      <p:ext uri="{BB962C8B-B14F-4D97-AF65-F5344CB8AC3E}">
        <p14:creationId xmlns:p14="http://schemas.microsoft.com/office/powerpoint/2010/main" val="4103686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1" descr="A screenshot of a graph&#10;&#10;Description automatically generated">
            <a:extLst>
              <a:ext uri="{FF2B5EF4-FFF2-40B4-BE49-F238E27FC236}">
                <a16:creationId xmlns:a16="http://schemas.microsoft.com/office/drawing/2014/main" id="{D8743812-C4A3-7597-DC24-D364321295D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49022" y="1482654"/>
            <a:ext cx="5717531" cy="3143442"/>
          </a:xfrm>
          <a:prstGeom prst="rect">
            <a:avLst/>
          </a:prstGeom>
          <a:ln w="19050">
            <a:solidFill>
              <a:schemeClr val="tx1"/>
            </a:solidFill>
          </a:ln>
          <a:effectLst>
            <a:outerShdw blurRad="50800" dist="38100" dir="2700000" algn="tl" rotWithShape="0">
              <a:prstClr val="black">
                <a:alpha val="40000"/>
              </a:prstClr>
            </a:outerShdw>
          </a:effectLst>
        </p:spPr>
      </p:pic>
      <p:pic>
        <p:nvPicPr>
          <p:cNvPr id="28" name="Picture 27">
            <a:extLst>
              <a:ext uri="{FF2B5EF4-FFF2-40B4-BE49-F238E27FC236}">
                <a16:creationId xmlns:a16="http://schemas.microsoft.com/office/drawing/2014/main" id="{6C6BD594-2EDC-7A49-530E-716C496DFE02}"/>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rot="5400000">
            <a:off x="4007498" y="-4007498"/>
            <a:ext cx="1129004" cy="9144000"/>
          </a:xfrm>
          <a:prstGeom prst="rect">
            <a:avLst/>
          </a:prstGeom>
        </p:spPr>
      </p:pic>
      <p:sp>
        <p:nvSpPr>
          <p:cNvPr id="15" name="TextBox 14">
            <a:extLst>
              <a:ext uri="{FF2B5EF4-FFF2-40B4-BE49-F238E27FC236}">
                <a16:creationId xmlns:a16="http://schemas.microsoft.com/office/drawing/2014/main" id="{6FF2C05D-44BF-D5FB-DF3D-BC00F4045AAA}"/>
              </a:ext>
            </a:extLst>
          </p:cNvPr>
          <p:cNvSpPr txBox="1"/>
          <p:nvPr/>
        </p:nvSpPr>
        <p:spPr>
          <a:xfrm>
            <a:off x="2813266" y="274190"/>
            <a:ext cx="6167371" cy="707886"/>
          </a:xfrm>
          <a:prstGeom prst="rect">
            <a:avLst/>
          </a:prstGeom>
          <a:noFill/>
        </p:spPr>
        <p:txBody>
          <a:bodyPr wrap="square" rtlCol="0">
            <a:spAutoFit/>
          </a:bodyPr>
          <a:lstStyle/>
          <a:p>
            <a:pPr algn="r"/>
            <a:r>
              <a:rPr lang="en-US" sz="4000" b="1" dirty="0" err="1">
                <a:solidFill>
                  <a:srgbClr val="FFC000"/>
                </a:solidFill>
                <a:latin typeface="FUTURA MEDIUM" panose="020B0602020204020303" pitchFamily="34" charset="-79"/>
                <a:ea typeface="Eurostile" charset="0"/>
                <a:cs typeface="FUTURA MEDIUM" panose="020B0602020204020303" pitchFamily="34" charset="-79"/>
              </a:rPr>
              <a:t>NuSTAR</a:t>
            </a:r>
            <a:r>
              <a:rPr lang="en-US" sz="4000" b="1" dirty="0">
                <a:solidFill>
                  <a:srgbClr val="FFC000"/>
                </a:solidFill>
                <a:latin typeface="FUTURA MEDIUM" panose="020B0602020204020303" pitchFamily="34" charset="-79"/>
                <a:ea typeface="Eurostile" charset="0"/>
                <a:cs typeface="FUTURA MEDIUM" panose="020B0602020204020303" pitchFamily="34" charset="-79"/>
              </a:rPr>
              <a:t>  orbit</a:t>
            </a:r>
          </a:p>
        </p:txBody>
      </p:sp>
      <p:sp>
        <p:nvSpPr>
          <p:cNvPr id="5" name="TextBox 4">
            <a:extLst>
              <a:ext uri="{FF2B5EF4-FFF2-40B4-BE49-F238E27FC236}">
                <a16:creationId xmlns:a16="http://schemas.microsoft.com/office/drawing/2014/main" id="{0F7EAC22-4542-BFB6-E513-EEBF310A495E}"/>
              </a:ext>
            </a:extLst>
          </p:cNvPr>
          <p:cNvSpPr txBox="1"/>
          <p:nvPr/>
        </p:nvSpPr>
        <p:spPr>
          <a:xfrm>
            <a:off x="290456" y="6544755"/>
            <a:ext cx="4584909" cy="246221"/>
          </a:xfrm>
          <a:prstGeom prst="rect">
            <a:avLst/>
          </a:prstGeom>
          <a:noFill/>
        </p:spPr>
        <p:txBody>
          <a:bodyPr wrap="none" rtlCol="0">
            <a:spAutoFit/>
          </a:bodyPr>
          <a:lstStyle/>
          <a:p>
            <a:r>
              <a:rPr lang="en-US" sz="1000" dirty="0">
                <a:latin typeface="Futura Medium" panose="020B0602020204020303" pitchFamily="34" charset="-79"/>
                <a:cs typeface="Futura Medium" panose="020B0602020204020303" pitchFamily="34" charset="-79"/>
              </a:rPr>
              <a:t>NuSTAR status – IACHEC, Parador de La Granja, May 2024 – Karl Forster</a:t>
            </a:r>
          </a:p>
        </p:txBody>
      </p:sp>
      <p:pic>
        <p:nvPicPr>
          <p:cNvPr id="23" name="Picture 22" descr="A screenshot of a graph&#10;&#10;Description automatically generated">
            <a:extLst>
              <a:ext uri="{FF2B5EF4-FFF2-40B4-BE49-F238E27FC236}">
                <a16:creationId xmlns:a16="http://schemas.microsoft.com/office/drawing/2014/main" id="{623DFDF2-950D-4D27-5466-10C8C151450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98758" y="1162911"/>
            <a:ext cx="6613572" cy="296522"/>
          </a:xfrm>
          <a:prstGeom prst="rect">
            <a:avLst/>
          </a:prstGeom>
        </p:spPr>
      </p:pic>
      <p:sp>
        <p:nvSpPr>
          <p:cNvPr id="6" name="TextBox 5">
            <a:extLst>
              <a:ext uri="{FF2B5EF4-FFF2-40B4-BE49-F238E27FC236}">
                <a16:creationId xmlns:a16="http://schemas.microsoft.com/office/drawing/2014/main" id="{8C9F08C0-169A-530B-28A6-8EC286E70721}"/>
              </a:ext>
            </a:extLst>
          </p:cNvPr>
          <p:cNvSpPr txBox="1"/>
          <p:nvPr/>
        </p:nvSpPr>
        <p:spPr>
          <a:xfrm>
            <a:off x="6909972" y="1571928"/>
            <a:ext cx="1869278" cy="830997"/>
          </a:xfrm>
          <a:prstGeom prst="rect">
            <a:avLst/>
          </a:prstGeom>
          <a:solidFill>
            <a:srgbClr val="D5FDA9"/>
          </a:solidFill>
          <a:effectLst>
            <a:outerShdw blurRad="50800" dist="63500" dir="2700000" algn="tl" rotWithShape="0">
              <a:prstClr val="black">
                <a:alpha val="40000"/>
              </a:prstClr>
            </a:outerShdw>
          </a:effectLst>
        </p:spPr>
        <p:txBody>
          <a:bodyPr wrap="square" rtlCol="0">
            <a:spAutoFit/>
          </a:bodyPr>
          <a:lstStyle/>
          <a:p>
            <a:pPr algn="ctr"/>
            <a:r>
              <a:rPr lang="en-US" sz="1600" b="1" dirty="0">
                <a:solidFill>
                  <a:srgbClr val="0070C0"/>
                </a:solidFill>
                <a:latin typeface="FUTURA MEDIUM" panose="020B0602020204020303" pitchFamily="34" charset="-79"/>
                <a:cs typeface="FUTURA MEDIUM" panose="020B0602020204020303" pitchFamily="34" charset="-79"/>
              </a:rPr>
              <a:t>Expect nominal operations past Solar maximum</a:t>
            </a:r>
          </a:p>
        </p:txBody>
      </p:sp>
      <p:pic>
        <p:nvPicPr>
          <p:cNvPr id="4" name="Picture 3" descr="A screenshot of a computer&#10;&#10;Description automatically generated">
            <a:extLst>
              <a:ext uri="{FF2B5EF4-FFF2-40B4-BE49-F238E27FC236}">
                <a16:creationId xmlns:a16="http://schemas.microsoft.com/office/drawing/2014/main" id="{031E9B28-1897-C916-E892-DBBF2BFF768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909972" y="2599807"/>
            <a:ext cx="2022136" cy="1391236"/>
          </a:xfrm>
          <a:prstGeom prst="rect">
            <a:avLst/>
          </a:prstGeom>
          <a:effectLst>
            <a:outerShdw blurRad="50800" dist="38100" dir="2700000" algn="tl" rotWithShape="0">
              <a:prstClr val="black">
                <a:alpha val="40000"/>
              </a:prstClr>
            </a:outerShdw>
          </a:effectLst>
        </p:spPr>
      </p:pic>
      <p:pic>
        <p:nvPicPr>
          <p:cNvPr id="8" name="Picture 7" descr="A graph of a trend&#10;&#10;Description automatically generated with medium confidence">
            <a:extLst>
              <a:ext uri="{FF2B5EF4-FFF2-40B4-BE49-F238E27FC236}">
                <a16:creationId xmlns:a16="http://schemas.microsoft.com/office/drawing/2014/main" id="{6EE7F8A3-E035-4578-FC67-EA0652AF631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909972" y="4320470"/>
            <a:ext cx="1964159" cy="1614539"/>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2E6E535C-9572-489D-413A-55BC998668B9}"/>
              </a:ext>
            </a:extLst>
          </p:cNvPr>
          <p:cNvSpPr txBox="1"/>
          <p:nvPr/>
        </p:nvSpPr>
        <p:spPr>
          <a:xfrm>
            <a:off x="7817464" y="5962037"/>
            <a:ext cx="1172116" cy="246221"/>
          </a:xfrm>
          <a:prstGeom prst="rect">
            <a:avLst/>
          </a:prstGeom>
          <a:noFill/>
        </p:spPr>
        <p:txBody>
          <a:bodyPr wrap="none" rtlCol="0">
            <a:spAutoFit/>
          </a:bodyPr>
          <a:lstStyle/>
          <a:p>
            <a:r>
              <a:rPr lang="en-US" sz="1000" b="1" dirty="0" err="1">
                <a:solidFill>
                  <a:schemeClr val="accent5">
                    <a:lumMod val="50000"/>
                  </a:schemeClr>
                </a:solidFill>
                <a:latin typeface="Eurostile" panose="020B0504020202050204" pitchFamily="34" charset="77"/>
              </a:rPr>
              <a:t>XKCD.com</a:t>
            </a:r>
            <a:r>
              <a:rPr lang="en-US" sz="1000" b="1" dirty="0">
                <a:solidFill>
                  <a:schemeClr val="accent5">
                    <a:lumMod val="50000"/>
                  </a:schemeClr>
                </a:solidFill>
                <a:latin typeface="Eurostile" panose="020B0504020202050204" pitchFamily="34" charset="77"/>
              </a:rPr>
              <a:t>/2930</a:t>
            </a:r>
          </a:p>
        </p:txBody>
      </p:sp>
      <p:sp>
        <p:nvSpPr>
          <p:cNvPr id="14" name="TextBox 13">
            <a:extLst>
              <a:ext uri="{FF2B5EF4-FFF2-40B4-BE49-F238E27FC236}">
                <a16:creationId xmlns:a16="http://schemas.microsoft.com/office/drawing/2014/main" id="{A898960F-70EB-E1F0-F902-10321035209D}"/>
              </a:ext>
            </a:extLst>
          </p:cNvPr>
          <p:cNvSpPr txBox="1"/>
          <p:nvPr/>
        </p:nvSpPr>
        <p:spPr>
          <a:xfrm>
            <a:off x="5409240" y="6306811"/>
            <a:ext cx="1500732" cy="276999"/>
          </a:xfrm>
          <a:prstGeom prst="rect">
            <a:avLst/>
          </a:prstGeom>
          <a:noFill/>
        </p:spPr>
        <p:txBody>
          <a:bodyPr wrap="none" rtlCol="0">
            <a:spAutoFit/>
          </a:bodyPr>
          <a:lstStyle/>
          <a:p>
            <a:r>
              <a:rPr lang="en-US" sz="1200" b="1" dirty="0" err="1">
                <a:solidFill>
                  <a:schemeClr val="accent5">
                    <a:lumMod val="50000"/>
                  </a:schemeClr>
                </a:solidFill>
                <a:latin typeface="Eurostile" panose="020B0504020202050204" pitchFamily="34" charset="77"/>
              </a:rPr>
              <a:t>www.swpc.noaa.gov</a:t>
            </a:r>
            <a:endParaRPr lang="en-US" sz="1200" b="1" dirty="0">
              <a:solidFill>
                <a:schemeClr val="accent5">
                  <a:lumMod val="50000"/>
                </a:schemeClr>
              </a:solidFill>
              <a:latin typeface="Eurostile" panose="020B0504020202050204" pitchFamily="34" charset="77"/>
            </a:endParaRPr>
          </a:p>
        </p:txBody>
      </p:sp>
      <p:pic>
        <p:nvPicPr>
          <p:cNvPr id="25" name="Picture 24" descr="A screenshot of a graph&#10;&#10;Description automatically generated">
            <a:extLst>
              <a:ext uri="{FF2B5EF4-FFF2-40B4-BE49-F238E27FC236}">
                <a16:creationId xmlns:a16="http://schemas.microsoft.com/office/drawing/2014/main" id="{AA06B061-6FA0-8E30-B640-0A0036D71214}"/>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846779" y="4627655"/>
            <a:ext cx="5717531" cy="1652228"/>
          </a:xfrm>
          <a:prstGeom prst="rect">
            <a:avLst/>
          </a:prstGeom>
          <a:ln w="158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425737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031E9B28-1897-C916-E892-DBBF2BFF768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25910" y="1202237"/>
            <a:ext cx="7698122" cy="5296332"/>
          </a:xfrm>
          <a:prstGeom prst="rect">
            <a:avLst/>
          </a:prstGeom>
          <a:ln w="12700">
            <a:solidFill>
              <a:schemeClr val="tx1"/>
            </a:solidFill>
          </a:ln>
          <a:effectLst>
            <a:outerShdw blurRad="50800" dist="38100" dir="2700000" algn="tl" rotWithShape="0">
              <a:prstClr val="black">
                <a:alpha val="40000"/>
              </a:prstClr>
            </a:outerShdw>
          </a:effectLst>
        </p:spPr>
      </p:pic>
      <p:pic>
        <p:nvPicPr>
          <p:cNvPr id="28" name="Picture 27">
            <a:extLst>
              <a:ext uri="{FF2B5EF4-FFF2-40B4-BE49-F238E27FC236}">
                <a16:creationId xmlns:a16="http://schemas.microsoft.com/office/drawing/2014/main" id="{6C6BD594-2EDC-7A49-530E-716C496DFE02}"/>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rot="5400000">
            <a:off x="4007498" y="-4007498"/>
            <a:ext cx="1129004" cy="9144000"/>
          </a:xfrm>
          <a:prstGeom prst="rect">
            <a:avLst/>
          </a:prstGeom>
        </p:spPr>
      </p:pic>
      <p:sp>
        <p:nvSpPr>
          <p:cNvPr id="15" name="TextBox 14">
            <a:extLst>
              <a:ext uri="{FF2B5EF4-FFF2-40B4-BE49-F238E27FC236}">
                <a16:creationId xmlns:a16="http://schemas.microsoft.com/office/drawing/2014/main" id="{6FF2C05D-44BF-D5FB-DF3D-BC00F4045AAA}"/>
              </a:ext>
            </a:extLst>
          </p:cNvPr>
          <p:cNvSpPr txBox="1"/>
          <p:nvPr/>
        </p:nvSpPr>
        <p:spPr>
          <a:xfrm>
            <a:off x="2813266" y="274190"/>
            <a:ext cx="6167371" cy="707886"/>
          </a:xfrm>
          <a:prstGeom prst="rect">
            <a:avLst/>
          </a:prstGeom>
          <a:noFill/>
        </p:spPr>
        <p:txBody>
          <a:bodyPr wrap="square" rtlCol="0">
            <a:spAutoFit/>
          </a:bodyPr>
          <a:lstStyle/>
          <a:p>
            <a:pPr algn="r"/>
            <a:r>
              <a:rPr lang="en-US" sz="4000" b="1" dirty="0" err="1">
                <a:solidFill>
                  <a:srgbClr val="FFC000"/>
                </a:solidFill>
                <a:latin typeface="FUTURA MEDIUM" panose="020B0602020204020303" pitchFamily="34" charset="-79"/>
                <a:ea typeface="Eurostile" charset="0"/>
                <a:cs typeface="FUTURA MEDIUM" panose="020B0602020204020303" pitchFamily="34" charset="-79"/>
              </a:rPr>
              <a:t>NuSTAR</a:t>
            </a:r>
            <a:r>
              <a:rPr lang="en-US" sz="4000" b="1" dirty="0">
                <a:solidFill>
                  <a:srgbClr val="FFC000"/>
                </a:solidFill>
                <a:latin typeface="FUTURA MEDIUM" panose="020B0602020204020303" pitchFamily="34" charset="-79"/>
                <a:ea typeface="Eurostile" charset="0"/>
                <a:cs typeface="FUTURA MEDIUM" panose="020B0602020204020303" pitchFamily="34" charset="-79"/>
              </a:rPr>
              <a:t>  orbit</a:t>
            </a:r>
          </a:p>
        </p:txBody>
      </p:sp>
      <p:sp>
        <p:nvSpPr>
          <p:cNvPr id="5" name="TextBox 4">
            <a:extLst>
              <a:ext uri="{FF2B5EF4-FFF2-40B4-BE49-F238E27FC236}">
                <a16:creationId xmlns:a16="http://schemas.microsoft.com/office/drawing/2014/main" id="{0F7EAC22-4542-BFB6-E513-EEBF310A495E}"/>
              </a:ext>
            </a:extLst>
          </p:cNvPr>
          <p:cNvSpPr txBox="1"/>
          <p:nvPr/>
        </p:nvSpPr>
        <p:spPr>
          <a:xfrm>
            <a:off x="290456" y="6544755"/>
            <a:ext cx="4584909" cy="246221"/>
          </a:xfrm>
          <a:prstGeom prst="rect">
            <a:avLst/>
          </a:prstGeom>
          <a:noFill/>
        </p:spPr>
        <p:txBody>
          <a:bodyPr wrap="none" rtlCol="0">
            <a:spAutoFit/>
          </a:bodyPr>
          <a:lstStyle/>
          <a:p>
            <a:r>
              <a:rPr lang="en-US" sz="1000" dirty="0">
                <a:latin typeface="Futura Medium" panose="020B0602020204020303" pitchFamily="34" charset="-79"/>
                <a:cs typeface="Futura Medium" panose="020B0602020204020303" pitchFamily="34" charset="-79"/>
              </a:rPr>
              <a:t>NuSTAR status – IACHEC, Parador de La Granja, May 2024 – Karl Forster</a:t>
            </a:r>
          </a:p>
        </p:txBody>
      </p:sp>
      <p:sp>
        <p:nvSpPr>
          <p:cNvPr id="3" name="TextBox 2">
            <a:extLst>
              <a:ext uri="{FF2B5EF4-FFF2-40B4-BE49-F238E27FC236}">
                <a16:creationId xmlns:a16="http://schemas.microsoft.com/office/drawing/2014/main" id="{02CB5E9A-6919-13E9-8BB9-35298615389C}"/>
              </a:ext>
            </a:extLst>
          </p:cNvPr>
          <p:cNvSpPr txBox="1"/>
          <p:nvPr/>
        </p:nvSpPr>
        <p:spPr>
          <a:xfrm>
            <a:off x="5595140" y="5829668"/>
            <a:ext cx="724878" cy="246221"/>
          </a:xfrm>
          <a:prstGeom prst="rect">
            <a:avLst/>
          </a:prstGeom>
          <a:noFill/>
        </p:spPr>
        <p:txBody>
          <a:bodyPr wrap="none" rtlCol="0">
            <a:spAutoFit/>
          </a:bodyPr>
          <a:lstStyle/>
          <a:p>
            <a:r>
              <a:rPr lang="en-US" sz="1000" b="1" dirty="0">
                <a:latin typeface="Eurostile" panose="020B0504020202050204" pitchFamily="34" charset="77"/>
              </a:rPr>
              <a:t>May 11</a:t>
            </a:r>
            <a:r>
              <a:rPr lang="en-US" sz="1000" b="1" baseline="30000" dirty="0">
                <a:latin typeface="Eurostile" panose="020B0504020202050204" pitchFamily="34" charset="77"/>
              </a:rPr>
              <a:t>th</a:t>
            </a:r>
            <a:r>
              <a:rPr lang="en-US" sz="1000" b="1" dirty="0">
                <a:latin typeface="Eurostile" panose="020B0504020202050204" pitchFamily="34" charset="77"/>
              </a:rPr>
              <a:t> </a:t>
            </a:r>
          </a:p>
        </p:txBody>
      </p:sp>
      <p:sp>
        <p:nvSpPr>
          <p:cNvPr id="7" name="TextBox 6">
            <a:extLst>
              <a:ext uri="{FF2B5EF4-FFF2-40B4-BE49-F238E27FC236}">
                <a16:creationId xmlns:a16="http://schemas.microsoft.com/office/drawing/2014/main" id="{F2CEBED0-3C7F-5A09-FDCB-8BCF62EE33C7}"/>
              </a:ext>
            </a:extLst>
          </p:cNvPr>
          <p:cNvSpPr txBox="1"/>
          <p:nvPr/>
        </p:nvSpPr>
        <p:spPr>
          <a:xfrm>
            <a:off x="7136114" y="6055908"/>
            <a:ext cx="737702" cy="246221"/>
          </a:xfrm>
          <a:prstGeom prst="rect">
            <a:avLst/>
          </a:prstGeom>
          <a:noFill/>
        </p:spPr>
        <p:txBody>
          <a:bodyPr wrap="none" rtlCol="0">
            <a:spAutoFit/>
          </a:bodyPr>
          <a:lstStyle/>
          <a:p>
            <a:r>
              <a:rPr lang="en-US" sz="1000" b="1" dirty="0">
                <a:solidFill>
                  <a:srgbClr val="C00000"/>
                </a:solidFill>
                <a:latin typeface="Eurostile" panose="020B0504020202050204" pitchFamily="34" charset="77"/>
              </a:rPr>
              <a:t>EXTREME</a:t>
            </a:r>
          </a:p>
        </p:txBody>
      </p:sp>
      <p:sp>
        <p:nvSpPr>
          <p:cNvPr id="8" name="TextBox 7">
            <a:extLst>
              <a:ext uri="{FF2B5EF4-FFF2-40B4-BE49-F238E27FC236}">
                <a16:creationId xmlns:a16="http://schemas.microsoft.com/office/drawing/2014/main" id="{E8F7107B-BE49-2F3E-20FA-C29FE7A3ACBE}"/>
              </a:ext>
            </a:extLst>
          </p:cNvPr>
          <p:cNvSpPr txBox="1"/>
          <p:nvPr/>
        </p:nvSpPr>
        <p:spPr>
          <a:xfrm>
            <a:off x="5647238" y="6060672"/>
            <a:ext cx="630301" cy="246221"/>
          </a:xfrm>
          <a:prstGeom prst="rect">
            <a:avLst/>
          </a:prstGeom>
          <a:noFill/>
        </p:spPr>
        <p:txBody>
          <a:bodyPr wrap="none" rtlCol="0">
            <a:spAutoFit/>
          </a:bodyPr>
          <a:lstStyle/>
          <a:p>
            <a:r>
              <a:rPr lang="en-US" sz="1000" b="1" dirty="0">
                <a:solidFill>
                  <a:srgbClr val="FF0000"/>
                </a:solidFill>
                <a:latin typeface="Eurostile" panose="020B0504020202050204" pitchFamily="34" charset="77"/>
              </a:rPr>
              <a:t>SEVERE</a:t>
            </a:r>
          </a:p>
        </p:txBody>
      </p:sp>
      <p:pic>
        <p:nvPicPr>
          <p:cNvPr id="14" name="Picture 13" descr="A screenshot of a phone&#10;&#10;Description automatically generated">
            <a:extLst>
              <a:ext uri="{FF2B5EF4-FFF2-40B4-BE49-F238E27FC236}">
                <a16:creationId xmlns:a16="http://schemas.microsoft.com/office/drawing/2014/main" id="{0321814D-DA07-F81E-D701-D5EB49275F10}"/>
              </a:ext>
            </a:extLst>
          </p:cNvPr>
          <p:cNvPicPr>
            <a:picLocks noChangeAspect="1"/>
          </p:cNvPicPr>
          <p:nvPr/>
        </p:nvPicPr>
        <p:blipFill rotWithShape="1">
          <a:blip r:embed="rId5" cstate="print">
            <a:alphaModFix/>
            <a:extLst>
              <a:ext uri="{28A0092B-C50C-407E-A947-70E740481C1C}">
                <a14:useLocalDpi xmlns:a14="http://schemas.microsoft.com/office/drawing/2010/main"/>
              </a:ext>
            </a:extLst>
          </a:blip>
          <a:srcRect/>
          <a:stretch/>
        </p:blipFill>
        <p:spPr>
          <a:xfrm>
            <a:off x="1695873" y="2828616"/>
            <a:ext cx="1538939" cy="2020956"/>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0246855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0B027E8D-C271-F69B-948C-90789334D99A}"/>
              </a:ext>
            </a:extLst>
          </p:cNvPr>
          <p:cNvSpPr txBox="1"/>
          <p:nvPr/>
        </p:nvSpPr>
        <p:spPr>
          <a:xfrm>
            <a:off x="2079718" y="284185"/>
            <a:ext cx="4984564" cy="584775"/>
          </a:xfrm>
          <a:prstGeom prst="rect">
            <a:avLst/>
          </a:prstGeom>
          <a:noFill/>
        </p:spPr>
        <p:txBody>
          <a:bodyPr wrap="square" rtlCol="0">
            <a:spAutoFit/>
          </a:bodyPr>
          <a:lstStyle/>
          <a:p>
            <a:pPr algn="ctr"/>
            <a:r>
              <a:rPr lang="en-US" sz="3200" b="1" dirty="0" err="1">
                <a:solidFill>
                  <a:srgbClr val="92D050"/>
                </a:solidFill>
                <a:latin typeface="FUTURA MEDIUM" panose="020B0602020204020303" pitchFamily="34" charset="-79"/>
                <a:ea typeface="Eurostile" charset="0"/>
                <a:cs typeface="FUTURA MEDIUM" panose="020B0602020204020303" pitchFamily="34" charset="-79"/>
              </a:rPr>
              <a:t>NuSTAR</a:t>
            </a:r>
            <a:r>
              <a:rPr lang="en-US" sz="3200" b="1" dirty="0">
                <a:solidFill>
                  <a:srgbClr val="92D050"/>
                </a:solidFill>
                <a:latin typeface="FUTURA MEDIUM" panose="020B0602020204020303" pitchFamily="34" charset="-79"/>
                <a:ea typeface="Eurostile" charset="0"/>
                <a:cs typeface="FUTURA MEDIUM" panose="020B0602020204020303" pitchFamily="34" charset="-79"/>
              </a:rPr>
              <a:t>  Synergies</a:t>
            </a:r>
          </a:p>
        </p:txBody>
      </p:sp>
      <p:pic>
        <p:nvPicPr>
          <p:cNvPr id="14" name="Picture 13" descr="Diagram&#10;&#10;Description automatically generated">
            <a:extLst>
              <a:ext uri="{FF2B5EF4-FFF2-40B4-BE49-F238E27FC236}">
                <a16:creationId xmlns:a16="http://schemas.microsoft.com/office/drawing/2014/main" id="{4EC6749C-23C7-1D5F-F7CB-69CEE47BFC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16794" y="1544714"/>
            <a:ext cx="6310413" cy="4768854"/>
          </a:xfrm>
          <a:prstGeom prst="rect">
            <a:avLst/>
          </a:prstGeom>
          <a:effectLst>
            <a:outerShdw blurRad="50800" dist="63500" dir="2700000" algn="tl" rotWithShape="0">
              <a:schemeClr val="bg1">
                <a:alpha val="40000"/>
              </a:schemeClr>
            </a:outerShdw>
          </a:effectLst>
        </p:spPr>
      </p:pic>
      <p:sp>
        <p:nvSpPr>
          <p:cNvPr id="15" name="TextBox 14">
            <a:extLst>
              <a:ext uri="{FF2B5EF4-FFF2-40B4-BE49-F238E27FC236}">
                <a16:creationId xmlns:a16="http://schemas.microsoft.com/office/drawing/2014/main" id="{4A915359-5B75-9CF0-D126-5198DCEF80E1}"/>
              </a:ext>
            </a:extLst>
          </p:cNvPr>
          <p:cNvSpPr txBox="1"/>
          <p:nvPr/>
        </p:nvSpPr>
        <p:spPr>
          <a:xfrm>
            <a:off x="7924524" y="5212203"/>
            <a:ext cx="933974" cy="523220"/>
          </a:xfrm>
          <a:prstGeom prst="rect">
            <a:avLst/>
          </a:prstGeom>
          <a:solidFill>
            <a:srgbClr val="FFC000"/>
          </a:solidFill>
          <a:ln w="12700">
            <a:noFill/>
          </a:ln>
          <a:effectLst>
            <a:outerShdw blurRad="50800" dist="38100" dir="2700000" algn="tl" rotWithShape="0">
              <a:prstClr val="black">
                <a:alpha val="40000"/>
              </a:prstClr>
            </a:outerShdw>
          </a:effectLst>
        </p:spPr>
        <p:txBody>
          <a:bodyPr wrap="none" rtlCol="0">
            <a:spAutoFit/>
          </a:bodyPr>
          <a:lstStyle/>
          <a:p>
            <a:r>
              <a:rPr lang="en-US" sz="1400" b="1" dirty="0">
                <a:solidFill>
                  <a:srgbClr val="009051"/>
                </a:solidFill>
              </a:rPr>
              <a:t>Stray light</a:t>
            </a:r>
          </a:p>
          <a:p>
            <a:r>
              <a:rPr lang="en-US" sz="1400" b="1" dirty="0">
                <a:solidFill>
                  <a:srgbClr val="009051"/>
                </a:solidFill>
              </a:rPr>
              <a:t>~100 keV</a:t>
            </a:r>
          </a:p>
        </p:txBody>
      </p:sp>
      <p:cxnSp>
        <p:nvCxnSpPr>
          <p:cNvPr id="16" name="Straight Arrow Connector 15">
            <a:extLst>
              <a:ext uri="{FF2B5EF4-FFF2-40B4-BE49-F238E27FC236}">
                <a16:creationId xmlns:a16="http://schemas.microsoft.com/office/drawing/2014/main" id="{DE0CC80C-75DF-C16C-C64A-63AFEB140830}"/>
              </a:ext>
            </a:extLst>
          </p:cNvPr>
          <p:cNvCxnSpPr>
            <a:cxnSpLocks/>
          </p:cNvCxnSpPr>
          <p:nvPr/>
        </p:nvCxnSpPr>
        <p:spPr>
          <a:xfrm>
            <a:off x="7666419" y="5893690"/>
            <a:ext cx="385582" cy="0"/>
          </a:xfrm>
          <a:prstGeom prst="straightConnector1">
            <a:avLst/>
          </a:prstGeom>
          <a:ln w="53975">
            <a:solidFill>
              <a:srgbClr val="FF0000"/>
            </a:solidFill>
            <a:prstDash val="soli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39EDA51-4DB3-8F7E-1CE3-A45DF5FF2EA3}"/>
              </a:ext>
            </a:extLst>
          </p:cNvPr>
          <p:cNvSpPr txBox="1"/>
          <p:nvPr/>
        </p:nvSpPr>
        <p:spPr>
          <a:xfrm>
            <a:off x="3123788" y="1053492"/>
            <a:ext cx="2896425" cy="400110"/>
          </a:xfrm>
          <a:prstGeom prst="rect">
            <a:avLst/>
          </a:prstGeom>
          <a:solidFill>
            <a:srgbClr val="FFD579"/>
          </a:solidFill>
        </p:spPr>
        <p:txBody>
          <a:bodyPr wrap="square" rtlCol="0">
            <a:spAutoFit/>
          </a:bodyPr>
          <a:lstStyle/>
          <a:p>
            <a:r>
              <a:rPr lang="en-US" sz="2000" dirty="0"/>
              <a:t>Energy Range:  3 – 78 keV</a:t>
            </a:r>
          </a:p>
        </p:txBody>
      </p:sp>
      <p:sp>
        <p:nvSpPr>
          <p:cNvPr id="2" name="TextBox 1">
            <a:extLst>
              <a:ext uri="{FF2B5EF4-FFF2-40B4-BE49-F238E27FC236}">
                <a16:creationId xmlns:a16="http://schemas.microsoft.com/office/drawing/2014/main" id="{D7A7262F-C3D8-B4A6-B6F2-8A3A61613BB5}"/>
              </a:ext>
            </a:extLst>
          </p:cNvPr>
          <p:cNvSpPr txBox="1"/>
          <p:nvPr/>
        </p:nvSpPr>
        <p:spPr>
          <a:xfrm>
            <a:off x="290456" y="6544755"/>
            <a:ext cx="4584909" cy="246221"/>
          </a:xfrm>
          <a:prstGeom prst="rect">
            <a:avLst/>
          </a:prstGeom>
          <a:noFill/>
        </p:spPr>
        <p:txBody>
          <a:bodyPr wrap="none" rtlCol="0">
            <a:spAutoFit/>
          </a:bodyPr>
          <a:lstStyle/>
          <a:p>
            <a:r>
              <a:rPr lang="en-US" sz="1000" dirty="0">
                <a:solidFill>
                  <a:schemeClr val="bg1"/>
                </a:solidFill>
                <a:latin typeface="Futura Medium" panose="020B0602020204020303" pitchFamily="34" charset="-79"/>
                <a:cs typeface="Futura Medium" panose="020B0602020204020303" pitchFamily="34" charset="-79"/>
              </a:rPr>
              <a:t>NuSTAR status – IACHEC, Parador de La Granja, May 2024 – Karl Forster</a:t>
            </a:r>
          </a:p>
        </p:txBody>
      </p:sp>
      <p:sp>
        <p:nvSpPr>
          <p:cNvPr id="3" name="TextBox 2">
            <a:extLst>
              <a:ext uri="{FF2B5EF4-FFF2-40B4-BE49-F238E27FC236}">
                <a16:creationId xmlns:a16="http://schemas.microsoft.com/office/drawing/2014/main" id="{424089BD-93DA-24B0-7306-FD822FD0F2A1}"/>
              </a:ext>
            </a:extLst>
          </p:cNvPr>
          <p:cNvSpPr txBox="1"/>
          <p:nvPr/>
        </p:nvSpPr>
        <p:spPr>
          <a:xfrm>
            <a:off x="6522142" y="3064144"/>
            <a:ext cx="869149" cy="246221"/>
          </a:xfrm>
          <a:prstGeom prst="rect">
            <a:avLst/>
          </a:prstGeom>
          <a:noFill/>
        </p:spPr>
        <p:txBody>
          <a:bodyPr wrap="none" rtlCol="0">
            <a:spAutoFit/>
          </a:bodyPr>
          <a:lstStyle/>
          <a:p>
            <a:r>
              <a:rPr lang="en-US" sz="1000" b="1" dirty="0">
                <a:solidFill>
                  <a:schemeClr val="tx1">
                    <a:lumMod val="65000"/>
                    <a:lumOff val="35000"/>
                  </a:schemeClr>
                </a:solidFill>
                <a:latin typeface="Times New Roman" panose="02020603050405020304" pitchFamily="18" charset="0"/>
                <a:cs typeface="Times New Roman" panose="02020603050405020304" pitchFamily="18" charset="0"/>
              </a:rPr>
              <a:t>(pre-launch)</a:t>
            </a:r>
          </a:p>
        </p:txBody>
      </p:sp>
    </p:spTree>
    <p:extLst>
      <p:ext uri="{BB962C8B-B14F-4D97-AF65-F5344CB8AC3E}">
        <p14:creationId xmlns:p14="http://schemas.microsoft.com/office/powerpoint/2010/main" val="212409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A picture containing transport, satellite, outdoor&#10;&#10;Description automatically generated">
            <a:extLst>
              <a:ext uri="{FF2B5EF4-FFF2-40B4-BE49-F238E27FC236}">
                <a16:creationId xmlns:a16="http://schemas.microsoft.com/office/drawing/2014/main" id="{11CBCF76-1C7D-FC2E-5706-56CE89EA55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0456" y="4658511"/>
            <a:ext cx="2659191" cy="1368742"/>
          </a:xfrm>
          <a:prstGeom prst="rect">
            <a:avLst/>
          </a:prstGeom>
          <a:effectLst>
            <a:outerShdw blurRad="50800" dist="63500" dir="2700000" algn="tl" rotWithShape="0">
              <a:schemeClr val="bg1">
                <a:alpha val="40000"/>
              </a:schemeClr>
            </a:outerShdw>
          </a:effectLst>
        </p:spPr>
      </p:pic>
      <p:pic>
        <p:nvPicPr>
          <p:cNvPr id="3" name="Picture 2" descr="A space shuttle in space&#10;&#10;Description automatically generated with low confidence">
            <a:extLst>
              <a:ext uri="{FF2B5EF4-FFF2-40B4-BE49-F238E27FC236}">
                <a16:creationId xmlns:a16="http://schemas.microsoft.com/office/drawing/2014/main" id="{2318113F-DF79-27C0-B3FC-118809C8300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30555" y="4594577"/>
            <a:ext cx="2206560" cy="1843739"/>
          </a:xfrm>
          <a:prstGeom prst="rect">
            <a:avLst/>
          </a:prstGeom>
          <a:effectLst>
            <a:outerShdw blurRad="50800" dist="63500" dir="2700000" algn="tl" rotWithShape="0">
              <a:schemeClr val="bg1">
                <a:alpha val="40000"/>
              </a:schemeClr>
            </a:outerShdw>
          </a:effectLst>
        </p:spPr>
      </p:pic>
      <p:pic>
        <p:nvPicPr>
          <p:cNvPr id="4" name="Picture 3" descr="A picture containing satellite, transport, night sky&#10;&#10;Description automatically generated">
            <a:extLst>
              <a:ext uri="{FF2B5EF4-FFF2-40B4-BE49-F238E27FC236}">
                <a16:creationId xmlns:a16="http://schemas.microsoft.com/office/drawing/2014/main" id="{D5AB8EDF-0264-2049-0CB7-C0238360375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22142" y="3060357"/>
            <a:ext cx="2872357" cy="1298317"/>
          </a:xfrm>
          <a:prstGeom prst="rect">
            <a:avLst/>
          </a:prstGeom>
          <a:effectLst>
            <a:outerShdw blurRad="50800" dist="63500" dir="2700000" algn="tl" rotWithShape="0">
              <a:schemeClr val="bg1">
                <a:alpha val="40000"/>
              </a:schemeClr>
            </a:outerShdw>
          </a:effectLst>
        </p:spPr>
      </p:pic>
      <p:pic>
        <p:nvPicPr>
          <p:cNvPr id="5" name="Picture 4" descr="A satellite in space&#10;&#10;Description automatically generated with medium confidence">
            <a:extLst>
              <a:ext uri="{FF2B5EF4-FFF2-40B4-BE49-F238E27FC236}">
                <a16:creationId xmlns:a16="http://schemas.microsoft.com/office/drawing/2014/main" id="{F6528E73-359E-91B0-B4A9-BDC65ABF907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765115" y="2856355"/>
            <a:ext cx="1395083" cy="1545375"/>
          </a:xfrm>
          <a:prstGeom prst="rect">
            <a:avLst/>
          </a:prstGeom>
          <a:effectLst>
            <a:outerShdw blurRad="50800" dist="63500" dir="2700000" algn="tl" rotWithShape="0">
              <a:schemeClr val="bg1">
                <a:alpha val="40000"/>
              </a:schemeClr>
            </a:outerShdw>
          </a:effectLst>
        </p:spPr>
      </p:pic>
      <p:sp>
        <p:nvSpPr>
          <p:cNvPr id="8" name="TextBox 7">
            <a:extLst>
              <a:ext uri="{FF2B5EF4-FFF2-40B4-BE49-F238E27FC236}">
                <a16:creationId xmlns:a16="http://schemas.microsoft.com/office/drawing/2014/main" id="{F02E37CE-06E4-865F-A565-F2C67C1D9E33}"/>
              </a:ext>
            </a:extLst>
          </p:cNvPr>
          <p:cNvSpPr txBox="1"/>
          <p:nvPr/>
        </p:nvSpPr>
        <p:spPr>
          <a:xfrm>
            <a:off x="986882" y="4691059"/>
            <a:ext cx="925253" cy="276999"/>
          </a:xfrm>
          <a:prstGeom prst="rect">
            <a:avLst/>
          </a:prstGeom>
          <a:noFill/>
        </p:spPr>
        <p:txBody>
          <a:bodyPr wrap="none" rtlCol="0">
            <a:spAutoFit/>
          </a:bodyPr>
          <a:lstStyle/>
          <a:p>
            <a:r>
              <a:rPr lang="en-US" sz="1200" dirty="0">
                <a:solidFill>
                  <a:schemeClr val="bg1"/>
                </a:solidFill>
                <a:latin typeface="Futura Medium" panose="020B0602020204020303" pitchFamily="34" charset="-79"/>
                <a:cs typeface="Futura Medium" panose="020B0602020204020303" pitchFamily="34" charset="-79"/>
              </a:rPr>
              <a:t>INTEGRAL</a:t>
            </a:r>
          </a:p>
        </p:txBody>
      </p:sp>
      <p:pic>
        <p:nvPicPr>
          <p:cNvPr id="9" name="Picture 8" descr="A satellite in space&#10;&#10;Description automatically generated with low confidence">
            <a:extLst>
              <a:ext uri="{FF2B5EF4-FFF2-40B4-BE49-F238E27FC236}">
                <a16:creationId xmlns:a16="http://schemas.microsoft.com/office/drawing/2014/main" id="{0434F1FA-2EA7-8CD4-6CBA-343F93B14DF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37478" y="1026772"/>
            <a:ext cx="1824060" cy="1814610"/>
          </a:xfrm>
          <a:prstGeom prst="rect">
            <a:avLst/>
          </a:prstGeom>
          <a:effectLst>
            <a:outerShdw blurRad="50800" dist="50800" dir="2700000" algn="tl" rotWithShape="0">
              <a:schemeClr val="bg1">
                <a:alpha val="40000"/>
              </a:schemeClr>
            </a:outerShdw>
          </a:effectLst>
        </p:spPr>
      </p:pic>
      <p:sp>
        <p:nvSpPr>
          <p:cNvPr id="11" name="TextBox 10">
            <a:extLst>
              <a:ext uri="{FF2B5EF4-FFF2-40B4-BE49-F238E27FC236}">
                <a16:creationId xmlns:a16="http://schemas.microsoft.com/office/drawing/2014/main" id="{358067A8-D15B-7573-FFD9-902AA31BB8DB}"/>
              </a:ext>
            </a:extLst>
          </p:cNvPr>
          <p:cNvSpPr txBox="1"/>
          <p:nvPr/>
        </p:nvSpPr>
        <p:spPr>
          <a:xfrm>
            <a:off x="1805554" y="2483521"/>
            <a:ext cx="494046" cy="276999"/>
          </a:xfrm>
          <a:prstGeom prst="rect">
            <a:avLst/>
          </a:prstGeom>
          <a:noFill/>
        </p:spPr>
        <p:txBody>
          <a:bodyPr wrap="none" rtlCol="0">
            <a:spAutoFit/>
          </a:bodyPr>
          <a:lstStyle/>
          <a:p>
            <a:r>
              <a:rPr lang="en-US" sz="1200" dirty="0">
                <a:solidFill>
                  <a:schemeClr val="bg1"/>
                </a:solidFill>
                <a:latin typeface="Futura Medium" panose="020B0602020204020303" pitchFamily="34" charset="-79"/>
                <a:cs typeface="Futura Medium" panose="020B0602020204020303" pitchFamily="34" charset="-79"/>
              </a:rPr>
              <a:t>IXPE</a:t>
            </a:r>
          </a:p>
        </p:txBody>
      </p:sp>
      <p:pic>
        <p:nvPicPr>
          <p:cNvPr id="12" name="Picture 11" descr="A close-up of a circuit board&#10;&#10;Description automatically generated with medium confidence">
            <a:extLst>
              <a:ext uri="{FF2B5EF4-FFF2-40B4-BE49-F238E27FC236}">
                <a16:creationId xmlns:a16="http://schemas.microsoft.com/office/drawing/2014/main" id="{F5EA6B24-9BF6-87B6-E701-5963CC783AD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748995" y="1060719"/>
            <a:ext cx="2374139" cy="1582759"/>
          </a:xfrm>
          <a:prstGeom prst="rect">
            <a:avLst/>
          </a:prstGeom>
          <a:effectLst>
            <a:outerShdw blurRad="50800" dist="63500" dir="2700000" algn="tl" rotWithShape="0">
              <a:schemeClr val="bg1">
                <a:alpha val="40000"/>
              </a:schemeClr>
            </a:outerShdw>
          </a:effectLst>
        </p:spPr>
      </p:pic>
      <p:pic>
        <p:nvPicPr>
          <p:cNvPr id="14" name="Picture 13" descr="Diagram&#10;&#10;Description automatically generated">
            <a:extLst>
              <a:ext uri="{FF2B5EF4-FFF2-40B4-BE49-F238E27FC236}">
                <a16:creationId xmlns:a16="http://schemas.microsoft.com/office/drawing/2014/main" id="{34F198E6-5C24-797C-4B3B-6CFAEA7721F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01913" y="1624158"/>
            <a:ext cx="3369390" cy="2546288"/>
          </a:xfrm>
          <a:prstGeom prst="rect">
            <a:avLst/>
          </a:prstGeom>
          <a:effectLst>
            <a:outerShdw blurRad="50800" dist="63500" dir="2700000" algn="tl" rotWithShape="0">
              <a:schemeClr val="bg1">
                <a:alpha val="40000"/>
              </a:schemeClr>
            </a:outerShdw>
          </a:effectLst>
        </p:spPr>
      </p:pic>
      <p:sp>
        <p:nvSpPr>
          <p:cNvPr id="15" name="TextBox 14">
            <a:extLst>
              <a:ext uri="{FF2B5EF4-FFF2-40B4-BE49-F238E27FC236}">
                <a16:creationId xmlns:a16="http://schemas.microsoft.com/office/drawing/2014/main" id="{6FF2C05D-44BF-D5FB-DF3D-BC00F4045AAA}"/>
              </a:ext>
            </a:extLst>
          </p:cNvPr>
          <p:cNvSpPr txBox="1"/>
          <p:nvPr/>
        </p:nvSpPr>
        <p:spPr>
          <a:xfrm>
            <a:off x="2079718" y="284185"/>
            <a:ext cx="4984564" cy="584775"/>
          </a:xfrm>
          <a:prstGeom prst="rect">
            <a:avLst/>
          </a:prstGeom>
          <a:noFill/>
        </p:spPr>
        <p:txBody>
          <a:bodyPr wrap="square" rtlCol="0">
            <a:spAutoFit/>
          </a:bodyPr>
          <a:lstStyle/>
          <a:p>
            <a:pPr algn="ctr"/>
            <a:r>
              <a:rPr lang="en-US" sz="3200" b="1" dirty="0" err="1">
                <a:solidFill>
                  <a:srgbClr val="92D050"/>
                </a:solidFill>
                <a:latin typeface="FUTURA MEDIUM" panose="020B0602020204020303" pitchFamily="34" charset="-79"/>
                <a:ea typeface="Eurostile" charset="0"/>
                <a:cs typeface="FUTURA MEDIUM" panose="020B0602020204020303" pitchFamily="34" charset="-79"/>
              </a:rPr>
              <a:t>NuSTAR</a:t>
            </a:r>
            <a:r>
              <a:rPr lang="en-US" sz="3200" b="1" dirty="0">
                <a:solidFill>
                  <a:srgbClr val="92D050"/>
                </a:solidFill>
                <a:latin typeface="FUTURA MEDIUM" panose="020B0602020204020303" pitchFamily="34" charset="-79"/>
                <a:ea typeface="Eurostile" charset="0"/>
                <a:cs typeface="FUTURA MEDIUM" panose="020B0602020204020303" pitchFamily="34" charset="-79"/>
              </a:rPr>
              <a:t>  Synergies</a:t>
            </a:r>
          </a:p>
        </p:txBody>
      </p:sp>
      <p:pic>
        <p:nvPicPr>
          <p:cNvPr id="16" name="Picture 15" descr="A picture containing text, satellite&#10;&#10;Description automatically generated">
            <a:extLst>
              <a:ext uri="{FF2B5EF4-FFF2-40B4-BE49-F238E27FC236}">
                <a16:creationId xmlns:a16="http://schemas.microsoft.com/office/drawing/2014/main" id="{1DE170A2-5D00-2B6E-1440-AEABF973C8E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918023" y="4459980"/>
            <a:ext cx="2783761" cy="1765804"/>
          </a:xfrm>
          <a:prstGeom prst="rect">
            <a:avLst/>
          </a:prstGeom>
          <a:effectLst>
            <a:outerShdw blurRad="50800" dist="63500" dir="2700000" algn="tl" rotWithShape="0">
              <a:schemeClr val="bg1">
                <a:alpha val="40000"/>
              </a:schemeClr>
            </a:outerShdw>
          </a:effectLst>
        </p:spPr>
      </p:pic>
      <p:sp>
        <p:nvSpPr>
          <p:cNvPr id="7" name="TextBox 6">
            <a:extLst>
              <a:ext uri="{FF2B5EF4-FFF2-40B4-BE49-F238E27FC236}">
                <a16:creationId xmlns:a16="http://schemas.microsoft.com/office/drawing/2014/main" id="{F9239520-5698-2D77-B51F-24DD69BEB480}"/>
              </a:ext>
            </a:extLst>
          </p:cNvPr>
          <p:cNvSpPr txBox="1"/>
          <p:nvPr/>
        </p:nvSpPr>
        <p:spPr>
          <a:xfrm>
            <a:off x="6024089" y="5888753"/>
            <a:ext cx="1161344" cy="276999"/>
          </a:xfrm>
          <a:prstGeom prst="rect">
            <a:avLst/>
          </a:prstGeom>
          <a:noFill/>
        </p:spPr>
        <p:txBody>
          <a:bodyPr wrap="none" rtlCol="0">
            <a:spAutoFit/>
          </a:bodyPr>
          <a:lstStyle/>
          <a:p>
            <a:r>
              <a:rPr lang="en-US" sz="1200" dirty="0">
                <a:solidFill>
                  <a:schemeClr val="bg1"/>
                </a:solidFill>
                <a:latin typeface="Futura Medium" panose="020B0602020204020303" pitchFamily="34" charset="-79"/>
                <a:cs typeface="Futura Medium" panose="020B0602020204020303" pitchFamily="34" charset="-79"/>
              </a:rPr>
              <a:t>XMM-Newton</a:t>
            </a:r>
          </a:p>
        </p:txBody>
      </p:sp>
      <p:sp>
        <p:nvSpPr>
          <p:cNvPr id="17" name="TextBox 16">
            <a:extLst>
              <a:ext uri="{FF2B5EF4-FFF2-40B4-BE49-F238E27FC236}">
                <a16:creationId xmlns:a16="http://schemas.microsoft.com/office/drawing/2014/main" id="{D63B344B-D511-4CA0-A876-15D5F462E94D}"/>
              </a:ext>
            </a:extLst>
          </p:cNvPr>
          <p:cNvSpPr txBox="1"/>
          <p:nvPr/>
        </p:nvSpPr>
        <p:spPr>
          <a:xfrm>
            <a:off x="3351274" y="6161317"/>
            <a:ext cx="1101327" cy="276999"/>
          </a:xfrm>
          <a:prstGeom prst="rect">
            <a:avLst/>
          </a:prstGeom>
          <a:noFill/>
        </p:spPr>
        <p:txBody>
          <a:bodyPr wrap="none" rtlCol="0">
            <a:spAutoFit/>
          </a:bodyPr>
          <a:lstStyle/>
          <a:p>
            <a:r>
              <a:rPr lang="en-US" sz="1200" dirty="0">
                <a:latin typeface="Futura Medium" panose="020B0602020204020303" pitchFamily="34" charset="-79"/>
                <a:cs typeface="Futura Medium" panose="020B0602020204020303" pitchFamily="34" charset="-79"/>
              </a:rPr>
              <a:t>Gehrels-Swift</a:t>
            </a:r>
          </a:p>
        </p:txBody>
      </p:sp>
      <p:sp>
        <p:nvSpPr>
          <p:cNvPr id="18" name="TextBox 17">
            <a:extLst>
              <a:ext uri="{FF2B5EF4-FFF2-40B4-BE49-F238E27FC236}">
                <a16:creationId xmlns:a16="http://schemas.microsoft.com/office/drawing/2014/main" id="{F855FA66-EF4B-5DE0-B295-6C0D593DB44C}"/>
              </a:ext>
            </a:extLst>
          </p:cNvPr>
          <p:cNvSpPr txBox="1"/>
          <p:nvPr/>
        </p:nvSpPr>
        <p:spPr>
          <a:xfrm>
            <a:off x="2255193" y="3100133"/>
            <a:ext cx="797591" cy="276999"/>
          </a:xfrm>
          <a:prstGeom prst="rect">
            <a:avLst/>
          </a:prstGeom>
          <a:noFill/>
        </p:spPr>
        <p:txBody>
          <a:bodyPr wrap="none" rtlCol="0">
            <a:spAutoFit/>
          </a:bodyPr>
          <a:lstStyle/>
          <a:p>
            <a:r>
              <a:rPr lang="en-US" sz="1200" dirty="0">
                <a:solidFill>
                  <a:schemeClr val="bg1"/>
                </a:solidFill>
                <a:latin typeface="Futura Medium" panose="020B0602020204020303" pitchFamily="34" charset="-79"/>
                <a:cs typeface="Futura Medium" panose="020B0602020204020303" pitchFamily="34" charset="-79"/>
              </a:rPr>
              <a:t>Chandra</a:t>
            </a:r>
          </a:p>
        </p:txBody>
      </p:sp>
      <p:sp>
        <p:nvSpPr>
          <p:cNvPr id="19" name="TextBox 18">
            <a:extLst>
              <a:ext uri="{FF2B5EF4-FFF2-40B4-BE49-F238E27FC236}">
                <a16:creationId xmlns:a16="http://schemas.microsoft.com/office/drawing/2014/main" id="{D80C8C72-A82F-972E-2E7C-F9D7D086C99D}"/>
              </a:ext>
            </a:extLst>
          </p:cNvPr>
          <p:cNvSpPr txBox="1"/>
          <p:nvPr/>
        </p:nvSpPr>
        <p:spPr>
          <a:xfrm>
            <a:off x="3816325" y="3952389"/>
            <a:ext cx="646331" cy="276999"/>
          </a:xfrm>
          <a:prstGeom prst="rect">
            <a:avLst/>
          </a:prstGeom>
          <a:noFill/>
        </p:spPr>
        <p:txBody>
          <a:bodyPr wrap="none" rtlCol="0">
            <a:spAutoFit/>
          </a:bodyPr>
          <a:lstStyle/>
          <a:p>
            <a:r>
              <a:rPr lang="en-US" sz="1200" dirty="0">
                <a:solidFill>
                  <a:schemeClr val="bg1"/>
                </a:solidFill>
                <a:latin typeface="Futura Medium" panose="020B0602020204020303" pitchFamily="34" charset="-79"/>
                <a:cs typeface="Futura Medium" panose="020B0602020204020303" pitchFamily="34" charset="-79"/>
              </a:rPr>
              <a:t>NICER</a:t>
            </a:r>
          </a:p>
        </p:txBody>
      </p:sp>
      <p:sp>
        <p:nvSpPr>
          <p:cNvPr id="20" name="TextBox 19">
            <a:extLst>
              <a:ext uri="{FF2B5EF4-FFF2-40B4-BE49-F238E27FC236}">
                <a16:creationId xmlns:a16="http://schemas.microsoft.com/office/drawing/2014/main" id="{0F784D49-F5C7-26F2-A58D-B17B24D3449E}"/>
              </a:ext>
            </a:extLst>
          </p:cNvPr>
          <p:cNvSpPr txBox="1"/>
          <p:nvPr/>
        </p:nvSpPr>
        <p:spPr>
          <a:xfrm>
            <a:off x="3397138" y="1124966"/>
            <a:ext cx="654346" cy="276999"/>
          </a:xfrm>
          <a:prstGeom prst="rect">
            <a:avLst/>
          </a:prstGeom>
          <a:noFill/>
        </p:spPr>
        <p:txBody>
          <a:bodyPr wrap="none" rtlCol="0">
            <a:spAutoFit/>
          </a:bodyPr>
          <a:lstStyle/>
          <a:p>
            <a:r>
              <a:rPr lang="en-US" sz="1200" dirty="0">
                <a:solidFill>
                  <a:schemeClr val="bg1"/>
                </a:solidFill>
                <a:latin typeface="Futura Medium" panose="020B0602020204020303" pitchFamily="34" charset="-79"/>
                <a:cs typeface="Futura Medium" panose="020B0602020204020303" pitchFamily="34" charset="-79"/>
              </a:rPr>
              <a:t>XRISM</a:t>
            </a:r>
          </a:p>
        </p:txBody>
      </p:sp>
      <p:sp>
        <p:nvSpPr>
          <p:cNvPr id="21" name="TextBox 20">
            <a:extLst>
              <a:ext uri="{FF2B5EF4-FFF2-40B4-BE49-F238E27FC236}">
                <a16:creationId xmlns:a16="http://schemas.microsoft.com/office/drawing/2014/main" id="{35B7F0FE-CC38-9890-78D5-B87B00F2F2E8}"/>
              </a:ext>
            </a:extLst>
          </p:cNvPr>
          <p:cNvSpPr txBox="1"/>
          <p:nvPr/>
        </p:nvSpPr>
        <p:spPr>
          <a:xfrm>
            <a:off x="5280864" y="976744"/>
            <a:ext cx="3665988" cy="523220"/>
          </a:xfrm>
          <a:prstGeom prst="rect">
            <a:avLst/>
          </a:prstGeom>
          <a:solidFill>
            <a:srgbClr val="FFC000"/>
          </a:solidFill>
        </p:spPr>
        <p:txBody>
          <a:bodyPr wrap="square" rtlCol="0">
            <a:spAutoFit/>
          </a:bodyPr>
          <a:lstStyle/>
          <a:p>
            <a:pPr algn="ctr"/>
            <a:r>
              <a:rPr lang="en-US" sz="1400" b="1" dirty="0">
                <a:solidFill>
                  <a:srgbClr val="0070C0"/>
                </a:solidFill>
                <a:latin typeface="FUTURA MEDIUM" panose="020B0602020204020303" pitchFamily="34" charset="-79"/>
                <a:ea typeface="Eurostile" charset="0"/>
                <a:cs typeface="FUTURA MEDIUM" panose="020B0602020204020303" pitchFamily="34" charset="-79"/>
              </a:rPr>
              <a:t>Joint Observing Programs</a:t>
            </a:r>
          </a:p>
          <a:p>
            <a:pPr algn="ctr"/>
            <a:r>
              <a:rPr lang="en-US" sz="1400" b="1" dirty="0">
                <a:solidFill>
                  <a:srgbClr val="0070C0"/>
                </a:solidFill>
                <a:latin typeface="FUTURA MEDIUM" panose="020B0602020204020303" pitchFamily="34" charset="-79"/>
                <a:ea typeface="Eurostile" charset="0"/>
                <a:cs typeface="FUTURA MEDIUM" panose="020B0602020204020303" pitchFamily="34" charset="-79"/>
              </a:rPr>
              <a:t>Coordinated cross-calibration observations </a:t>
            </a:r>
          </a:p>
        </p:txBody>
      </p:sp>
      <p:sp>
        <p:nvSpPr>
          <p:cNvPr id="10" name="TextBox 9">
            <a:extLst>
              <a:ext uri="{FF2B5EF4-FFF2-40B4-BE49-F238E27FC236}">
                <a16:creationId xmlns:a16="http://schemas.microsoft.com/office/drawing/2014/main" id="{159626D2-48C8-EC34-D763-EDC6BB6CBFC6}"/>
              </a:ext>
            </a:extLst>
          </p:cNvPr>
          <p:cNvSpPr txBox="1"/>
          <p:nvPr/>
        </p:nvSpPr>
        <p:spPr>
          <a:xfrm>
            <a:off x="290456" y="6544755"/>
            <a:ext cx="4584909" cy="246221"/>
          </a:xfrm>
          <a:prstGeom prst="rect">
            <a:avLst/>
          </a:prstGeom>
          <a:noFill/>
        </p:spPr>
        <p:txBody>
          <a:bodyPr wrap="none" rtlCol="0">
            <a:spAutoFit/>
          </a:bodyPr>
          <a:lstStyle/>
          <a:p>
            <a:r>
              <a:rPr lang="en-US" sz="1000" dirty="0">
                <a:solidFill>
                  <a:schemeClr val="bg1"/>
                </a:solidFill>
                <a:latin typeface="Futura Medium" panose="020B0602020204020303" pitchFamily="34" charset="-79"/>
                <a:cs typeface="Futura Medium" panose="020B0602020204020303" pitchFamily="34" charset="-79"/>
              </a:rPr>
              <a:t>NuSTAR status – IACHEC, Parador de La Granja, May 2024 – Karl Forster</a:t>
            </a:r>
          </a:p>
        </p:txBody>
      </p:sp>
    </p:spTree>
    <p:extLst>
      <p:ext uri="{BB962C8B-B14F-4D97-AF65-F5344CB8AC3E}">
        <p14:creationId xmlns:p14="http://schemas.microsoft.com/office/powerpoint/2010/main" val="634578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5935</TotalTime>
  <Words>3155</Words>
  <Application>Microsoft Macintosh PowerPoint</Application>
  <PresentationFormat>Letter Paper (8.5x11 in)</PresentationFormat>
  <Paragraphs>409</Paragraphs>
  <Slides>29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Arial</vt:lpstr>
      <vt:lpstr>Calibri</vt:lpstr>
      <vt:lpstr>Calibri Light</vt:lpstr>
      <vt:lpstr>Cambria Math</vt:lpstr>
      <vt:lpstr>Courier</vt:lpstr>
      <vt:lpstr>Eurostile</vt:lpstr>
      <vt:lpstr>Futura Medium</vt:lpstr>
      <vt:lpstr>Futura Medium</vt:lpstr>
      <vt:lpstr>Helvetica</vt:lpstr>
      <vt:lpstr>System Font Regular</vt:lpstr>
      <vt:lpstr>Times New Roman</vt:lpstr>
      <vt:lpstr>Office Theme</vt:lpstr>
      <vt:lpstr>NuSTAR   Observatory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NuSTAR Status</dc:title>
  <dc:creator>Forster, Karl</dc:creator>
  <cp:lastModifiedBy>Forster, Karl</cp:lastModifiedBy>
  <cp:revision>139</cp:revision>
  <dcterms:created xsi:type="dcterms:W3CDTF">2022-06-18T14:53:47Z</dcterms:created>
  <dcterms:modified xsi:type="dcterms:W3CDTF">2024-05-12T23:15:15Z</dcterms:modified>
</cp:coreProperties>
</file>