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79" r:id="rId4"/>
    <p:sldId id="296" r:id="rId5"/>
    <p:sldId id="298" r:id="rId6"/>
    <p:sldId id="297" r:id="rId7"/>
    <p:sldId id="281" r:id="rId8"/>
    <p:sldId id="282" r:id="rId9"/>
    <p:sldId id="263" r:id="rId10"/>
    <p:sldId id="299" r:id="rId11"/>
    <p:sldId id="269" r:id="rId12"/>
    <p:sldId id="300" r:id="rId13"/>
    <p:sldId id="301" r:id="rId14"/>
    <p:sldId id="292" r:id="rId15"/>
    <p:sldId id="293" r:id="rId16"/>
    <p:sldId id="294" r:id="rId17"/>
    <p:sldId id="284" r:id="rId18"/>
    <p:sldId id="291" r:id="rId19"/>
    <p:sldId id="285" r:id="rId20"/>
    <p:sldId id="287" r:id="rId21"/>
    <p:sldId id="290" r:id="rId22"/>
    <p:sldId id="288" r:id="rId23"/>
    <p:sldId id="295" r:id="rId24"/>
    <p:sldId id="274" r:id="rId25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50C37-27CE-CE47-98C2-94A096DA5FA7}" v="180" dt="2024-05-12T21:00:07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762"/>
  </p:normalViewPr>
  <p:slideViewPr>
    <p:cSldViewPr snapToGrid="0">
      <p:cViewPr varScale="1">
        <p:scale>
          <a:sx n="117" d="100"/>
          <a:sy n="117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mith" userId="7d05b1f5-046d-46e3-9fdc-eacb26b021e2" providerId="ADAL" clId="{00A86BF9-21F4-6640-984E-01CDA46EECF9}"/>
    <pc:docChg chg="delSld">
      <pc:chgData name="Michael Smith" userId="7d05b1f5-046d-46e3-9fdc-eacb26b021e2" providerId="ADAL" clId="{00A86BF9-21F4-6640-984E-01CDA46EECF9}" dt="2024-05-13T06:02:26.493" v="7" actId="2696"/>
      <pc:docMkLst>
        <pc:docMk/>
      </pc:docMkLst>
      <pc:sldChg chg="del">
        <pc:chgData name="Michael Smith" userId="7d05b1f5-046d-46e3-9fdc-eacb26b021e2" providerId="ADAL" clId="{00A86BF9-21F4-6640-984E-01CDA46EECF9}" dt="2024-05-13T06:02:26.493" v="7" actId="2696"/>
        <pc:sldMkLst>
          <pc:docMk/>
          <pc:sldMk cId="4069848827" sldId="258"/>
        </pc:sldMkLst>
      </pc:sldChg>
      <pc:sldChg chg="del">
        <pc:chgData name="Michael Smith" userId="7d05b1f5-046d-46e3-9fdc-eacb26b021e2" providerId="ADAL" clId="{00A86BF9-21F4-6640-984E-01CDA46EECF9}" dt="2024-05-13T06:02:16.849" v="1" actId="2696"/>
        <pc:sldMkLst>
          <pc:docMk/>
          <pc:sldMk cId="1967847021" sldId="265"/>
        </pc:sldMkLst>
      </pc:sldChg>
      <pc:sldChg chg="del">
        <pc:chgData name="Michael Smith" userId="7d05b1f5-046d-46e3-9fdc-eacb26b021e2" providerId="ADAL" clId="{00A86BF9-21F4-6640-984E-01CDA46EECF9}" dt="2024-05-13T06:02:24.449" v="5" actId="2696"/>
        <pc:sldMkLst>
          <pc:docMk/>
          <pc:sldMk cId="2730106351" sldId="266"/>
        </pc:sldMkLst>
      </pc:sldChg>
      <pc:sldChg chg="del">
        <pc:chgData name="Michael Smith" userId="7d05b1f5-046d-46e3-9fdc-eacb26b021e2" providerId="ADAL" clId="{00A86BF9-21F4-6640-984E-01CDA46EECF9}" dt="2024-05-13T06:02:25.015" v="6" actId="2696"/>
        <pc:sldMkLst>
          <pc:docMk/>
          <pc:sldMk cId="2672336662" sldId="267"/>
        </pc:sldMkLst>
      </pc:sldChg>
      <pc:sldChg chg="del">
        <pc:chgData name="Michael Smith" userId="7d05b1f5-046d-46e3-9fdc-eacb26b021e2" providerId="ADAL" clId="{00A86BF9-21F4-6640-984E-01CDA46EECF9}" dt="2024-05-13T06:02:19.809" v="2" actId="2696"/>
        <pc:sldMkLst>
          <pc:docMk/>
          <pc:sldMk cId="3700198909" sldId="268"/>
        </pc:sldMkLst>
      </pc:sldChg>
      <pc:sldChg chg="del">
        <pc:chgData name="Michael Smith" userId="7d05b1f5-046d-46e3-9fdc-eacb26b021e2" providerId="ADAL" clId="{00A86BF9-21F4-6640-984E-01CDA46EECF9}" dt="2024-05-13T06:02:23.862" v="4" actId="2696"/>
        <pc:sldMkLst>
          <pc:docMk/>
          <pc:sldMk cId="2760602480" sldId="275"/>
        </pc:sldMkLst>
      </pc:sldChg>
      <pc:sldChg chg="del">
        <pc:chgData name="Michael Smith" userId="7d05b1f5-046d-46e3-9fdc-eacb26b021e2" providerId="ADAL" clId="{00A86BF9-21F4-6640-984E-01CDA46EECF9}" dt="2024-05-13T06:02:15.401" v="0" actId="2696"/>
        <pc:sldMkLst>
          <pc:docMk/>
          <pc:sldMk cId="944833541" sldId="276"/>
        </pc:sldMkLst>
      </pc:sldChg>
      <pc:sldChg chg="del">
        <pc:chgData name="Michael Smith" userId="7d05b1f5-046d-46e3-9fdc-eacb26b021e2" providerId="ADAL" clId="{00A86BF9-21F4-6640-984E-01CDA46EECF9}" dt="2024-05-13T06:02:22.210" v="3" actId="2696"/>
        <pc:sldMkLst>
          <pc:docMk/>
          <pc:sldMk cId="1400181722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0672-BE1D-B248-9443-8609EBE03DD0}" type="datetimeFigureOut">
              <a:rPr lang="en-ES" smtClean="0"/>
              <a:t>13/5/24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1DDBA-9C61-D94E-86AB-B8046A1F080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6433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DDBA-9C61-D94E-86AB-B8046A1F0804}" type="slidenum">
              <a:rPr lang="en-ES" smtClean="0"/>
              <a:t>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5010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DDBA-9C61-D94E-86AB-B8046A1F0804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7954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DDBA-9C61-D94E-86AB-B8046A1F0804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39440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DDBA-9C61-D94E-86AB-B8046A1F0804}" type="slidenum">
              <a:rPr lang="en-ES" smtClean="0"/>
              <a:t>10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5102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5A4F-A906-23EF-43DA-E7DAE28E0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CCB12-6327-3CCE-ECD4-B17FE675D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61990-6E8B-0244-33D7-CADC95FDA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356348"/>
            <a:ext cx="7315200" cy="365125"/>
          </a:xfrm>
        </p:spPr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FAB1F-0038-E959-2E8B-127E6EBA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5209" y="6356349"/>
            <a:ext cx="834736" cy="365125"/>
          </a:xfrm>
        </p:spPr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5393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A458-919A-5A2E-41C8-F4186410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BA281-6CD8-2833-BD62-331498DBF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3CC92-E991-706F-D869-B4E4650B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C381-9E8E-3D1F-70A6-57079807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219B0-67C1-20B5-A04A-24395E15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9465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44DF3-1CFD-7989-28DB-91E4F84DA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12B30-BF90-9C41-0D9D-AACF31762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D4C60-8ECD-0E82-9EDE-C6C5F84E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AD7E0-522D-E580-B359-F2EBC734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F4495-187D-1125-6AEF-054C1E95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2830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3CF9-0E4B-A7C2-5BE8-B8992E47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3029-E8C3-EC51-A49C-ED8596FAF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1FEAF-84BD-17F3-9812-F91C3534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A9ADB-338E-27F8-100D-D6CD2E2E6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7EFEF-50EB-BD43-ED93-A292E4D9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6132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EE478-2B44-EE5E-591A-6943180E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46C2-7DCA-24D5-77B2-AE5C11E80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5E40D-C770-DB97-94D2-3EB7127B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51F5-6FDD-710D-1A39-96CAFE1E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433C9-D12D-D72F-F362-E472F459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8231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005E-B469-7AD8-EB69-73C4A82F0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2E023-221C-37AF-4089-6A0ACB741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EDF70-0C4F-5FAE-9026-EC09A9C5C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A4814-5317-C9A4-E0C1-B494DF960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9C60B-8842-21C1-ABF4-A2B8047F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533D3-779D-2BCC-6E2A-F8380A26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3676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7652-D0E1-D49C-F327-D4F17852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453B0-6C17-EEED-E51A-F95256C31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9C5EB-19E0-0F31-BF04-8C8D45E6F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63D03B-6393-19A2-819A-3BB50B938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6D3B3-130C-A8DF-48DB-D448DA88C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CE28B7-46B8-DD42-8000-280AE040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D56633-E931-8A16-C096-BCD51168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0717D-CC4D-87A1-0A58-04E62DAE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7974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4823-4468-46DB-B877-58BBCB3CE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CA487-9BC4-25A7-0F1E-EB3ADABE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1A35A-A54B-4330-E354-3E9A7B006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345F7-0E85-A3BF-2CAB-72C118A4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88289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7D216B-4B95-CB62-E7E0-FBE677C8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6BCD4-DC70-A0B9-DAB5-74A644420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0B330-ACC3-8B70-BF60-F5E3018A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9461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8B1C-F432-76B6-7245-A80EAE14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4E08-93F7-4738-CC23-9C71C2A1E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96FE5-AD3F-9BCB-08CF-289B2D67A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F3B5B-AE9A-A415-C88B-B4758FD1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3FB4C-8BDE-D35E-617A-D431FD63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F4273-3E67-1485-6EEA-5934DC90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6997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0067-B96F-7650-6159-7A97D046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4B5922-9024-3B41-E540-40FFFB9D2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6ED3D-8B09-1FB1-B3BD-6826569B7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65B88-27F5-C896-A4AA-2733244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D0AF6-FFD5-8D3B-A05D-0263FBCC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B5A84-B60A-D128-D316-2356D571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3606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0F2972-A211-9F86-B26E-A5B6105A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0CB1C-DB7C-A471-843F-CC4B908FE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C897C-B238-E1C0-37B2-B419E9B55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00" y="6356349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XMM-Newton Calibration Updates | M. Smith | 15th IACHEC Meeting, Segovia | 13-16 May 2024</a:t>
            </a:r>
            <a:endParaRPr lang="en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B21DF-9575-5528-6601-8130ED887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1072" y="6356350"/>
            <a:ext cx="692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AFF20B-69D2-EC4E-8ADE-50AD5E78EA78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195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0CCC-CC1C-A3EA-50CF-219494E78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ES" dirty="0"/>
              <a:t>XMM-Newton Calibration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46E45-1FC7-443A-A582-5DAA46D4D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23398"/>
          </a:xfrm>
        </p:spPr>
        <p:txBody>
          <a:bodyPr>
            <a:normAutofit fontScale="92500" lnSpcReduction="20000"/>
          </a:bodyPr>
          <a:lstStyle/>
          <a:p>
            <a:endParaRPr lang="en-ES" dirty="0"/>
          </a:p>
          <a:p>
            <a:endParaRPr lang="en-ES" dirty="0"/>
          </a:p>
          <a:p>
            <a:r>
              <a:rPr lang="en-ES" dirty="0"/>
              <a:t>Michael Smith, ESAC</a:t>
            </a:r>
          </a:p>
          <a:p>
            <a:endParaRPr lang="en-ES" dirty="0"/>
          </a:p>
          <a:p>
            <a:endParaRPr lang="en-ES" dirty="0"/>
          </a:p>
          <a:p>
            <a:endParaRPr lang="en-ES" dirty="0"/>
          </a:p>
          <a:p>
            <a:r>
              <a:rPr lang="en-ES" dirty="0"/>
              <a:t>16</a:t>
            </a:r>
            <a:r>
              <a:rPr lang="en-ES" baseline="30000" dirty="0"/>
              <a:t>th</a:t>
            </a:r>
            <a:r>
              <a:rPr lang="en-ES" dirty="0"/>
              <a:t> IACHEC Meeting, Segovia, 13-16 May 2024</a:t>
            </a:r>
          </a:p>
        </p:txBody>
      </p:sp>
    </p:spTree>
    <p:extLst>
      <p:ext uri="{BB962C8B-B14F-4D97-AF65-F5344CB8AC3E}">
        <p14:creationId xmlns:p14="http://schemas.microsoft.com/office/powerpoint/2010/main" val="339548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9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2" name="Picture 1" descr="A graph of energy and a line&#10;&#10;Description automatically generated">
            <a:extLst>
              <a:ext uri="{FF2B5EF4-FFF2-40B4-BE49-F238E27FC236}">
                <a16:creationId xmlns:a16="http://schemas.microsoft.com/office/drawing/2014/main" id="{B07AF35D-0869-ED90-01F3-7C7DD57A5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104" y="3964651"/>
            <a:ext cx="5092262" cy="2172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2584BF-1540-4191-858D-EC45039F8002}"/>
              </a:ext>
            </a:extLst>
          </p:cNvPr>
          <p:cNvSpPr txBox="1"/>
          <p:nvPr/>
        </p:nvSpPr>
        <p:spPr>
          <a:xfrm>
            <a:off x="385049" y="1058940"/>
            <a:ext cx="874451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EPIC-NuSTAR empirical effective area correction released in April 2022</a:t>
            </a:r>
          </a:p>
          <a:p>
            <a:endParaRPr lang="en-ES" dirty="0"/>
          </a:p>
          <a:p>
            <a:r>
              <a:rPr lang="en-ES" dirty="0"/>
              <a:t>B</a:t>
            </a:r>
            <a:r>
              <a:rPr lang="en-GB" dirty="0"/>
              <a:t>a</a:t>
            </a:r>
            <a:r>
              <a:rPr lang="en-ES" dirty="0"/>
              <a:t>sed on comparison of simultaneous PN – NuSTAR observations (above 3 keV):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3C 273 (PN SW mode), sample of AGN (PN SW mode), Crab nebula (PN Burst mode)</a:t>
            </a:r>
          </a:p>
          <a:p>
            <a:endParaRPr lang="en-ES" dirty="0"/>
          </a:p>
          <a:p>
            <a:r>
              <a:rPr lang="en-ES" dirty="0"/>
              <a:t>Findings showed discrepancies could be descibed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</a:t>
            </a:r>
            <a:r>
              <a:rPr lang="en-ES" dirty="0"/>
              <a:t>ifference in spectral shape (up to ~ 6% difference in terms of flux)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Overall cross normalisation offset (18%)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dirty="0"/>
          </a:p>
          <a:p>
            <a:r>
              <a:rPr lang="en-ES" dirty="0"/>
              <a:t>The correction contained in the calibration only contains the former.</a:t>
            </a:r>
          </a:p>
          <a:p>
            <a:r>
              <a:rPr lang="en-ES" dirty="0"/>
              <a:t>The cross normalisation is </a:t>
            </a:r>
            <a:r>
              <a:rPr lang="en-ES" i="1" dirty="0"/>
              <a:t>not included.</a:t>
            </a:r>
          </a:p>
          <a:p>
            <a:endParaRPr lang="en-ES" dirty="0"/>
          </a:p>
          <a:p>
            <a:r>
              <a:rPr lang="en-ES" dirty="0"/>
              <a:t>Up to now, the correction is not applied by default</a:t>
            </a:r>
          </a:p>
          <a:p>
            <a:r>
              <a:rPr lang="en-ES" dirty="0"/>
              <a:t>(needs to be explicitly invoked in the </a:t>
            </a:r>
            <a:r>
              <a:rPr lang="en-ES" dirty="0">
                <a:latin typeface="Courier New" panose="02070309020205020404" pitchFamily="49" charset="0"/>
                <a:cs typeface="Courier New" panose="02070309020205020404" pitchFamily="49" charset="0"/>
              </a:rPr>
              <a:t>arfgen</a:t>
            </a:r>
            <a:r>
              <a:rPr lang="en-ES" dirty="0"/>
              <a:t> task).</a:t>
            </a:r>
          </a:p>
          <a:p>
            <a:endParaRPr lang="en-ES" dirty="0"/>
          </a:p>
          <a:p>
            <a:r>
              <a:rPr lang="en-ES" b="1" dirty="0"/>
              <a:t>As of SAS 22 (~ summer 2024) the correction will be </a:t>
            </a:r>
          </a:p>
          <a:p>
            <a:r>
              <a:rPr lang="en-ES" b="1" dirty="0"/>
              <a:t>applied in the default processing:</a:t>
            </a:r>
          </a:p>
          <a:p>
            <a:endParaRPr lang="en-ES" dirty="0"/>
          </a:p>
          <a:p>
            <a:r>
              <a:rPr lang="en-ES" b="1" dirty="0">
                <a:latin typeface="Courier New" panose="02070309020205020404" pitchFamily="49" charset="0"/>
                <a:cs typeface="Courier New" panose="02070309020205020404" pitchFamily="49" charset="0"/>
              </a:rPr>
              <a:t>arfgen </a:t>
            </a: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applyabsfluxcorr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  <a:endParaRPr lang="en-E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CA226-398F-BB48-D97A-0FCF222DEC59}"/>
              </a:ext>
            </a:extLst>
          </p:cNvPr>
          <p:cNvSpPr txBox="1"/>
          <p:nvPr/>
        </p:nvSpPr>
        <p:spPr>
          <a:xfrm>
            <a:off x="7248394" y="2293184"/>
            <a:ext cx="486427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ES" dirty="0">
                <a:solidFill>
                  <a:srgbClr val="0070C0"/>
                </a:solidFill>
              </a:rPr>
              <a:t>Investigations regarding origins of A</a:t>
            </a:r>
            <a:r>
              <a:rPr lang="en-ES" baseline="-25000" dirty="0">
                <a:solidFill>
                  <a:srgbClr val="0070C0"/>
                </a:solidFill>
              </a:rPr>
              <a:t>eff</a:t>
            </a:r>
            <a:r>
              <a:rPr lang="en-ES" dirty="0">
                <a:solidFill>
                  <a:srgbClr val="0070C0"/>
                </a:solidFill>
              </a:rPr>
              <a:t> issues</a:t>
            </a:r>
          </a:p>
          <a:p>
            <a:r>
              <a:rPr lang="en-GB" dirty="0">
                <a:solidFill>
                  <a:srgbClr val="0070C0"/>
                </a:solidFill>
              </a:rPr>
              <a:t>o</a:t>
            </a:r>
            <a:r>
              <a:rPr lang="en-ES" dirty="0">
                <a:solidFill>
                  <a:srgbClr val="0070C0"/>
                </a:solidFill>
              </a:rPr>
              <a:t>ngoing; see e.g.</a:t>
            </a:r>
          </a:p>
          <a:p>
            <a:r>
              <a:rPr lang="en-GB" dirty="0">
                <a:solidFill>
                  <a:srgbClr val="0070C0"/>
                </a:solidFill>
              </a:rPr>
              <a:t>”XMM-Newton EPIC-</a:t>
            </a:r>
            <a:r>
              <a:rPr lang="en-GB" dirty="0" err="1">
                <a:solidFill>
                  <a:srgbClr val="0070C0"/>
                </a:solidFill>
              </a:rPr>
              <a:t>pn</a:t>
            </a:r>
            <a:r>
              <a:rPr lang="en-GB" dirty="0">
                <a:solidFill>
                  <a:srgbClr val="0070C0"/>
                </a:solidFill>
              </a:rPr>
              <a:t> single reflections from </a:t>
            </a:r>
            <a:r>
              <a:rPr lang="en-GB" dirty="0" err="1">
                <a:solidFill>
                  <a:srgbClr val="0070C0"/>
                </a:solidFill>
              </a:rPr>
              <a:t>Sco</a:t>
            </a:r>
            <a:r>
              <a:rPr lang="en-GB" dirty="0">
                <a:solidFill>
                  <a:srgbClr val="0070C0"/>
                </a:solidFill>
              </a:rPr>
              <a:t> X-1”, M. Freyberg</a:t>
            </a:r>
            <a:endParaRPr lang="en-ES" dirty="0">
              <a:solidFill>
                <a:srgbClr val="0070C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39EDE2-D751-0F3D-25FC-D305F47C6C1E}"/>
              </a:ext>
            </a:extLst>
          </p:cNvPr>
          <p:cNvSpPr txBox="1">
            <a:spLocks/>
          </p:cNvSpPr>
          <p:nvPr/>
        </p:nvSpPr>
        <p:spPr>
          <a:xfrm>
            <a:off x="294289" y="136525"/>
            <a:ext cx="11603421" cy="656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ES" sz="3200">
                <a:solidFill>
                  <a:srgbClr val="0070C0"/>
                </a:solidFill>
              </a:rPr>
              <a:t>EPIC-NuSTAR empircal Aeff correction </a:t>
            </a:r>
            <a:endParaRPr lang="en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5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10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45FB8E27-BAA6-7546-5118-37A23463F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4" t="6397" r="11017" b="1822"/>
          <a:stretch/>
        </p:blipFill>
        <p:spPr>
          <a:xfrm>
            <a:off x="554725" y="887342"/>
            <a:ext cx="3513695" cy="5998041"/>
          </a:xfrm>
          <a:prstGeom prst="rect">
            <a:avLst/>
          </a:prstGeom>
        </p:spPr>
      </p:pic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E4BDB05-DAE1-05DE-0034-18305C5F5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19" t="6139" r="11097" b="2499"/>
          <a:stretch/>
        </p:blipFill>
        <p:spPr>
          <a:xfrm>
            <a:off x="4506830" y="887342"/>
            <a:ext cx="3379990" cy="5970658"/>
          </a:xfrm>
          <a:prstGeom prst="rect">
            <a:avLst/>
          </a:prstGeom>
        </p:spPr>
      </p:pic>
      <p:pic>
        <p:nvPicPr>
          <p:cNvPr id="10" name="Picture 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0F4E1EB-DC40-31F6-E0DE-BC6A95944F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59" t="6140" r="11257" b="2498"/>
          <a:stretch/>
        </p:blipFill>
        <p:spPr>
          <a:xfrm>
            <a:off x="8237548" y="899868"/>
            <a:ext cx="3379990" cy="5970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CAFCCA-5503-9C19-4A22-469E752284AC}"/>
              </a:ext>
            </a:extLst>
          </p:cNvPr>
          <p:cNvSpPr txBox="1"/>
          <p:nvPr/>
        </p:nvSpPr>
        <p:spPr>
          <a:xfrm>
            <a:off x="1136465" y="530536"/>
            <a:ext cx="101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Relative changes in instrumental flux ratios comparing the default processing of SAS 22 w.r.t. current </a:t>
            </a:r>
          </a:p>
        </p:txBody>
      </p:sp>
    </p:spTree>
    <p:extLst>
      <p:ext uri="{BB962C8B-B14F-4D97-AF65-F5344CB8AC3E}">
        <p14:creationId xmlns:p14="http://schemas.microsoft.com/office/powerpoint/2010/main" val="4067694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5F31E899-9784-A9C0-1896-4952EAD34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50" y="1548765"/>
            <a:ext cx="5102860" cy="3760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ED266D-3C7F-1CDE-642E-8391E69240ED}"/>
              </a:ext>
            </a:extLst>
          </p:cNvPr>
          <p:cNvSpPr txBox="1"/>
          <p:nvPr/>
        </p:nvSpPr>
        <p:spPr>
          <a:xfrm>
            <a:off x="385049" y="1058940"/>
            <a:ext cx="651524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RGS “Rectification Correction” introduced in 2010.</a:t>
            </a:r>
          </a:p>
          <a:p>
            <a:endParaRPr lang="en-ES" dirty="0"/>
          </a:p>
          <a:p>
            <a:r>
              <a:rPr lang="en-ES" dirty="0"/>
              <a:t>Provides an empirical correction to RGS to match PN fluxes,</a:t>
            </a:r>
          </a:p>
          <a:p>
            <a:r>
              <a:rPr lang="en-GB" dirty="0"/>
              <a:t>w</a:t>
            </a:r>
            <a:r>
              <a:rPr lang="en-ES" dirty="0"/>
              <a:t>ith </a:t>
            </a:r>
            <a:r>
              <a:rPr lang="en-GB" dirty="0"/>
              <a:t>t</a:t>
            </a:r>
            <a:r>
              <a:rPr lang="en-ES" dirty="0"/>
              <a:t>ime and wavelength dependencies.</a:t>
            </a:r>
          </a:p>
          <a:p>
            <a:endParaRPr lang="en-ES" dirty="0"/>
          </a:p>
          <a:p>
            <a:r>
              <a:rPr lang="en-ES" dirty="0"/>
              <a:t>B</a:t>
            </a:r>
            <a:r>
              <a:rPr lang="en-GB" dirty="0"/>
              <a:t>a</a:t>
            </a:r>
            <a:r>
              <a:rPr lang="en-ES" dirty="0"/>
              <a:t>sed on RGS and PN SW mode observations of </a:t>
            </a:r>
          </a:p>
          <a:p>
            <a:r>
              <a:rPr lang="en-ES" dirty="0"/>
              <a:t>3C 273 and PKS 2155-304.</a:t>
            </a:r>
          </a:p>
          <a:p>
            <a:endParaRPr lang="en-ES" dirty="0"/>
          </a:p>
          <a:p>
            <a:r>
              <a:rPr lang="en-ES" dirty="0"/>
              <a:t>Latest calibration extends the observations database until 2022 </a:t>
            </a:r>
          </a:p>
          <a:p>
            <a:r>
              <a:rPr lang="en-GB" dirty="0"/>
              <a:t>a</a:t>
            </a:r>
            <a:r>
              <a:rPr lang="en-ES" dirty="0"/>
              <a:t>nd now also </a:t>
            </a:r>
            <a:r>
              <a:rPr lang="en-GB" dirty="0" err="1"/>
              <a:t>i</a:t>
            </a:r>
            <a:r>
              <a:rPr lang="en-ES" dirty="0"/>
              <a:t>ncludes the PN observations taken in Thick filter. </a:t>
            </a:r>
          </a:p>
          <a:p>
            <a:endParaRPr lang="en-ES" dirty="0"/>
          </a:p>
          <a:p>
            <a:r>
              <a:rPr lang="en-ES" dirty="0"/>
              <a:t>Up to now, the correction is not applied by default</a:t>
            </a:r>
          </a:p>
          <a:p>
            <a:r>
              <a:rPr lang="en-ES" dirty="0"/>
              <a:t>(needs to be explicitly invoked in e.g. </a:t>
            </a:r>
            <a:r>
              <a:rPr lang="en-ES" dirty="0">
                <a:latin typeface="Courier New" panose="02070309020205020404" pitchFamily="49" charset="0"/>
                <a:cs typeface="Courier New" panose="02070309020205020404" pitchFamily="49" charset="0"/>
              </a:rPr>
              <a:t>rgsproc</a:t>
            </a:r>
            <a:r>
              <a:rPr lang="en-ES" dirty="0"/>
              <a:t>).</a:t>
            </a:r>
          </a:p>
          <a:p>
            <a:endParaRPr lang="en-ES" dirty="0"/>
          </a:p>
          <a:p>
            <a:r>
              <a:rPr lang="en-ES" b="1" dirty="0"/>
              <a:t>As of SAS 22 (~ summer 2024) the correction will be </a:t>
            </a:r>
          </a:p>
          <a:p>
            <a:r>
              <a:rPr lang="en-ES" b="1" dirty="0"/>
              <a:t>applied in the default processing:</a:t>
            </a:r>
          </a:p>
          <a:p>
            <a:endParaRPr lang="en-GB" b="1" i="0" u="none" strike="noStrike" dirty="0">
              <a:solidFill>
                <a:srgbClr val="172B4D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b="1" i="0" u="none" strike="noStrike" dirty="0" err="1">
                <a:solidFill>
                  <a:srgbClr val="172B4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rgsproc</a:t>
            </a:r>
            <a:r>
              <a:rPr lang="en-GB" b="1" i="0" u="none" strike="noStrike" dirty="0">
                <a:solidFill>
                  <a:srgbClr val="172B4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 i="0" u="none" strike="noStrike" dirty="0" err="1">
                <a:solidFill>
                  <a:srgbClr val="172B4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withrectification</a:t>
            </a:r>
            <a:r>
              <a:rPr lang="en-GB" b="1" i="0" u="none" strike="noStrike" dirty="0">
                <a:solidFill>
                  <a:srgbClr val="172B4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  <a:endParaRPr lang="en-E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ES" b="1" dirty="0"/>
          </a:p>
          <a:p>
            <a:endParaRPr lang="en-ES" b="1" dirty="0"/>
          </a:p>
          <a:p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8CFF74-7604-A3EB-7048-5DDF177F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RGS Rectification factors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C3F8D-8B75-D380-C94D-3EDCD21A9986}"/>
              </a:ext>
            </a:extLst>
          </p:cNvPr>
          <p:cNvSpPr txBox="1"/>
          <p:nvPr/>
        </p:nvSpPr>
        <p:spPr>
          <a:xfrm>
            <a:off x="10104241" y="5309235"/>
            <a:ext cx="170271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R. González-</a:t>
            </a:r>
            <a:r>
              <a:rPr lang="en-GB" sz="1400" dirty="0" err="1"/>
              <a:t>Riestra</a:t>
            </a:r>
            <a:endParaRPr lang="en-ES" sz="1400" dirty="0"/>
          </a:p>
        </p:txBody>
      </p:sp>
    </p:spTree>
    <p:extLst>
      <p:ext uri="{BB962C8B-B14F-4D97-AF65-F5344CB8AC3E}">
        <p14:creationId xmlns:p14="http://schemas.microsoft.com/office/powerpoint/2010/main" val="1667805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ED266D-3C7F-1CDE-642E-8391E69240ED}"/>
              </a:ext>
            </a:extLst>
          </p:cNvPr>
          <p:cNvSpPr txBox="1"/>
          <p:nvPr/>
        </p:nvSpPr>
        <p:spPr>
          <a:xfrm>
            <a:off x="385049" y="1058940"/>
            <a:ext cx="651524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RGS “Rectification Correction” introduced in 2010.</a:t>
            </a:r>
          </a:p>
          <a:p>
            <a:endParaRPr lang="en-ES" dirty="0"/>
          </a:p>
          <a:p>
            <a:r>
              <a:rPr lang="en-ES" dirty="0"/>
              <a:t>Provides an empirical correction to RGS to match PN fluxes,</a:t>
            </a:r>
          </a:p>
          <a:p>
            <a:r>
              <a:rPr lang="en-GB" dirty="0"/>
              <a:t>w</a:t>
            </a:r>
            <a:r>
              <a:rPr lang="en-ES" dirty="0"/>
              <a:t>ith </a:t>
            </a:r>
            <a:r>
              <a:rPr lang="en-GB" dirty="0"/>
              <a:t>t</a:t>
            </a:r>
            <a:r>
              <a:rPr lang="en-ES" dirty="0"/>
              <a:t>ime and wavelength dependencies.</a:t>
            </a:r>
          </a:p>
          <a:p>
            <a:endParaRPr lang="en-ES" dirty="0"/>
          </a:p>
          <a:p>
            <a:r>
              <a:rPr lang="en-ES" dirty="0"/>
              <a:t>B</a:t>
            </a:r>
            <a:r>
              <a:rPr lang="en-GB" dirty="0"/>
              <a:t>a</a:t>
            </a:r>
            <a:r>
              <a:rPr lang="en-ES" dirty="0"/>
              <a:t>sed on RGS and PN SW mode observations of </a:t>
            </a:r>
          </a:p>
          <a:p>
            <a:r>
              <a:rPr lang="en-ES" dirty="0"/>
              <a:t>3C 273 and PKS 2155-304.</a:t>
            </a:r>
          </a:p>
          <a:p>
            <a:endParaRPr lang="en-ES" dirty="0"/>
          </a:p>
          <a:p>
            <a:r>
              <a:rPr lang="en-ES" dirty="0"/>
              <a:t>Latest calibration extends the observations database until 2022 </a:t>
            </a:r>
          </a:p>
          <a:p>
            <a:r>
              <a:rPr lang="en-GB" dirty="0"/>
              <a:t>a</a:t>
            </a:r>
            <a:r>
              <a:rPr lang="en-ES" dirty="0"/>
              <a:t>nd now also </a:t>
            </a:r>
            <a:r>
              <a:rPr lang="en-GB" dirty="0" err="1"/>
              <a:t>i</a:t>
            </a:r>
            <a:r>
              <a:rPr lang="en-ES" dirty="0"/>
              <a:t>ncludes the PN observations taken in Thick filter. </a:t>
            </a:r>
          </a:p>
          <a:p>
            <a:endParaRPr lang="en-ES" dirty="0"/>
          </a:p>
          <a:p>
            <a:r>
              <a:rPr lang="en-ES" dirty="0"/>
              <a:t>Up to now, the correction is not applied by default</a:t>
            </a:r>
          </a:p>
          <a:p>
            <a:r>
              <a:rPr lang="en-ES" dirty="0"/>
              <a:t>(needs to be explicitly invoked in e.g. </a:t>
            </a:r>
            <a:r>
              <a:rPr lang="en-ES" dirty="0">
                <a:latin typeface="Courier New" panose="02070309020205020404" pitchFamily="49" charset="0"/>
                <a:cs typeface="Courier New" panose="02070309020205020404" pitchFamily="49" charset="0"/>
              </a:rPr>
              <a:t>rgsproc</a:t>
            </a:r>
            <a:r>
              <a:rPr lang="en-ES" dirty="0"/>
              <a:t>).</a:t>
            </a:r>
          </a:p>
          <a:p>
            <a:endParaRPr lang="en-ES" dirty="0"/>
          </a:p>
          <a:p>
            <a:r>
              <a:rPr lang="en-ES" b="1" dirty="0"/>
              <a:t>As of SAS 22 (~ summer 2024) the correction will be </a:t>
            </a:r>
          </a:p>
          <a:p>
            <a:r>
              <a:rPr lang="en-ES" b="1" dirty="0"/>
              <a:t>applied in the default processing:</a:t>
            </a:r>
          </a:p>
          <a:p>
            <a:endParaRPr lang="en-GB" b="1" i="0" u="none" strike="noStrike" dirty="0">
              <a:solidFill>
                <a:srgbClr val="172B4D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b="1" i="0" u="none" strike="noStrike" dirty="0" err="1">
                <a:solidFill>
                  <a:srgbClr val="172B4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rgsproc</a:t>
            </a:r>
            <a:r>
              <a:rPr lang="en-GB" b="1" i="0" u="none" strike="noStrike" dirty="0">
                <a:solidFill>
                  <a:srgbClr val="172B4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 i="0" u="none" strike="noStrike" dirty="0" err="1">
                <a:solidFill>
                  <a:srgbClr val="172B4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withrectification</a:t>
            </a:r>
            <a:r>
              <a:rPr lang="en-GB" b="1" i="0" u="none" strike="noStrike" dirty="0">
                <a:solidFill>
                  <a:srgbClr val="172B4D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  <a:endParaRPr lang="en-E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ES" b="1" dirty="0"/>
          </a:p>
          <a:p>
            <a:endParaRPr lang="en-ES" b="1" dirty="0"/>
          </a:p>
          <a:p>
            <a:endParaRPr lang="en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12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8CFF74-7604-A3EB-7048-5DDF177F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RGS Rectification factors </a:t>
            </a: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D156621C-EA3F-9C52-D4AD-972FAFA36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8660" r="3788" b="7358"/>
          <a:stretch/>
        </p:blipFill>
        <p:spPr>
          <a:xfrm rot="16200000">
            <a:off x="7278182" y="1411145"/>
            <a:ext cx="3940546" cy="5298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D0CFC-34B9-65BC-92C5-DAFD8383D6A1}"/>
              </a:ext>
            </a:extLst>
          </p:cNvPr>
          <p:cNvSpPr txBox="1"/>
          <p:nvPr/>
        </p:nvSpPr>
        <p:spPr>
          <a:xfrm>
            <a:off x="7603715" y="592768"/>
            <a:ext cx="3788729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INS RX J1856-3754: </a:t>
            </a:r>
          </a:p>
          <a:p>
            <a:r>
              <a:rPr lang="en-GB" dirty="0"/>
              <a:t> Flux @ 25Ǻ (from fit to absorbed BB)</a:t>
            </a:r>
          </a:p>
          <a:p>
            <a:endParaRPr lang="en-GB" dirty="0"/>
          </a:p>
          <a:p>
            <a:r>
              <a:rPr lang="en-ES" dirty="0">
                <a:solidFill>
                  <a:srgbClr val="0070C0"/>
                </a:solidFill>
              </a:rPr>
              <a:t>Current default processing</a:t>
            </a:r>
          </a:p>
          <a:p>
            <a:r>
              <a:rPr lang="en-ES" dirty="0">
                <a:solidFill>
                  <a:srgbClr val="FF0000"/>
                </a:solidFill>
              </a:rPr>
              <a:t>Default processing as of SAS 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7964D-0147-EE01-7BD7-6860302919C1}"/>
              </a:ext>
            </a:extLst>
          </p:cNvPr>
          <p:cNvSpPr txBox="1"/>
          <p:nvPr/>
        </p:nvSpPr>
        <p:spPr>
          <a:xfrm>
            <a:off x="10195000" y="5957455"/>
            <a:ext cx="170271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R. González-</a:t>
            </a:r>
            <a:r>
              <a:rPr lang="en-GB" sz="1400" dirty="0" err="1"/>
              <a:t>Riestra</a:t>
            </a:r>
            <a:endParaRPr lang="en-ES" sz="1400" dirty="0"/>
          </a:p>
        </p:txBody>
      </p:sp>
    </p:spTree>
    <p:extLst>
      <p:ext uri="{BB962C8B-B14F-4D97-AF65-F5344CB8AC3E}">
        <p14:creationId xmlns:p14="http://schemas.microsoft.com/office/powerpoint/2010/main" val="3422460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F0A99-115D-D99D-1A26-DD92C499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EPIC MOS astrometry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298DA-3014-AABE-3197-C6834675A1C8}"/>
              </a:ext>
            </a:extLst>
          </p:cNvPr>
          <p:cNvSpPr txBox="1"/>
          <p:nvPr/>
        </p:nvSpPr>
        <p:spPr>
          <a:xfrm>
            <a:off x="225539" y="1219068"/>
            <a:ext cx="78611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Investigation of residual offsets between EPIC source positions and optical catalogues:</a:t>
            </a:r>
          </a:p>
          <a:p>
            <a:endParaRPr lang="en-ES" dirty="0"/>
          </a:p>
          <a:p>
            <a:r>
              <a:rPr lang="en-GB" dirty="0"/>
              <a:t>E.g., c</a:t>
            </a:r>
            <a:r>
              <a:rPr lang="en-ES" dirty="0"/>
              <a:t>ross correlation between 4XMM DR12 and Million-Quasar catalogues (50,000 matches) </a:t>
            </a:r>
            <a:r>
              <a:rPr lang="en-GB" dirty="0"/>
              <a:t>gives r</a:t>
            </a:r>
            <a:r>
              <a:rPr lang="en-ES" dirty="0"/>
              <a:t>esidual offsets of up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0.6”  for 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1”  for MOS1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2”  for MOS2</a:t>
            </a:r>
          </a:p>
          <a:p>
            <a:endParaRPr lang="en-ES" dirty="0"/>
          </a:p>
          <a:p>
            <a:r>
              <a:rPr lang="en-ES" dirty="0"/>
              <a:t>Also, when converting offsets into detector coordinates, </a:t>
            </a:r>
          </a:p>
          <a:p>
            <a:r>
              <a:rPr lang="en-ES" dirty="0"/>
              <a:t>and avergaing over sources, patterns appear </a:t>
            </a:r>
          </a:p>
          <a:p>
            <a:r>
              <a:rPr lang="en-ES" dirty="0"/>
              <a:t>resembling the individual MOS CCDs.</a:t>
            </a:r>
          </a:p>
          <a:p>
            <a:endParaRPr lang="en-ES" dirty="0"/>
          </a:p>
          <a:p>
            <a:endParaRPr lang="en-ES" dirty="0"/>
          </a:p>
        </p:txBody>
      </p:sp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A55C31A7-095E-73AF-8AA0-783807B96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958" y="136525"/>
            <a:ext cx="3092502" cy="2898236"/>
          </a:xfrm>
          <a:prstGeom prst="rect">
            <a:avLst/>
          </a:prstGeom>
        </p:spPr>
      </p:pic>
      <p:pic>
        <p:nvPicPr>
          <p:cNvPr id="8" name="Picture 7" descr="A red dotted diagram with numbers&#10;&#10;Description automatically generated">
            <a:extLst>
              <a:ext uri="{FF2B5EF4-FFF2-40B4-BE49-F238E27FC236}">
                <a16:creationId xmlns:a16="http://schemas.microsoft.com/office/drawing/2014/main" id="{9709EC8B-F3C0-3769-983C-FA38FB1A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011" y="2673001"/>
            <a:ext cx="3810989" cy="3683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F17AE-0B78-BF19-735D-90C0AF605F17}"/>
              </a:ext>
            </a:extLst>
          </p:cNvPr>
          <p:cNvSpPr txBox="1"/>
          <p:nvPr/>
        </p:nvSpPr>
        <p:spPr>
          <a:xfrm>
            <a:off x="5336643" y="4216111"/>
            <a:ext cx="3537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FF0000"/>
                </a:solidFill>
              </a:rPr>
              <a:t>Example: MOS2</a:t>
            </a:r>
          </a:p>
          <a:p>
            <a:endParaRPr lang="en-ES" dirty="0">
              <a:solidFill>
                <a:srgbClr val="FF0000"/>
              </a:solidFill>
            </a:endParaRPr>
          </a:p>
          <a:p>
            <a:r>
              <a:rPr lang="en-ES" dirty="0">
                <a:solidFill>
                  <a:srgbClr val="FF0000"/>
                </a:solidFill>
              </a:rPr>
              <a:t>Average of ~1000 offsets per point</a:t>
            </a:r>
          </a:p>
          <a:p>
            <a:r>
              <a:rPr lang="en-ES" dirty="0">
                <a:solidFill>
                  <a:srgbClr val="FF0000"/>
                </a:solidFill>
              </a:rPr>
              <a:t>Vectors magnified x 100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A5CBD-91CE-3120-437B-7D667A334062}"/>
              </a:ext>
            </a:extLst>
          </p:cNvPr>
          <p:cNvSpPr txBox="1"/>
          <p:nvPr/>
        </p:nvSpPr>
        <p:spPr>
          <a:xfrm>
            <a:off x="8873958" y="6077246"/>
            <a:ext cx="11976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ES" sz="1400" dirty="0"/>
              <a:t>J. Ballet et al.</a:t>
            </a:r>
          </a:p>
        </p:txBody>
      </p:sp>
    </p:spTree>
    <p:extLst>
      <p:ext uri="{BB962C8B-B14F-4D97-AF65-F5344CB8AC3E}">
        <p14:creationId xmlns:p14="http://schemas.microsoft.com/office/powerpoint/2010/main" val="319629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B120B1AA-6368-3036-173B-A2219F01F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" t="2705" r="2240" b="30423"/>
          <a:stretch/>
        </p:blipFill>
        <p:spPr>
          <a:xfrm>
            <a:off x="4120038" y="2776975"/>
            <a:ext cx="8070866" cy="35793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14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F0A99-115D-D99D-1A26-DD92C499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EPIC MOS astrometry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298DA-3014-AABE-3197-C6834675A1C8}"/>
              </a:ext>
            </a:extLst>
          </p:cNvPr>
          <p:cNvSpPr txBox="1"/>
          <p:nvPr/>
        </p:nvSpPr>
        <p:spPr>
          <a:xfrm>
            <a:off x="294289" y="1137645"/>
            <a:ext cx="110595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1</a:t>
            </a:r>
            <a:r>
              <a:rPr lang="en-US" baseline="30000" dirty="0"/>
              <a:t>st</a:t>
            </a:r>
            <a:r>
              <a:rPr lang="en-US" dirty="0"/>
              <a:t> step to address this: align MOS CCDs with PN</a:t>
            </a:r>
          </a:p>
          <a:p>
            <a:endParaRPr lang="en-US" dirty="0"/>
          </a:p>
          <a:p>
            <a:r>
              <a:rPr lang="en-ES" dirty="0"/>
              <a:t>Cross matching PN, MOS1 and MOS2 4XMM DR12 sources lists:</a:t>
            </a:r>
          </a:p>
          <a:p>
            <a:r>
              <a:rPr lang="en-ES" dirty="0"/>
              <a:t>over common 220,000 entries.</a:t>
            </a:r>
          </a:p>
          <a:p>
            <a:endParaRPr lang="en-ES" dirty="0"/>
          </a:p>
          <a:p>
            <a:r>
              <a:rPr lang="en-GB" dirty="0"/>
              <a:t>Determine offsets between MOS1 &amp; MOS2 source positions with respect to PN sources in respective detector coordinates:</a:t>
            </a:r>
            <a:endParaRPr lang="en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FA225-0D26-60B5-81A4-550F0F41DB9C}"/>
              </a:ext>
            </a:extLst>
          </p:cNvPr>
          <p:cNvSpPr txBox="1"/>
          <p:nvPr/>
        </p:nvSpPr>
        <p:spPr>
          <a:xfrm>
            <a:off x="294288" y="3115850"/>
            <a:ext cx="45282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Derive the required CCD rotations &amp; translations.</a:t>
            </a:r>
          </a:p>
          <a:p>
            <a:r>
              <a:rPr lang="en-ES" sz="1400" dirty="0"/>
              <a:t>Rotations of up to ~ 0.36 degrees</a:t>
            </a:r>
          </a:p>
          <a:p>
            <a:r>
              <a:rPr lang="en-ES" sz="1400" dirty="0"/>
              <a:t>Translations of up to ~ 1.75”</a:t>
            </a:r>
          </a:p>
          <a:p>
            <a:endParaRPr lang="en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BBA0B-EDBC-27F4-9AE1-C94535E12B97}"/>
              </a:ext>
            </a:extLst>
          </p:cNvPr>
          <p:cNvSpPr txBox="1"/>
          <p:nvPr/>
        </p:nvSpPr>
        <p:spPr>
          <a:xfrm>
            <a:off x="10464760" y="6139876"/>
            <a:ext cx="11976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ES" sz="1400" dirty="0"/>
              <a:t>J. Ballet et al.</a:t>
            </a:r>
          </a:p>
        </p:txBody>
      </p:sp>
    </p:spTree>
    <p:extLst>
      <p:ext uri="{BB962C8B-B14F-4D97-AF65-F5344CB8AC3E}">
        <p14:creationId xmlns:p14="http://schemas.microsoft.com/office/powerpoint/2010/main" val="1924901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F0A99-115D-D99D-1A26-DD92C499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EPIC MOS astrometry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298DA-3014-AABE-3197-C6834675A1C8}"/>
              </a:ext>
            </a:extLst>
          </p:cNvPr>
          <p:cNvSpPr txBox="1"/>
          <p:nvPr/>
        </p:nvSpPr>
        <p:spPr>
          <a:xfrm>
            <a:off x="294289" y="1137645"/>
            <a:ext cx="110595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1</a:t>
            </a:r>
            <a:r>
              <a:rPr lang="en-US" baseline="30000" dirty="0"/>
              <a:t>st</a:t>
            </a:r>
            <a:r>
              <a:rPr lang="en-US" dirty="0"/>
              <a:t> step to address this: align MOS CCDs with PN</a:t>
            </a:r>
          </a:p>
          <a:p>
            <a:endParaRPr lang="en-US" dirty="0"/>
          </a:p>
          <a:p>
            <a:r>
              <a:rPr lang="en-ES" dirty="0"/>
              <a:t>Cross matching PN, MOS1 and MOS2 4XMM DR12 sources lists:</a:t>
            </a:r>
          </a:p>
          <a:p>
            <a:r>
              <a:rPr lang="en-ES" dirty="0"/>
              <a:t>over common 220,000 entries.</a:t>
            </a:r>
          </a:p>
          <a:p>
            <a:endParaRPr lang="en-ES" dirty="0"/>
          </a:p>
          <a:p>
            <a:r>
              <a:rPr lang="en-GB" dirty="0"/>
              <a:t>Determine offsets between MOS1 &amp; MOS2 source positions with respect to PN sources in respective detector coordinates:</a:t>
            </a:r>
            <a:endParaRPr lang="en-ES" dirty="0"/>
          </a:p>
          <a:p>
            <a:endParaRPr lang="en-ES" dirty="0"/>
          </a:p>
          <a:p>
            <a:endParaRPr lang="en-ES" dirty="0"/>
          </a:p>
          <a:p>
            <a:endParaRPr lang="en-ES" dirty="0"/>
          </a:p>
        </p:txBody>
      </p:sp>
      <p:pic>
        <p:nvPicPr>
          <p:cNvPr id="4" name="Picture 3" descr="A graph of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E7357848-71AF-EEA1-9A78-15B605342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" t="1269" r="2056" b="32778"/>
          <a:stretch/>
        </p:blipFill>
        <p:spPr>
          <a:xfrm>
            <a:off x="4147857" y="2814590"/>
            <a:ext cx="7943935" cy="3554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96FE1A-B670-B2D7-2742-057F209FCCC2}"/>
              </a:ext>
            </a:extLst>
          </p:cNvPr>
          <p:cNvSpPr txBox="1"/>
          <p:nvPr/>
        </p:nvSpPr>
        <p:spPr>
          <a:xfrm>
            <a:off x="294288" y="3115850"/>
            <a:ext cx="45282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Derive the required CCD rotations &amp; translations.</a:t>
            </a:r>
          </a:p>
          <a:p>
            <a:r>
              <a:rPr lang="en-ES" sz="1400" dirty="0"/>
              <a:t>Rotations of up to ~ 0.36 degrees</a:t>
            </a:r>
          </a:p>
          <a:p>
            <a:r>
              <a:rPr lang="en-ES" sz="1400" dirty="0"/>
              <a:t>Translations of up to ~ 1.75”</a:t>
            </a:r>
          </a:p>
          <a:p>
            <a:endParaRPr lang="en-ES" dirty="0"/>
          </a:p>
          <a:p>
            <a:r>
              <a:rPr lang="en-ES" dirty="0"/>
              <a:t>Repositioning yields reduced relative offsets.</a:t>
            </a:r>
          </a:p>
          <a:p>
            <a:r>
              <a:rPr lang="en-ES" dirty="0"/>
              <a:t>Also, improved alignment w.r.t. optical quasars.</a:t>
            </a:r>
          </a:p>
          <a:p>
            <a:endParaRPr lang="en-ES" dirty="0"/>
          </a:p>
          <a:p>
            <a:r>
              <a:rPr lang="en-ES" dirty="0"/>
              <a:t>Remaining residuals point to PN astrometry inaccuracies (under investigation).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EFD61-6AF0-D526-44B8-88022BEEE54D}"/>
              </a:ext>
            </a:extLst>
          </p:cNvPr>
          <p:cNvSpPr txBox="1"/>
          <p:nvPr/>
        </p:nvSpPr>
        <p:spPr>
          <a:xfrm>
            <a:off x="10464760" y="6139876"/>
            <a:ext cx="11976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ES" sz="1400" dirty="0"/>
              <a:t>J. Ballet et al.</a:t>
            </a:r>
          </a:p>
        </p:txBody>
      </p:sp>
    </p:spTree>
    <p:extLst>
      <p:ext uri="{BB962C8B-B14F-4D97-AF65-F5344CB8AC3E}">
        <p14:creationId xmlns:p14="http://schemas.microsoft.com/office/powerpoint/2010/main" val="2497249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16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0E1F7-665D-E72E-7424-E7B504D2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OM time-dependent degradation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3EC5B-8E17-7678-9995-891DCE27F608}"/>
              </a:ext>
            </a:extLst>
          </p:cNvPr>
          <p:cNvSpPr txBox="1"/>
          <p:nvPr/>
        </p:nvSpPr>
        <p:spPr>
          <a:xfrm>
            <a:off x="294289" y="793184"/>
            <a:ext cx="9062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Optical Monitor (OM) affected by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general, filter-dependent sensitivity degradation (of up to ~23% in UVW2) due 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contamination at early epochs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ageing of the photocathode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Corrected for in calibration + SAS</a:t>
            </a:r>
          </a:p>
          <a:p>
            <a:pPr lvl="1"/>
            <a:r>
              <a:rPr lang="en-GB" dirty="0"/>
              <a:t>New calibration based on somewhat revised approach.</a:t>
            </a:r>
          </a:p>
          <a:p>
            <a:pPr lvl="1"/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275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17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0E1F7-665D-E72E-7424-E7B504D2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OM time-dependent degradation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3EC5B-8E17-7678-9995-891DCE27F608}"/>
              </a:ext>
            </a:extLst>
          </p:cNvPr>
          <p:cNvSpPr txBox="1"/>
          <p:nvPr/>
        </p:nvSpPr>
        <p:spPr>
          <a:xfrm>
            <a:off x="294289" y="793184"/>
            <a:ext cx="90626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Optical Monitor (OM) affected by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general, filter-dependent sensitivity degradation (of up to ~23% in UVW2) due 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contamination at early epochs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ageing of the photocathode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Corrected for in calibration + SAS</a:t>
            </a:r>
          </a:p>
          <a:p>
            <a:pPr lvl="1"/>
            <a:r>
              <a:rPr lang="en-GB" dirty="0"/>
              <a:t>New calibration based on somewhat revised approach.</a:t>
            </a:r>
          </a:p>
          <a:p>
            <a:pPr lvl="1"/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localised damage (“Jupiter patch”): targets at the </a:t>
            </a:r>
            <a:r>
              <a:rPr lang="en-GB" dirty="0" err="1"/>
              <a:t>pn</a:t>
            </a:r>
            <a:r>
              <a:rPr lang="en-GB" dirty="0"/>
              <a:t> boresight position (in the patch wings) by up to additional ~15% in V.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lvl="1"/>
            <a:r>
              <a:rPr lang="en-GB" dirty="0"/>
              <a:t>Previously uncorrected.</a:t>
            </a:r>
          </a:p>
          <a:p>
            <a:pPr lvl="1"/>
            <a:r>
              <a:rPr lang="en-GB" dirty="0"/>
              <a:t>But, as of SAS 22 (~ summer 2024): correction is now made for the localised extra sensitivity loss, for sources </a:t>
            </a:r>
            <a:r>
              <a:rPr lang="en-GB" b="1" dirty="0"/>
              <a:t>at the </a:t>
            </a:r>
            <a:r>
              <a:rPr lang="en-GB" b="1" dirty="0" err="1"/>
              <a:t>pn</a:t>
            </a:r>
            <a:r>
              <a:rPr lang="en-GB" b="1" dirty="0"/>
              <a:t> boresight only.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(A full correction for all objects in the Jupiter patch would need filter-dependent, time-dependent sensitivity maps)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7" name="Picture 6" descr="A close-up of a black dot&#10;&#10;Description automatically generated">
            <a:extLst>
              <a:ext uri="{FF2B5EF4-FFF2-40B4-BE49-F238E27FC236}">
                <a16:creationId xmlns:a16="http://schemas.microsoft.com/office/drawing/2014/main" id="{F815CFBE-E80D-37FA-D43E-77797048A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332" y="1583225"/>
            <a:ext cx="2529670" cy="2524879"/>
          </a:xfrm>
          <a:prstGeom prst="rect">
            <a:avLst/>
          </a:prstGeom>
        </p:spPr>
      </p:pic>
      <p:pic>
        <p:nvPicPr>
          <p:cNvPr id="9" name="Picture 8" descr="A black circle with red and green circles&#10;&#10;Description automatically generated">
            <a:extLst>
              <a:ext uri="{FF2B5EF4-FFF2-40B4-BE49-F238E27FC236}">
                <a16:creationId xmlns:a16="http://schemas.microsoft.com/office/drawing/2014/main" id="{358AA01C-5003-DBE6-BE84-0535FB7EC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32" y="4362159"/>
            <a:ext cx="2590450" cy="1740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4B2F7-FCCE-7587-DCC8-7C8BA9720433}"/>
              </a:ext>
            </a:extLst>
          </p:cNvPr>
          <p:cNvSpPr txBox="1"/>
          <p:nvPr/>
        </p:nvSpPr>
        <p:spPr>
          <a:xfrm>
            <a:off x="9534897" y="1001037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Depletion patch</a:t>
            </a:r>
          </a:p>
          <a:p>
            <a:r>
              <a:rPr lang="en-ES" dirty="0"/>
              <a:t>Full Frame: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DF1F0-5430-D98B-1697-A858D4A0F6A9}"/>
              </a:ext>
            </a:extLst>
          </p:cNvPr>
          <p:cNvSpPr txBox="1"/>
          <p:nvPr/>
        </p:nvSpPr>
        <p:spPr>
          <a:xfrm>
            <a:off x="9418414" y="4073567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</a:t>
            </a:r>
            <a:r>
              <a:rPr lang="en-ES" dirty="0"/>
              <a:t>oomed in:</a:t>
            </a:r>
          </a:p>
        </p:txBody>
      </p:sp>
    </p:spTree>
    <p:extLst>
      <p:ext uri="{BB962C8B-B14F-4D97-AF65-F5344CB8AC3E}">
        <p14:creationId xmlns:p14="http://schemas.microsoft.com/office/powerpoint/2010/main" val="2065431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18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2" name="Picture 1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3618482A-EB5A-AACF-D81A-CE6510CE3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0" y="905000"/>
            <a:ext cx="7231380" cy="518922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F4BAA13-F1E1-5EFB-3DEC-54B48853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OM time-dependent degradation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BA4E7D-FEFE-607F-7C37-4A3EC0BF36B0}"/>
              </a:ext>
            </a:extLst>
          </p:cNvPr>
          <p:cNvSpPr txBox="1"/>
          <p:nvPr/>
        </p:nvSpPr>
        <p:spPr>
          <a:xfrm>
            <a:off x="328735" y="901874"/>
            <a:ext cx="481946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General time-dependent degradation:</a:t>
            </a:r>
          </a:p>
          <a:p>
            <a:endParaRPr lang="en-GB" dirty="0"/>
          </a:p>
          <a:p>
            <a:r>
              <a:rPr lang="en-GB" dirty="0"/>
              <a:t>Simultaneous exponential fits to 3 standard stars (dashed black)</a:t>
            </a:r>
          </a:p>
          <a:p>
            <a:endParaRPr lang="en-GB" dirty="0"/>
          </a:p>
          <a:p>
            <a:r>
              <a:rPr lang="en-GB" dirty="0"/>
              <a:t>Based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boresight measurements for revs &lt;3224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offset data for rev &gt;3224</a:t>
            </a:r>
          </a:p>
          <a:p>
            <a:endParaRPr lang="en-GB" dirty="0"/>
          </a:p>
          <a:p>
            <a:r>
              <a:rPr lang="en-GB" dirty="0"/>
              <a:t>Generally good fits – scatter &lt; 2% </a:t>
            </a:r>
          </a:p>
          <a:p>
            <a:endParaRPr lang="en-GB" dirty="0"/>
          </a:p>
          <a:p>
            <a:endParaRPr lang="en-GB" i="1" dirty="0"/>
          </a:p>
          <a:p>
            <a:endParaRPr lang="en-GB" i="1" dirty="0"/>
          </a:p>
          <a:p>
            <a:r>
              <a:rPr lang="en-GB" sz="1400" i="1" dirty="0" err="1"/>
              <a:t>cf</a:t>
            </a:r>
            <a:r>
              <a:rPr lang="en-GB" sz="1400" i="1" dirty="0"/>
              <a:t> </a:t>
            </a:r>
            <a:r>
              <a:rPr lang="en-GB" sz="1400" dirty="0"/>
              <a:t>previous polynomial functions (orange) from ‘constant’ sources from the SUSS4 catalogue:</a:t>
            </a:r>
          </a:p>
          <a:p>
            <a:endParaRPr lang="en-GB" sz="1400" dirty="0"/>
          </a:p>
          <a:p>
            <a:r>
              <a:rPr lang="en-GB" sz="1400" dirty="0"/>
              <a:t>In worst case, UVM2, there is a systematic divergence of up to 4% =&gt; standards decline more (i.e. sources need larger correction).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F4DC67-6DB9-D572-D39B-7AC9E5A188AD}"/>
              </a:ext>
            </a:extLst>
          </p:cNvPr>
          <p:cNvSpPr txBox="1"/>
          <p:nvPr/>
        </p:nvSpPr>
        <p:spPr>
          <a:xfrm>
            <a:off x="8278313" y="5939414"/>
            <a:ext cx="8600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ES" sz="1400" dirty="0"/>
              <a:t>S. Rosen</a:t>
            </a:r>
          </a:p>
        </p:txBody>
      </p:sp>
    </p:spTree>
    <p:extLst>
      <p:ext uri="{BB962C8B-B14F-4D97-AF65-F5344CB8AC3E}">
        <p14:creationId xmlns:p14="http://schemas.microsoft.com/office/powerpoint/2010/main" val="86655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3658-935B-B511-A38D-68A0010A0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51562"/>
            <a:ext cx="11719034" cy="513567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EPIC-MOS:	</a:t>
            </a:r>
            <a:r>
              <a:rPr lang="en-GB" sz="1800" b="1" dirty="0"/>
              <a:t>Update of the CORRAREA Empirical EPIC Effective Area Correction	XMM-CCF-REL-410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	Update of EPIC MOS CTI and Gain	XMM-CCF-REL-393 &amp; 400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endParaRPr lang="en-GB" sz="1800" dirty="0"/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EPIC-</a:t>
            </a:r>
            <a:r>
              <a:rPr lang="en-GB" sz="1800" dirty="0" err="1"/>
              <a:t>pn</a:t>
            </a:r>
            <a:r>
              <a:rPr lang="en-GB" sz="1800" dirty="0"/>
              <a:t>:	</a:t>
            </a:r>
            <a:r>
              <a:rPr lang="en-GB" sz="1800" dirty="0">
                <a:solidFill>
                  <a:srgbClr val="0070C0"/>
                </a:solidFill>
              </a:rPr>
              <a:t>Updates to the EPIC-</a:t>
            </a:r>
            <a:r>
              <a:rPr lang="en-GB" sz="1800" dirty="0" err="1">
                <a:solidFill>
                  <a:srgbClr val="0070C0"/>
                </a:solidFill>
              </a:rPr>
              <a:t>pn</a:t>
            </a:r>
            <a:r>
              <a:rPr lang="en-GB" sz="1800" dirty="0">
                <a:solidFill>
                  <a:srgbClr val="0070C0"/>
                </a:solidFill>
              </a:rPr>
              <a:t> long-term CTI correction	XMM-CCF-REL-407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>
                <a:solidFill>
                  <a:srgbClr val="0070C0"/>
                </a:solidFill>
              </a:rPr>
              <a:t>	                     </a:t>
            </a:r>
            <a:r>
              <a:rPr lang="en-GB" sz="1600" dirty="0">
                <a:solidFill>
                  <a:srgbClr val="0070C0"/>
                </a:solidFill>
              </a:rPr>
              <a:t>See dedicated talk by I. </a:t>
            </a:r>
            <a:r>
              <a:rPr lang="en-GB" sz="1600" dirty="0" err="1">
                <a:solidFill>
                  <a:srgbClr val="0070C0"/>
                </a:solidFill>
              </a:rPr>
              <a:t>Valtchanov</a:t>
            </a:r>
            <a:r>
              <a:rPr lang="en-GB" sz="1600" dirty="0">
                <a:solidFill>
                  <a:srgbClr val="0070C0"/>
                </a:solidFill>
              </a:rPr>
              <a:t> in Detectors WG</a:t>
            </a:r>
            <a:r>
              <a:rPr lang="en-GB" sz="1600" dirty="0"/>
              <a:t> 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	Time-dependent width of the EPIC-</a:t>
            </a:r>
            <a:r>
              <a:rPr lang="en-GB" sz="1800" dirty="0" err="1"/>
              <a:t>pn</a:t>
            </a:r>
            <a:r>
              <a:rPr lang="en-GB" sz="1800" dirty="0"/>
              <a:t> spectral response	XMM-CCF-REL-411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endParaRPr lang="en-GB" sz="1800" dirty="0"/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RGS:	</a:t>
            </a:r>
            <a:r>
              <a:rPr lang="en-GB" sz="1800" b="1" dirty="0"/>
              <a:t>Update of the RGS Time-dependent Rectification Correction	XMM-CCF-REL-401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	Evolution of the RGS CTI 	XMM-CCF-REL-405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endParaRPr lang="en-GB" sz="1800" dirty="0"/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OM:	 </a:t>
            </a:r>
            <a:r>
              <a:rPr lang="en-GB" sz="1800" b="1" dirty="0"/>
              <a:t>Update of the Time Dependent Sensitivity Degradation	XMM-CCF-REL-409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endParaRPr lang="en-GB" sz="1800" dirty="0"/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Astrometry:	 </a:t>
            </a:r>
            <a:r>
              <a:rPr lang="en-GB" sz="1800" b="1" dirty="0"/>
              <a:t>EPIC MOS astrometry	XMM-CCF-REL-406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r>
              <a:rPr lang="en-GB" sz="1800" dirty="0"/>
              <a:t>	 Update of time variable boresight	XMM-CCF-REL-408</a:t>
            </a:r>
          </a:p>
          <a:p>
            <a:pPr marL="0" indent="0">
              <a:buNone/>
              <a:tabLst>
                <a:tab pos="1281113" algn="l"/>
                <a:tab pos="8528050" algn="l"/>
              </a:tabLst>
            </a:pPr>
            <a:endParaRPr lang="en-ES" sz="1800" dirty="0"/>
          </a:p>
          <a:p>
            <a:pPr marL="0" indent="0">
              <a:buNone/>
              <a:tabLst>
                <a:tab pos="1281113" algn="l"/>
              </a:tabLst>
            </a:pP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DBCF7-02A2-C509-BBBD-5CF3CDD7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</a:t>
            </a:fld>
            <a:endParaRPr lang="en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48383-0CCE-24B6-6600-F4FD2B85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XMM-Newton Calibration Updates | M. Smith | 15th IACHEC Meeting, Segovia | 13-16 May 2024</a:t>
            </a:r>
            <a:endParaRPr lang="en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5D4C3E-1940-FE38-8722-D6BA62E9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XMM-Newton calibration releases over 2023/24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AE2B0-E770-2467-5771-8A41C557E5C4}"/>
              </a:ext>
            </a:extLst>
          </p:cNvPr>
          <p:cNvSpPr txBox="1"/>
          <p:nvPr/>
        </p:nvSpPr>
        <p:spPr>
          <a:xfrm>
            <a:off x="304800" y="6106438"/>
            <a:ext cx="895193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70C0"/>
                </a:solidFill>
              </a:rPr>
              <a:t>Release notes: 	https://</a:t>
            </a:r>
            <a:r>
              <a:rPr lang="en-GB" sz="1800" b="1" dirty="0" err="1">
                <a:solidFill>
                  <a:srgbClr val="0070C0"/>
                </a:solidFill>
              </a:rPr>
              <a:t>www.cosmos.esa.int</a:t>
            </a:r>
            <a:r>
              <a:rPr lang="en-GB" sz="1800" b="1" dirty="0">
                <a:solidFill>
                  <a:srgbClr val="0070C0"/>
                </a:solidFill>
              </a:rPr>
              <a:t>/web/</a:t>
            </a:r>
            <a:r>
              <a:rPr lang="en-GB" sz="1800" b="1" dirty="0" err="1">
                <a:solidFill>
                  <a:srgbClr val="0070C0"/>
                </a:solidFill>
              </a:rPr>
              <a:t>xmm</a:t>
            </a:r>
            <a:r>
              <a:rPr lang="en-GB" sz="1800" b="1" dirty="0">
                <a:solidFill>
                  <a:srgbClr val="0070C0"/>
                </a:solidFill>
              </a:rPr>
              <a:t>-newton/</a:t>
            </a:r>
            <a:r>
              <a:rPr lang="en-GB" sz="1800" b="1" dirty="0" err="1">
                <a:solidFill>
                  <a:srgbClr val="0070C0"/>
                </a:solidFill>
              </a:rPr>
              <a:t>ccf</a:t>
            </a:r>
            <a:r>
              <a:rPr lang="en-GB" sz="1800" b="1" dirty="0">
                <a:solidFill>
                  <a:srgbClr val="0070C0"/>
                </a:solidFill>
              </a:rPr>
              <a:t>-release-notes</a:t>
            </a:r>
            <a:endParaRPr lang="en-ES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46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19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3" name="Picture 2" descr="A graph of a number of points&#10;&#10;Description automatically generated">
            <a:extLst>
              <a:ext uri="{FF2B5EF4-FFF2-40B4-BE49-F238E27FC236}">
                <a16:creationId xmlns:a16="http://schemas.microsoft.com/office/drawing/2014/main" id="{32045D2C-2412-4FF3-0F94-0F2FB3DF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775" y="1819909"/>
            <a:ext cx="6076442" cy="45364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AAABDE-5290-B7AB-2168-112B1AE2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OM time-dependent degradation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B4250-F1EF-CBB6-C6F8-B38E07F6C286}"/>
              </a:ext>
            </a:extLst>
          </p:cNvPr>
          <p:cNvSpPr txBox="1"/>
          <p:nvPr/>
        </p:nvSpPr>
        <p:spPr>
          <a:xfrm>
            <a:off x="6313118" y="1450576"/>
            <a:ext cx="30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Example: BPM16274, V band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A905C-AB10-0125-2797-77B26E410639}"/>
              </a:ext>
            </a:extLst>
          </p:cNvPr>
          <p:cNvSpPr txBox="1"/>
          <p:nvPr/>
        </p:nvSpPr>
        <p:spPr>
          <a:xfrm>
            <a:off x="328734" y="901874"/>
            <a:ext cx="53330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General &amp; local time-dependent degradation:</a:t>
            </a:r>
          </a:p>
          <a:p>
            <a:endParaRPr lang="en-GB" b="1" dirty="0"/>
          </a:p>
          <a:p>
            <a:endParaRPr lang="en-GB" b="1" dirty="0"/>
          </a:p>
          <a:p>
            <a:endParaRPr lang="en-GB" sz="1800" dirty="0">
              <a:effectLst/>
              <a:latin typeface="CMR10"/>
            </a:endParaRPr>
          </a:p>
          <a:p>
            <a:r>
              <a:rPr lang="en-GB" dirty="0">
                <a:latin typeface="CMR10"/>
              </a:rPr>
              <a:t>Measured count rates from o</a:t>
            </a:r>
            <a:r>
              <a:rPr lang="en-GB" sz="1800" dirty="0">
                <a:effectLst/>
                <a:latin typeface="CMR10"/>
              </a:rPr>
              <a:t>bservations taken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MR10"/>
              </a:rPr>
              <a:t>the OM boresight (revs &lt; 3224),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MR10"/>
              </a:rPr>
              <a:t>offset locations (revs &gt; 3224)</a:t>
            </a:r>
          </a:p>
          <a:p>
            <a:endParaRPr lang="en-GB" dirty="0">
              <a:latin typeface="CMR10"/>
            </a:endParaRPr>
          </a:p>
          <a:p>
            <a:r>
              <a:rPr lang="en-GB" dirty="0">
                <a:latin typeface="CMR10"/>
              </a:rPr>
              <a:t>(e</a:t>
            </a:r>
            <a:r>
              <a:rPr lang="en-GB" sz="1800" dirty="0">
                <a:effectLst/>
                <a:latin typeface="CMR10"/>
              </a:rPr>
              <a:t>xponential decay curve for the V filter overlaid) </a:t>
            </a:r>
          </a:p>
          <a:p>
            <a:endParaRPr lang="en-GB" dirty="0">
              <a:latin typeface="CMR10"/>
            </a:endParaRPr>
          </a:p>
          <a:p>
            <a:endParaRPr lang="en-GB" dirty="0">
              <a:latin typeface="CMR10"/>
            </a:endParaRPr>
          </a:p>
          <a:p>
            <a:endParaRPr lang="en-GB" dirty="0">
              <a:latin typeface="CMR10"/>
            </a:endParaRPr>
          </a:p>
          <a:p>
            <a:r>
              <a:rPr lang="en-GB" dirty="0">
                <a:solidFill>
                  <a:srgbClr val="FF0000"/>
                </a:solidFill>
                <a:latin typeface="CMR10"/>
              </a:rPr>
              <a:t>Measured </a:t>
            </a:r>
            <a:r>
              <a:rPr lang="en-GB" sz="1800" dirty="0">
                <a:solidFill>
                  <a:srgbClr val="FF0000"/>
                </a:solidFill>
                <a:effectLst/>
                <a:latin typeface="CMR10"/>
              </a:rPr>
              <a:t>count rates at the </a:t>
            </a:r>
            <a:r>
              <a:rPr lang="en-GB" sz="1800" dirty="0" err="1">
                <a:solidFill>
                  <a:srgbClr val="FF0000"/>
                </a:solidFill>
                <a:effectLst/>
                <a:latin typeface="CMR10"/>
              </a:rPr>
              <a:t>pn</a:t>
            </a:r>
            <a:r>
              <a:rPr lang="en-GB" sz="1800" dirty="0">
                <a:solidFill>
                  <a:srgbClr val="FF0000"/>
                </a:solidFill>
                <a:effectLst/>
                <a:latin typeface="CMR10"/>
              </a:rPr>
              <a:t> boresight after revolution 3224</a:t>
            </a:r>
          </a:p>
          <a:p>
            <a:endParaRPr lang="en-GB" dirty="0">
              <a:solidFill>
                <a:srgbClr val="FF0000"/>
              </a:solidFill>
              <a:latin typeface="CMR10"/>
            </a:endParaRPr>
          </a:p>
          <a:p>
            <a:r>
              <a:rPr lang="en-GB" sz="1800" dirty="0">
                <a:solidFill>
                  <a:srgbClr val="FF0000"/>
                </a:solidFill>
                <a:effectLst/>
                <a:latin typeface="CMR10"/>
              </a:rPr>
              <a:t>(best-fit linear function overlaid) 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AF4642-5A17-EDBA-D431-F1F6A3F5147F}"/>
              </a:ext>
            </a:extLst>
          </p:cNvPr>
          <p:cNvSpPr txBox="1"/>
          <p:nvPr/>
        </p:nvSpPr>
        <p:spPr>
          <a:xfrm>
            <a:off x="9205237" y="6202460"/>
            <a:ext cx="8600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ES" sz="1400" dirty="0"/>
              <a:t>S. Rosen</a:t>
            </a:r>
          </a:p>
        </p:txBody>
      </p:sp>
    </p:spTree>
    <p:extLst>
      <p:ext uri="{BB962C8B-B14F-4D97-AF65-F5344CB8AC3E}">
        <p14:creationId xmlns:p14="http://schemas.microsoft.com/office/powerpoint/2010/main" val="106545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20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AAABDE-5290-B7AB-2168-112B1AE2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OM time-dependent degradation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B4250-F1EF-CBB6-C6F8-B38E07F6C286}"/>
              </a:ext>
            </a:extLst>
          </p:cNvPr>
          <p:cNvSpPr txBox="1"/>
          <p:nvPr/>
        </p:nvSpPr>
        <p:spPr>
          <a:xfrm>
            <a:off x="7189940" y="353418"/>
            <a:ext cx="223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Example: BPM16274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A905C-AB10-0125-2797-77B26E410639}"/>
              </a:ext>
            </a:extLst>
          </p:cNvPr>
          <p:cNvSpPr txBox="1"/>
          <p:nvPr/>
        </p:nvSpPr>
        <p:spPr>
          <a:xfrm>
            <a:off x="328734" y="901874"/>
            <a:ext cx="53330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General &amp; local time-dependent degradation:</a:t>
            </a:r>
          </a:p>
          <a:p>
            <a:endParaRPr lang="en-GB" b="1" dirty="0"/>
          </a:p>
          <a:p>
            <a:endParaRPr lang="en-GB" b="1" dirty="0"/>
          </a:p>
          <a:p>
            <a:endParaRPr lang="en-GB" sz="1800" dirty="0">
              <a:effectLst/>
              <a:latin typeface="CMR10"/>
            </a:endParaRPr>
          </a:p>
          <a:p>
            <a:r>
              <a:rPr lang="en-GB" dirty="0">
                <a:latin typeface="CMR10"/>
              </a:rPr>
              <a:t>Measured count rates from o</a:t>
            </a:r>
            <a:r>
              <a:rPr lang="en-GB" sz="1800" dirty="0">
                <a:effectLst/>
                <a:latin typeface="CMR10"/>
              </a:rPr>
              <a:t>bservations taken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MR10"/>
              </a:rPr>
              <a:t>the OM boresight (revs &lt; 3224),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MR10"/>
              </a:rPr>
              <a:t>offset locations (revs &gt; 3224)</a:t>
            </a:r>
          </a:p>
          <a:p>
            <a:endParaRPr lang="en-GB" dirty="0">
              <a:latin typeface="CMR10"/>
            </a:endParaRPr>
          </a:p>
          <a:p>
            <a:r>
              <a:rPr lang="en-GB" dirty="0">
                <a:latin typeface="CMR10"/>
              </a:rPr>
              <a:t>(e</a:t>
            </a:r>
            <a:r>
              <a:rPr lang="en-GB" sz="1800" dirty="0">
                <a:effectLst/>
                <a:latin typeface="CMR10"/>
              </a:rPr>
              <a:t>xponential decay curve for the V filter overlaid) </a:t>
            </a:r>
          </a:p>
          <a:p>
            <a:endParaRPr lang="en-GB" dirty="0">
              <a:latin typeface="CMR10"/>
            </a:endParaRPr>
          </a:p>
          <a:p>
            <a:endParaRPr lang="en-GB" dirty="0">
              <a:latin typeface="CMR10"/>
            </a:endParaRPr>
          </a:p>
          <a:p>
            <a:endParaRPr lang="en-GB" dirty="0">
              <a:latin typeface="CMR10"/>
            </a:endParaRPr>
          </a:p>
          <a:p>
            <a:r>
              <a:rPr lang="en-GB" dirty="0">
                <a:solidFill>
                  <a:srgbClr val="FF0000"/>
                </a:solidFill>
                <a:latin typeface="CMR10"/>
              </a:rPr>
              <a:t>Measured </a:t>
            </a:r>
            <a:r>
              <a:rPr lang="en-GB" sz="1800" dirty="0">
                <a:solidFill>
                  <a:srgbClr val="FF0000"/>
                </a:solidFill>
                <a:effectLst/>
                <a:latin typeface="CMR10"/>
              </a:rPr>
              <a:t>count rates at the </a:t>
            </a:r>
            <a:r>
              <a:rPr lang="en-GB" sz="1800" dirty="0" err="1">
                <a:solidFill>
                  <a:srgbClr val="FF0000"/>
                </a:solidFill>
                <a:effectLst/>
                <a:latin typeface="CMR10"/>
              </a:rPr>
              <a:t>pn</a:t>
            </a:r>
            <a:r>
              <a:rPr lang="en-GB" sz="1800" dirty="0">
                <a:solidFill>
                  <a:srgbClr val="FF0000"/>
                </a:solidFill>
                <a:effectLst/>
                <a:latin typeface="CMR10"/>
              </a:rPr>
              <a:t> boresight after revolution 3224</a:t>
            </a:r>
          </a:p>
          <a:p>
            <a:endParaRPr lang="en-GB" dirty="0">
              <a:solidFill>
                <a:srgbClr val="FF0000"/>
              </a:solidFill>
              <a:latin typeface="CMR10"/>
            </a:endParaRPr>
          </a:p>
          <a:p>
            <a:r>
              <a:rPr lang="en-GB" sz="1800" dirty="0">
                <a:solidFill>
                  <a:srgbClr val="FF0000"/>
                </a:solidFill>
                <a:effectLst/>
                <a:latin typeface="CMR10"/>
              </a:rPr>
              <a:t>(best-fit linear function overlaid) 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E2D3E1-EFE1-EDC1-F26F-85DA27221435}"/>
              </a:ext>
            </a:extLst>
          </p:cNvPr>
          <p:cNvGrpSpPr/>
          <p:nvPr/>
        </p:nvGrpSpPr>
        <p:grpSpPr>
          <a:xfrm>
            <a:off x="6874549" y="637109"/>
            <a:ext cx="5149313" cy="5583781"/>
            <a:chOff x="125987" y="772570"/>
            <a:chExt cx="5149313" cy="55837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F63DF8-C733-B517-07CB-B02C59E2D038}"/>
                </a:ext>
              </a:extLst>
            </p:cNvPr>
            <p:cNvGrpSpPr/>
            <p:nvPr/>
          </p:nvGrpSpPr>
          <p:grpSpPr>
            <a:xfrm>
              <a:off x="179389" y="772570"/>
              <a:ext cx="2610476" cy="1888225"/>
              <a:chOff x="179389" y="772570"/>
              <a:chExt cx="2610476" cy="188822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1E1997B-808D-1D2A-8C15-D20CD0BA78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44" t="10217" r="12285" b="47238"/>
              <a:stretch/>
            </p:blipFill>
            <p:spPr>
              <a:xfrm>
                <a:off x="179389" y="772570"/>
                <a:ext cx="2485434" cy="188822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AAB396-BBFF-2865-6EEF-81C5C29CCDFF}"/>
                  </a:ext>
                </a:extLst>
              </p:cNvPr>
              <p:cNvSpPr txBox="1"/>
              <p:nvPr/>
            </p:nvSpPr>
            <p:spPr>
              <a:xfrm>
                <a:off x="2215434" y="947173"/>
                <a:ext cx="574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V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A05C55-0013-2193-506D-98A51C656389}"/>
                </a:ext>
              </a:extLst>
            </p:cNvPr>
            <p:cNvGrpSpPr/>
            <p:nvPr/>
          </p:nvGrpSpPr>
          <p:grpSpPr>
            <a:xfrm>
              <a:off x="125987" y="2604808"/>
              <a:ext cx="2663878" cy="1890000"/>
              <a:chOff x="125987" y="2604808"/>
              <a:chExt cx="2663878" cy="18900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17F7A44-A569-5A9B-E4DD-240254D8E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65" t="10408" r="11545" b="47047"/>
              <a:stretch/>
            </p:blipFill>
            <p:spPr>
              <a:xfrm>
                <a:off x="125987" y="2604808"/>
                <a:ext cx="2563926" cy="18900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4B4D07-B552-9822-026A-9B61F216642F}"/>
                  </a:ext>
                </a:extLst>
              </p:cNvPr>
              <p:cNvSpPr txBox="1"/>
              <p:nvPr/>
            </p:nvSpPr>
            <p:spPr>
              <a:xfrm>
                <a:off x="2215434" y="2729980"/>
                <a:ext cx="574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B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6111CA-70A9-853B-30F0-655C0C64424F}"/>
                </a:ext>
              </a:extLst>
            </p:cNvPr>
            <p:cNvGrpSpPr/>
            <p:nvPr/>
          </p:nvGrpSpPr>
          <p:grpSpPr>
            <a:xfrm>
              <a:off x="137082" y="4500456"/>
              <a:ext cx="2652783" cy="1855895"/>
              <a:chOff x="137082" y="4500456"/>
              <a:chExt cx="2652783" cy="185589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6939EA-A6A0-1428-C089-B022C67D89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11" t="11266" r="12040" b="46857"/>
              <a:stretch/>
            </p:blipFill>
            <p:spPr>
              <a:xfrm>
                <a:off x="137082" y="4500456"/>
                <a:ext cx="2532406" cy="185589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11BFF0-7F1B-7ECB-4EB3-77708979A397}"/>
                  </a:ext>
                </a:extLst>
              </p:cNvPr>
              <p:cNvSpPr txBox="1"/>
              <p:nvPr/>
            </p:nvSpPr>
            <p:spPr>
              <a:xfrm>
                <a:off x="2215434" y="4619980"/>
                <a:ext cx="574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U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6C36AD-2767-B99E-AB22-13397CD8908F}"/>
                </a:ext>
              </a:extLst>
            </p:cNvPr>
            <p:cNvGrpSpPr/>
            <p:nvPr/>
          </p:nvGrpSpPr>
          <p:grpSpPr>
            <a:xfrm>
              <a:off x="2789865" y="819242"/>
              <a:ext cx="2485435" cy="1850978"/>
              <a:chOff x="2789865" y="819242"/>
              <a:chExt cx="2485435" cy="185097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AAA6B48-8548-46EC-CB49-4D603639A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68" t="11265" r="11793" b="47047"/>
              <a:stretch/>
            </p:blipFill>
            <p:spPr>
              <a:xfrm>
                <a:off x="2789865" y="819242"/>
                <a:ext cx="2485435" cy="185097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2E58A3-A6CF-FE10-AD21-26508D5B513D}"/>
                  </a:ext>
                </a:extLst>
              </p:cNvPr>
              <p:cNvSpPr txBox="1"/>
              <p:nvPr/>
            </p:nvSpPr>
            <p:spPr>
              <a:xfrm>
                <a:off x="4572000" y="947173"/>
                <a:ext cx="574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W1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08CBC2-7AEC-86F4-07A7-9443ABADA5B4}"/>
                </a:ext>
              </a:extLst>
            </p:cNvPr>
            <p:cNvGrpSpPr/>
            <p:nvPr/>
          </p:nvGrpSpPr>
          <p:grpSpPr>
            <a:xfrm>
              <a:off x="2789865" y="2637510"/>
              <a:ext cx="2485435" cy="1857298"/>
              <a:chOff x="2789865" y="2637510"/>
              <a:chExt cx="2485435" cy="18572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86DEFF8-9008-F7D4-ECEA-CD9610F1DB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68" t="11265" r="12040" b="47047"/>
              <a:stretch/>
            </p:blipFill>
            <p:spPr>
              <a:xfrm>
                <a:off x="2789865" y="2637510"/>
                <a:ext cx="2485435" cy="185729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89D4F63-61F8-D2E6-E0A3-78DE07828F08}"/>
                  </a:ext>
                </a:extLst>
              </p:cNvPr>
              <p:cNvSpPr txBox="1"/>
              <p:nvPr/>
            </p:nvSpPr>
            <p:spPr>
              <a:xfrm>
                <a:off x="4571999" y="2798151"/>
                <a:ext cx="574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M2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0909084-893D-080A-4A89-602E13DE2774}"/>
                </a:ext>
              </a:extLst>
            </p:cNvPr>
            <p:cNvGrpSpPr/>
            <p:nvPr/>
          </p:nvGrpSpPr>
          <p:grpSpPr>
            <a:xfrm>
              <a:off x="2769440" y="4500456"/>
              <a:ext cx="2493023" cy="1855895"/>
              <a:chOff x="2769440" y="4500456"/>
              <a:chExt cx="2493023" cy="185589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C04456A-6964-EEEC-B17A-B71EAA5049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92" t="11265" r="12040" b="47047"/>
              <a:stretch/>
            </p:blipFill>
            <p:spPr>
              <a:xfrm>
                <a:off x="2769440" y="4500456"/>
                <a:ext cx="2493023" cy="185589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224D18-75E3-7542-559D-CDCCF57A7983}"/>
                  </a:ext>
                </a:extLst>
              </p:cNvPr>
              <p:cNvSpPr txBox="1"/>
              <p:nvPr/>
            </p:nvSpPr>
            <p:spPr>
              <a:xfrm>
                <a:off x="4537017" y="4619980"/>
                <a:ext cx="5744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W2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F55B13-13CE-24F4-6150-5FF453DE490E}"/>
              </a:ext>
            </a:extLst>
          </p:cNvPr>
          <p:cNvSpPr txBox="1"/>
          <p:nvPr/>
        </p:nvSpPr>
        <p:spPr>
          <a:xfrm>
            <a:off x="9205237" y="6202460"/>
            <a:ext cx="8600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ES" sz="1400" dirty="0"/>
              <a:t>S. Rosen</a:t>
            </a:r>
          </a:p>
        </p:txBody>
      </p:sp>
    </p:spTree>
    <p:extLst>
      <p:ext uri="{BB962C8B-B14F-4D97-AF65-F5344CB8AC3E}">
        <p14:creationId xmlns:p14="http://schemas.microsoft.com/office/powerpoint/2010/main" val="3756885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75D3D-49D9-4774-EE9E-4BDF1DF7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OM time-dependent degradation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98E183-7707-314C-FE81-1F5735EC4E68}"/>
              </a:ext>
            </a:extLst>
          </p:cNvPr>
          <p:cNvGrpSpPr/>
          <p:nvPr/>
        </p:nvGrpSpPr>
        <p:grpSpPr>
          <a:xfrm>
            <a:off x="7113511" y="793184"/>
            <a:ext cx="4692790" cy="5528503"/>
            <a:chOff x="73883" y="988539"/>
            <a:chExt cx="4692790" cy="55285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C7573B1-5857-4566-35FF-CE0CB35382C6}"/>
                </a:ext>
              </a:extLst>
            </p:cNvPr>
            <p:cNvGrpSpPr/>
            <p:nvPr/>
          </p:nvGrpSpPr>
          <p:grpSpPr>
            <a:xfrm>
              <a:off x="73885" y="988539"/>
              <a:ext cx="2317626" cy="1836000"/>
              <a:chOff x="73885" y="988539"/>
              <a:chExt cx="2317626" cy="1836000"/>
            </a:xfrm>
          </p:grpSpPr>
          <p:pic>
            <p:nvPicPr>
              <p:cNvPr id="22" name="Picture 21" descr="A graph showing different colored circles&#10;&#10;Description automatically generated with medium confidence">
                <a:extLst>
                  <a:ext uri="{FF2B5EF4-FFF2-40B4-BE49-F238E27FC236}">
                    <a16:creationId xmlns:a16="http://schemas.microsoft.com/office/drawing/2014/main" id="{0D1685C1-1788-B997-ED59-FF63BEFADF8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85" y="988539"/>
                <a:ext cx="2317626" cy="18360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68FF0B-3000-3AA5-E3AD-87426EE97FF1}"/>
                  </a:ext>
                </a:extLst>
              </p:cNvPr>
              <p:cNvSpPr txBox="1"/>
              <p:nvPr/>
            </p:nvSpPr>
            <p:spPr>
              <a:xfrm>
                <a:off x="355600" y="1745319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V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9FA67A-06CE-4C1F-F83C-EE32018EA29C}"/>
                </a:ext>
              </a:extLst>
            </p:cNvPr>
            <p:cNvGrpSpPr/>
            <p:nvPr/>
          </p:nvGrpSpPr>
          <p:grpSpPr>
            <a:xfrm>
              <a:off x="2461844" y="1011985"/>
              <a:ext cx="2294999" cy="1836000"/>
              <a:chOff x="2461844" y="1011985"/>
              <a:chExt cx="2294999" cy="1836000"/>
            </a:xfrm>
          </p:grpSpPr>
          <p:pic>
            <p:nvPicPr>
              <p:cNvPr id="20" name="Picture 19" descr="A graph of different colored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108C2641-FE21-F7DC-0947-269D774844C9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844" y="1011985"/>
                <a:ext cx="2294999" cy="18360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E072F1-71AF-E82C-47C4-00EC1DFD7235}"/>
                  </a:ext>
                </a:extLst>
              </p:cNvPr>
              <p:cNvSpPr txBox="1"/>
              <p:nvPr/>
            </p:nvSpPr>
            <p:spPr>
              <a:xfrm>
                <a:off x="2704616" y="1762422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B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4EB362-F4CD-F771-4B9A-EABDDF29CBF8}"/>
                </a:ext>
              </a:extLst>
            </p:cNvPr>
            <p:cNvGrpSpPr/>
            <p:nvPr/>
          </p:nvGrpSpPr>
          <p:grpSpPr>
            <a:xfrm>
              <a:off x="73883" y="2819194"/>
              <a:ext cx="2317628" cy="1836000"/>
              <a:chOff x="73883" y="2819194"/>
              <a:chExt cx="2317628" cy="1836000"/>
            </a:xfrm>
          </p:grpSpPr>
          <p:pic>
            <p:nvPicPr>
              <p:cNvPr id="18" name="Picture 17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4F9AE227-4EB8-3E98-CAA3-AC2B42A23718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83" y="2819194"/>
                <a:ext cx="2317628" cy="18360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A802DA-7184-42A7-C2D1-459777D957E1}"/>
                  </a:ext>
                </a:extLst>
              </p:cNvPr>
              <p:cNvSpPr txBox="1"/>
              <p:nvPr/>
            </p:nvSpPr>
            <p:spPr>
              <a:xfrm>
                <a:off x="355600" y="3524766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U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62614F-9E21-A7B3-8751-BAED98CD4C41}"/>
                </a:ext>
              </a:extLst>
            </p:cNvPr>
            <p:cNvGrpSpPr/>
            <p:nvPr/>
          </p:nvGrpSpPr>
          <p:grpSpPr>
            <a:xfrm>
              <a:off x="2506843" y="2842640"/>
              <a:ext cx="2250000" cy="1835999"/>
              <a:chOff x="2506843" y="2842640"/>
              <a:chExt cx="2250000" cy="1835999"/>
            </a:xfrm>
          </p:grpSpPr>
          <p:pic>
            <p:nvPicPr>
              <p:cNvPr id="16" name="Picture 15" descr="A graph showing different colored dots&#10;&#10;Description automatically generated with medium confidence">
                <a:extLst>
                  <a:ext uri="{FF2B5EF4-FFF2-40B4-BE49-F238E27FC236}">
                    <a16:creationId xmlns:a16="http://schemas.microsoft.com/office/drawing/2014/main" id="{F7CE7DC6-2D4C-0C01-5502-3E6DB0840944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6843" y="2842640"/>
                <a:ext cx="2250000" cy="183599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6330C1-6735-BAB1-84E2-D3E460223C78}"/>
                  </a:ext>
                </a:extLst>
              </p:cNvPr>
              <p:cNvSpPr txBox="1"/>
              <p:nvPr/>
            </p:nvSpPr>
            <p:spPr>
              <a:xfrm>
                <a:off x="2673228" y="3531671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W1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EE9F66-BC1B-8185-108F-2C867900886C}"/>
                </a:ext>
              </a:extLst>
            </p:cNvPr>
            <p:cNvGrpSpPr/>
            <p:nvPr/>
          </p:nvGrpSpPr>
          <p:grpSpPr>
            <a:xfrm>
              <a:off x="141511" y="4668489"/>
              <a:ext cx="2250000" cy="1835999"/>
              <a:chOff x="141511" y="4668489"/>
              <a:chExt cx="2250000" cy="1835999"/>
            </a:xfrm>
          </p:grpSpPr>
          <p:pic>
            <p:nvPicPr>
              <p:cNvPr id="14" name="Picture 13" descr="A graph showing the difference between correct and correct&#10;&#10;Description automatically generated">
                <a:extLst>
                  <a:ext uri="{FF2B5EF4-FFF2-40B4-BE49-F238E27FC236}">
                    <a16:creationId xmlns:a16="http://schemas.microsoft.com/office/drawing/2014/main" id="{2885B19E-2F7F-2FAD-76DF-BA22FE9DC35E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511" y="4668489"/>
                <a:ext cx="2250000" cy="183599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3180E0-3A28-C4CD-9071-967840AC2F61}"/>
                  </a:ext>
                </a:extLst>
              </p:cNvPr>
              <p:cNvSpPr txBox="1"/>
              <p:nvPr/>
            </p:nvSpPr>
            <p:spPr>
              <a:xfrm>
                <a:off x="355600" y="5396376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M2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2A756A0-67D3-7B3A-3AF6-51CE514428CC}"/>
                </a:ext>
              </a:extLst>
            </p:cNvPr>
            <p:cNvGrpSpPr/>
            <p:nvPr/>
          </p:nvGrpSpPr>
          <p:grpSpPr>
            <a:xfrm>
              <a:off x="2516673" y="4645042"/>
              <a:ext cx="2250000" cy="1872000"/>
              <a:chOff x="2516673" y="4645042"/>
              <a:chExt cx="2250000" cy="1872000"/>
            </a:xfrm>
          </p:grpSpPr>
          <p:pic>
            <p:nvPicPr>
              <p:cNvPr id="12" name="Picture 11" descr="A graph showing different colored lines&#10;&#10;Description automatically generated">
                <a:extLst>
                  <a:ext uri="{FF2B5EF4-FFF2-40B4-BE49-F238E27FC236}">
                    <a16:creationId xmlns:a16="http://schemas.microsoft.com/office/drawing/2014/main" id="{E3891E08-F40A-023B-C5D7-CA2C0C73F0CC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6673" y="4645042"/>
                <a:ext cx="2250000" cy="18720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2BDAE3-1DC0-448B-75E6-8A4B1A4E0285}"/>
                  </a:ext>
                </a:extLst>
              </p:cNvPr>
              <p:cNvSpPr txBox="1"/>
              <p:nvPr/>
            </p:nvSpPr>
            <p:spPr>
              <a:xfrm>
                <a:off x="2704616" y="5401101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ES" dirty="0"/>
                  <a:t>W2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44391A8-7334-37F4-E87D-3D0787DFD985}"/>
              </a:ext>
            </a:extLst>
          </p:cNvPr>
          <p:cNvSpPr txBox="1"/>
          <p:nvPr/>
        </p:nvSpPr>
        <p:spPr>
          <a:xfrm>
            <a:off x="328734" y="901874"/>
            <a:ext cx="6485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Corrections for time-dependent sensitivity degradation: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dirty="0">
                <a:solidFill>
                  <a:srgbClr val="FF0000"/>
                </a:solidFill>
              </a:rPr>
              <a:t>Red: Uncorrected data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/>
              <a:t>Black: Corrected for general TD degradation with previous CCF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92D050"/>
                </a:solidFill>
              </a:rPr>
              <a:t>Green: Corrected with new CCF + </a:t>
            </a:r>
            <a:r>
              <a:rPr lang="en-GB" dirty="0" err="1">
                <a:solidFill>
                  <a:srgbClr val="92D050"/>
                </a:solidFill>
              </a:rPr>
              <a:t>pn</a:t>
            </a:r>
            <a:r>
              <a:rPr lang="en-GB" dirty="0">
                <a:solidFill>
                  <a:srgbClr val="92D050"/>
                </a:solidFill>
              </a:rPr>
              <a:t> boresight correction</a:t>
            </a:r>
          </a:p>
          <a:p>
            <a:endParaRPr lang="en-GB" dirty="0">
              <a:solidFill>
                <a:srgbClr val="92D050"/>
              </a:solidFill>
            </a:endParaRPr>
          </a:p>
          <a:p>
            <a:endParaRPr lang="en-GB" dirty="0">
              <a:solidFill>
                <a:srgbClr val="92D050"/>
              </a:solidFill>
            </a:endParaRP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Available as of SAS 22 (~ summer 2024)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31A657-B028-99BB-2D21-2EF7F7126C21}"/>
              </a:ext>
            </a:extLst>
          </p:cNvPr>
          <p:cNvSpPr txBox="1"/>
          <p:nvPr/>
        </p:nvSpPr>
        <p:spPr>
          <a:xfrm>
            <a:off x="7189940" y="353418"/>
            <a:ext cx="223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Example: BPM16274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AAFCB6-CA07-C3BD-D0F9-3D896992E9E7}"/>
              </a:ext>
            </a:extLst>
          </p:cNvPr>
          <p:cNvSpPr txBox="1"/>
          <p:nvPr/>
        </p:nvSpPr>
        <p:spPr>
          <a:xfrm>
            <a:off x="9205237" y="6202460"/>
            <a:ext cx="8600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ES" sz="1400" dirty="0"/>
              <a:t>S. Rosen</a:t>
            </a:r>
          </a:p>
        </p:txBody>
      </p:sp>
    </p:spTree>
    <p:extLst>
      <p:ext uri="{BB962C8B-B14F-4D97-AF65-F5344CB8AC3E}">
        <p14:creationId xmlns:p14="http://schemas.microsoft.com/office/powerpoint/2010/main" val="1618746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DBCF7-02A2-C509-BBBD-5CF3CDD7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22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48383-0CCE-24B6-6600-F4FD2B857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FD5776A-918C-5BCC-BA2D-156D37318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65"/>
          <a:stretch/>
        </p:blipFill>
        <p:spPr>
          <a:xfrm>
            <a:off x="1694334" y="1620440"/>
            <a:ext cx="7772400" cy="4748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1BBD4-E56C-9F54-1241-6E59D6817041}"/>
              </a:ext>
            </a:extLst>
          </p:cNvPr>
          <p:cNvSpPr txBox="1"/>
          <p:nvPr/>
        </p:nvSpPr>
        <p:spPr>
          <a:xfrm>
            <a:off x="2222659" y="1004632"/>
            <a:ext cx="6715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www.cosmos.esa.int</a:t>
            </a:r>
            <a:r>
              <a:rPr lang="en-GB" dirty="0"/>
              <a:t>/web/</a:t>
            </a:r>
            <a:r>
              <a:rPr lang="en-GB" dirty="0" err="1"/>
              <a:t>xmm</a:t>
            </a:r>
            <a:r>
              <a:rPr lang="en-GB" dirty="0"/>
              <a:t>-newton/</a:t>
            </a:r>
            <a:r>
              <a:rPr lang="en-GB" dirty="0" err="1"/>
              <a:t>ccf</a:t>
            </a:r>
            <a:r>
              <a:rPr lang="en-GB" dirty="0"/>
              <a:t>-release-notes</a:t>
            </a:r>
            <a:endParaRPr lang="en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D3BB7-3D6F-1F5B-51B4-98A29E30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XMM-Newton calibration information</a:t>
            </a:r>
          </a:p>
        </p:txBody>
      </p:sp>
    </p:spTree>
    <p:extLst>
      <p:ext uri="{BB962C8B-B14F-4D97-AF65-F5344CB8AC3E}">
        <p14:creationId xmlns:p14="http://schemas.microsoft.com/office/powerpoint/2010/main" val="1035411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2494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2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854225-4BBF-B112-E4ED-52A2ECBE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Update of the MOS-to-PN empircal effective area correction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7A426-C853-2CF1-5A81-AF3C666ACBB2}"/>
              </a:ext>
            </a:extLst>
          </p:cNvPr>
          <p:cNvSpPr txBox="1"/>
          <p:nvPr/>
        </p:nvSpPr>
        <p:spPr>
          <a:xfrm>
            <a:off x="294291" y="1000497"/>
            <a:ext cx="67980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So-called “CORRAREA” correction introduced in 2014.</a:t>
            </a:r>
          </a:p>
          <a:p>
            <a:endParaRPr lang="en-ES" dirty="0"/>
          </a:p>
          <a:p>
            <a:r>
              <a:rPr lang="en-ES" dirty="0"/>
              <a:t>Empirical correction of MOS A</a:t>
            </a:r>
            <a:r>
              <a:rPr lang="en-ES" baseline="-25000" dirty="0"/>
              <a:t>eff</a:t>
            </a:r>
            <a:r>
              <a:rPr lang="en-ES" dirty="0"/>
              <a:t> to match PN flux measurements.</a:t>
            </a:r>
          </a:p>
          <a:p>
            <a:endParaRPr lang="en-ES" dirty="0"/>
          </a:p>
          <a:p>
            <a:r>
              <a:rPr lang="en-ES" dirty="0"/>
              <a:t>Choice to normalise to PN essentially arbitrary.</a:t>
            </a:r>
          </a:p>
          <a:p>
            <a:endParaRPr lang="en-ES" dirty="0"/>
          </a:p>
          <a:p>
            <a:r>
              <a:rPr lang="en-ES" dirty="0"/>
              <a:t>Previous update in 2021: addressed the &gt; 2 keV A</a:t>
            </a:r>
            <a:r>
              <a:rPr lang="en-ES" baseline="-25000" dirty="0"/>
              <a:t>eff</a:t>
            </a:r>
          </a:p>
          <a:p>
            <a:endParaRPr lang="en-ES" dirty="0"/>
          </a:p>
          <a:p>
            <a:r>
              <a:rPr lang="en-ES" dirty="0"/>
              <a:t>New calibration extends the correction down to 0.15 keV</a:t>
            </a:r>
          </a:p>
          <a:p>
            <a:endParaRPr lang="en-ES" dirty="0"/>
          </a:p>
          <a:p>
            <a:r>
              <a:rPr lang="en-ES" dirty="0"/>
              <a:t>Same methodology, larger sample: ~ 200 observations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ES" dirty="0"/>
              <a:t>n-axis point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Bright, but not piled-up</a:t>
            </a:r>
          </a:p>
          <a:p>
            <a:endParaRPr lang="en-ES" dirty="0"/>
          </a:p>
          <a:p>
            <a:pPr marL="342900" indent="-342900">
              <a:buFont typeface="+mj-lt"/>
              <a:buAutoNum type="arabicPeriod"/>
            </a:pPr>
            <a:r>
              <a:rPr lang="en-ES" dirty="0"/>
              <a:t>Determine the instrumental residuals to the best fit PN models</a:t>
            </a:r>
          </a:p>
          <a:p>
            <a:pPr marL="342900" indent="-342900">
              <a:buFont typeface="+mj-lt"/>
              <a:buAutoNum type="arabicPeriod"/>
            </a:pPr>
            <a:r>
              <a:rPr lang="en-ES" dirty="0"/>
              <a:t>Stack the residuals for increased signal-to-noise</a:t>
            </a:r>
          </a:p>
          <a:p>
            <a:pPr marL="342900" indent="-342900">
              <a:buFont typeface="+mj-lt"/>
              <a:buAutoNum type="arabicPeriod"/>
            </a:pPr>
            <a:r>
              <a:rPr lang="en-ES" dirty="0"/>
              <a:t>Normalise stacked residuals to those of PN </a:t>
            </a:r>
          </a:p>
          <a:p>
            <a:pPr marL="342900" indent="-342900">
              <a:buFont typeface="+mj-lt"/>
              <a:buAutoNum type="arabicPeriod"/>
            </a:pP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863560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93682-1906-2A93-13FB-A0B0378BB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00" y="3240000"/>
            <a:ext cx="6995160" cy="9052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85CDD-381D-0BED-88D7-615BC65E2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437" y="469225"/>
            <a:ext cx="6995160" cy="90525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854225-4BBF-B112-E4ED-52A2ECBE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Update of the MOS-to-PN empircal effective area correction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181B2A-790C-ED8A-8142-3DE526777A6B}"/>
              </a:ext>
            </a:extLst>
          </p:cNvPr>
          <p:cNvGrpSpPr/>
          <p:nvPr/>
        </p:nvGrpSpPr>
        <p:grpSpPr>
          <a:xfrm>
            <a:off x="7478961" y="631165"/>
            <a:ext cx="3759101" cy="5932497"/>
            <a:chOff x="7554117" y="631165"/>
            <a:chExt cx="3759101" cy="59324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61524F-9A12-00EF-AC23-D050A9523BA4}"/>
                </a:ext>
              </a:extLst>
            </p:cNvPr>
            <p:cNvSpPr txBox="1"/>
            <p:nvPr/>
          </p:nvSpPr>
          <p:spPr>
            <a:xfrm>
              <a:off x="8154596" y="631165"/>
              <a:ext cx="31586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Stacked data / model w.r.t. PN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C5459C-3A29-D9C4-F0F5-8E5F4C02A1CC}"/>
                </a:ext>
              </a:extLst>
            </p:cNvPr>
            <p:cNvSpPr txBox="1"/>
            <p:nvPr/>
          </p:nvSpPr>
          <p:spPr>
            <a:xfrm>
              <a:off x="7554117" y="1125884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E110EB-DAF6-7A2C-0CC1-C15FF742AED6}"/>
                </a:ext>
              </a:extLst>
            </p:cNvPr>
            <p:cNvSpPr txBox="1"/>
            <p:nvPr/>
          </p:nvSpPr>
          <p:spPr>
            <a:xfrm>
              <a:off x="7554264" y="3909533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E66BAD-C24C-F8BB-F267-B1DB5B891716}"/>
                </a:ext>
              </a:extLst>
            </p:cNvPr>
            <p:cNvSpPr txBox="1"/>
            <p:nvPr/>
          </p:nvSpPr>
          <p:spPr>
            <a:xfrm>
              <a:off x="9753600" y="6255885"/>
              <a:ext cx="4617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400" dirty="0"/>
                <a:t>keV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4A7A426-C853-2CF1-5A81-AF3C666ACBB2}"/>
              </a:ext>
            </a:extLst>
          </p:cNvPr>
          <p:cNvSpPr txBox="1"/>
          <p:nvPr/>
        </p:nvSpPr>
        <p:spPr>
          <a:xfrm>
            <a:off x="294291" y="1000497"/>
            <a:ext cx="67980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So-called “CORRAREA” correction introduced in 2014.</a:t>
            </a:r>
          </a:p>
          <a:p>
            <a:endParaRPr lang="en-ES" dirty="0"/>
          </a:p>
          <a:p>
            <a:r>
              <a:rPr lang="en-ES" dirty="0"/>
              <a:t>Empirical correction of MOS A</a:t>
            </a:r>
            <a:r>
              <a:rPr lang="en-ES" baseline="-25000" dirty="0"/>
              <a:t>eff</a:t>
            </a:r>
            <a:r>
              <a:rPr lang="en-ES" dirty="0"/>
              <a:t> to match PN flux measurements.</a:t>
            </a:r>
          </a:p>
          <a:p>
            <a:endParaRPr lang="en-ES" dirty="0"/>
          </a:p>
          <a:p>
            <a:r>
              <a:rPr lang="en-ES" dirty="0"/>
              <a:t>Choice to normalise to PN essentially arbitrary.</a:t>
            </a:r>
          </a:p>
          <a:p>
            <a:endParaRPr lang="en-ES" dirty="0"/>
          </a:p>
          <a:p>
            <a:r>
              <a:rPr lang="en-ES" dirty="0"/>
              <a:t>Previous update in 2021: addressed the &gt; 2 keV A</a:t>
            </a:r>
            <a:r>
              <a:rPr lang="en-ES" baseline="-25000" dirty="0"/>
              <a:t>eff</a:t>
            </a:r>
          </a:p>
          <a:p>
            <a:endParaRPr lang="en-ES" dirty="0"/>
          </a:p>
          <a:p>
            <a:r>
              <a:rPr lang="en-ES" dirty="0"/>
              <a:t>New calibration extends the correction down to 0.15 keV</a:t>
            </a:r>
          </a:p>
          <a:p>
            <a:endParaRPr lang="en-ES" dirty="0"/>
          </a:p>
          <a:p>
            <a:r>
              <a:rPr lang="en-ES" dirty="0"/>
              <a:t>Same methodology, larger sample: ~ 200 observations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ES" dirty="0"/>
              <a:t>n-axis point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Bright, but not piled-up</a:t>
            </a:r>
          </a:p>
          <a:p>
            <a:endParaRPr lang="en-ES" dirty="0"/>
          </a:p>
          <a:p>
            <a:pPr marL="342900" indent="-342900">
              <a:buFont typeface="+mj-lt"/>
              <a:buAutoNum type="arabicPeriod"/>
            </a:pPr>
            <a:r>
              <a:rPr lang="en-ES" dirty="0"/>
              <a:t>Determine the instrumental residuals to the best fit PN models</a:t>
            </a:r>
          </a:p>
          <a:p>
            <a:pPr marL="342900" indent="-342900">
              <a:buFont typeface="+mj-lt"/>
              <a:buAutoNum type="arabicPeriod"/>
            </a:pPr>
            <a:r>
              <a:rPr lang="en-ES" dirty="0"/>
              <a:t>Stack the residuals for increased signal-to-noise</a:t>
            </a:r>
          </a:p>
          <a:p>
            <a:pPr marL="342900" indent="-342900">
              <a:buFont typeface="+mj-lt"/>
              <a:buAutoNum type="arabicPeriod"/>
            </a:pPr>
            <a:r>
              <a:rPr lang="en-ES" dirty="0"/>
              <a:t>Normalise stacked residuals to those of PN </a:t>
            </a:r>
          </a:p>
          <a:p>
            <a:pPr marL="342900" indent="-342900">
              <a:buFont typeface="+mj-lt"/>
              <a:buAutoNum type="arabicPeriod"/>
            </a:pP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1720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4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93682-1906-2A93-13FB-A0B0378BB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00" y="3240000"/>
            <a:ext cx="6995160" cy="9052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85CDD-381D-0BED-88D7-615BC65E2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437" y="469225"/>
            <a:ext cx="6995160" cy="90525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854225-4BBF-B112-E4ED-52A2ECBE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Update of the MOS-to-PN empircal effective area correction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181B2A-790C-ED8A-8142-3DE526777A6B}"/>
              </a:ext>
            </a:extLst>
          </p:cNvPr>
          <p:cNvGrpSpPr/>
          <p:nvPr/>
        </p:nvGrpSpPr>
        <p:grpSpPr>
          <a:xfrm>
            <a:off x="7478961" y="631165"/>
            <a:ext cx="3759101" cy="5932497"/>
            <a:chOff x="7554117" y="631165"/>
            <a:chExt cx="3759101" cy="59324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61524F-9A12-00EF-AC23-D050A9523BA4}"/>
                </a:ext>
              </a:extLst>
            </p:cNvPr>
            <p:cNvSpPr txBox="1"/>
            <p:nvPr/>
          </p:nvSpPr>
          <p:spPr>
            <a:xfrm>
              <a:off x="8154596" y="631165"/>
              <a:ext cx="31586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Stacked data / model w.r.t. PN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C5459C-3A29-D9C4-F0F5-8E5F4C02A1CC}"/>
                </a:ext>
              </a:extLst>
            </p:cNvPr>
            <p:cNvSpPr txBox="1"/>
            <p:nvPr/>
          </p:nvSpPr>
          <p:spPr>
            <a:xfrm>
              <a:off x="7554117" y="1125884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E110EB-DAF6-7A2C-0CC1-C15FF742AED6}"/>
                </a:ext>
              </a:extLst>
            </p:cNvPr>
            <p:cNvSpPr txBox="1"/>
            <p:nvPr/>
          </p:nvSpPr>
          <p:spPr>
            <a:xfrm>
              <a:off x="7554264" y="3909533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E66BAD-C24C-F8BB-F267-B1DB5B891716}"/>
                </a:ext>
              </a:extLst>
            </p:cNvPr>
            <p:cNvSpPr txBox="1"/>
            <p:nvPr/>
          </p:nvSpPr>
          <p:spPr>
            <a:xfrm>
              <a:off x="9753600" y="6255885"/>
              <a:ext cx="4617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400" dirty="0"/>
                <a:t>keV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01BB4A2-80E7-0E8B-C6F4-9928414B2A32}"/>
              </a:ext>
            </a:extLst>
          </p:cNvPr>
          <p:cNvSpPr txBox="1"/>
          <p:nvPr/>
        </p:nvSpPr>
        <p:spPr>
          <a:xfrm>
            <a:off x="294291" y="1000497"/>
            <a:ext cx="52981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ES" dirty="0"/>
              <a:t>or each MOS:</a:t>
            </a:r>
          </a:p>
          <a:p>
            <a:endParaRPr lang="en-ES" dirty="0"/>
          </a:p>
          <a:p>
            <a:r>
              <a:rPr lang="en-ES" dirty="0"/>
              <a:t>Define A</a:t>
            </a:r>
            <a:r>
              <a:rPr lang="en-ES" baseline="-25000" dirty="0"/>
              <a:t>eff</a:t>
            </a:r>
            <a:r>
              <a:rPr lang="en-ES" dirty="0"/>
              <a:t> correction models:</a:t>
            </a:r>
          </a:p>
          <a:p>
            <a:r>
              <a:rPr lang="en-GB" dirty="0"/>
              <a:t>S</a:t>
            </a:r>
            <a:r>
              <a:rPr lang="en-ES" dirty="0"/>
              <a:t>pline functions of multiplicative factors applied to standard A</a:t>
            </a:r>
            <a:r>
              <a:rPr lang="en-ES" baseline="-25000" dirty="0"/>
              <a:t>eff</a:t>
            </a:r>
            <a:r>
              <a:rPr lang="en-ES" dirty="0"/>
              <a:t> file.</a:t>
            </a:r>
          </a:p>
          <a:p>
            <a:endParaRPr lang="en-ES" dirty="0"/>
          </a:p>
          <a:p>
            <a:r>
              <a:rPr lang="en-ES" dirty="0"/>
              <a:t>Derive the A</a:t>
            </a:r>
            <a:r>
              <a:rPr lang="en-ES" baseline="-25000" dirty="0"/>
              <a:t>eff</a:t>
            </a:r>
            <a:r>
              <a:rPr lang="en-ES" dirty="0"/>
              <a:t>  correction functions (simultaneous fit over all observations) that minimise the stacked residuals</a:t>
            </a:r>
          </a:p>
          <a:p>
            <a:endParaRPr lang="en-ES" dirty="0"/>
          </a:p>
          <a:p>
            <a:endParaRPr lang="en-ES" dirty="0"/>
          </a:p>
          <a:p>
            <a:endParaRPr lang="en-ES" dirty="0"/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045228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CF8F2-475A-1A29-5B29-289F7F8BC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000" y="3240000"/>
            <a:ext cx="6995160" cy="9052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E029C6-14E9-123A-BD8C-D2A8D2B69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00" y="468000"/>
            <a:ext cx="6995160" cy="9052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3B397-B0B7-BCEE-C746-10918ACC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Update of the MOS-to-PN empircal effective area correction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31D499-59F4-0843-509A-7786EAC982D3}"/>
              </a:ext>
            </a:extLst>
          </p:cNvPr>
          <p:cNvGrpSpPr/>
          <p:nvPr/>
        </p:nvGrpSpPr>
        <p:grpSpPr>
          <a:xfrm>
            <a:off x="7478961" y="631165"/>
            <a:ext cx="3759101" cy="5932497"/>
            <a:chOff x="7554117" y="631165"/>
            <a:chExt cx="3759101" cy="59324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7C8338-1515-815D-F217-B8A56E14244B}"/>
                </a:ext>
              </a:extLst>
            </p:cNvPr>
            <p:cNvSpPr txBox="1"/>
            <p:nvPr/>
          </p:nvSpPr>
          <p:spPr>
            <a:xfrm>
              <a:off x="8154596" y="631165"/>
              <a:ext cx="31586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Stacked data / model w.r.t. PN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321FCB-F973-4466-BC9A-FBC14283A4B4}"/>
                </a:ext>
              </a:extLst>
            </p:cNvPr>
            <p:cNvSpPr txBox="1"/>
            <p:nvPr/>
          </p:nvSpPr>
          <p:spPr>
            <a:xfrm>
              <a:off x="7554117" y="1125884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DEE6E2-A7F1-0429-914C-D4539CF3D8CF}"/>
                </a:ext>
              </a:extLst>
            </p:cNvPr>
            <p:cNvSpPr txBox="1"/>
            <p:nvPr/>
          </p:nvSpPr>
          <p:spPr>
            <a:xfrm>
              <a:off x="7554264" y="3909533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602783-E386-6F75-5FDB-97086B6F7A0F}"/>
                </a:ext>
              </a:extLst>
            </p:cNvPr>
            <p:cNvSpPr txBox="1"/>
            <p:nvPr/>
          </p:nvSpPr>
          <p:spPr>
            <a:xfrm>
              <a:off x="9753600" y="6255885"/>
              <a:ext cx="4617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400" dirty="0"/>
                <a:t>keV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A91F9C-19EA-D523-EE51-CD9A222F33C0}"/>
              </a:ext>
            </a:extLst>
          </p:cNvPr>
          <p:cNvSpPr txBox="1"/>
          <p:nvPr/>
        </p:nvSpPr>
        <p:spPr>
          <a:xfrm>
            <a:off x="5592453" y="2690336"/>
            <a:ext cx="1748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>
                <a:solidFill>
                  <a:srgbClr val="FFC000"/>
                </a:solidFill>
              </a:rPr>
              <a:t>Previous </a:t>
            </a:r>
          </a:p>
          <a:p>
            <a:r>
              <a:rPr lang="en-ES" b="1" dirty="0">
                <a:solidFill>
                  <a:srgbClr val="FFC000"/>
                </a:solidFill>
              </a:rPr>
              <a:t>Aeff correction</a:t>
            </a:r>
          </a:p>
          <a:p>
            <a:endParaRPr lang="en-ES" b="1" dirty="0">
              <a:solidFill>
                <a:srgbClr val="92D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9A4DF-5E6B-09FF-D3E1-32555129EFD9}"/>
              </a:ext>
            </a:extLst>
          </p:cNvPr>
          <p:cNvSpPr txBox="1"/>
          <p:nvPr/>
        </p:nvSpPr>
        <p:spPr>
          <a:xfrm>
            <a:off x="294291" y="1000497"/>
            <a:ext cx="52981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ES" dirty="0"/>
              <a:t>or each MOS:</a:t>
            </a:r>
          </a:p>
          <a:p>
            <a:endParaRPr lang="en-ES" dirty="0"/>
          </a:p>
          <a:p>
            <a:r>
              <a:rPr lang="en-ES" dirty="0"/>
              <a:t>Define A</a:t>
            </a:r>
            <a:r>
              <a:rPr lang="en-ES" baseline="-25000" dirty="0"/>
              <a:t>eff</a:t>
            </a:r>
            <a:r>
              <a:rPr lang="en-ES" dirty="0"/>
              <a:t> correction models:</a:t>
            </a:r>
          </a:p>
          <a:p>
            <a:r>
              <a:rPr lang="en-GB" dirty="0"/>
              <a:t>S</a:t>
            </a:r>
            <a:r>
              <a:rPr lang="en-ES" dirty="0"/>
              <a:t>pline functions of multiplicative factors applied to standard A</a:t>
            </a:r>
            <a:r>
              <a:rPr lang="en-ES" baseline="-25000" dirty="0"/>
              <a:t>eff</a:t>
            </a:r>
            <a:r>
              <a:rPr lang="en-ES" dirty="0"/>
              <a:t> file.</a:t>
            </a:r>
          </a:p>
          <a:p>
            <a:endParaRPr lang="en-ES" dirty="0"/>
          </a:p>
          <a:p>
            <a:r>
              <a:rPr lang="en-ES" dirty="0"/>
              <a:t>Derive the A</a:t>
            </a:r>
            <a:r>
              <a:rPr lang="en-ES" baseline="-25000" dirty="0"/>
              <a:t>eff</a:t>
            </a:r>
            <a:r>
              <a:rPr lang="en-ES" dirty="0"/>
              <a:t>  correction functions (simultaneous fit over all observations) that minimise the stacked residuals</a:t>
            </a:r>
          </a:p>
          <a:p>
            <a:endParaRPr lang="en-ES" dirty="0"/>
          </a:p>
          <a:p>
            <a:endParaRPr lang="en-ES" dirty="0"/>
          </a:p>
          <a:p>
            <a:endParaRPr lang="en-ES" dirty="0"/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40874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6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32695-47B8-4E87-696E-B809B1287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000" y="3240000"/>
            <a:ext cx="6995160" cy="9052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A8807-4A8E-8547-FDD9-C08B88BE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00" y="468000"/>
            <a:ext cx="6995160" cy="90525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A65E001-BF31-AD7F-B00A-3D37EB64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Update of the MOS-to-PN empircal effective area correction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491D4E-1C52-3B85-D1BA-8B5F7FB1348F}"/>
              </a:ext>
            </a:extLst>
          </p:cNvPr>
          <p:cNvSpPr txBox="1"/>
          <p:nvPr/>
        </p:nvSpPr>
        <p:spPr>
          <a:xfrm>
            <a:off x="5592453" y="2690336"/>
            <a:ext cx="17482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>
                <a:solidFill>
                  <a:srgbClr val="FFC000"/>
                </a:solidFill>
              </a:rPr>
              <a:t>Previous </a:t>
            </a:r>
          </a:p>
          <a:p>
            <a:r>
              <a:rPr lang="en-ES" b="1" dirty="0">
                <a:solidFill>
                  <a:srgbClr val="FFC000"/>
                </a:solidFill>
              </a:rPr>
              <a:t>Aeff correction</a:t>
            </a:r>
          </a:p>
          <a:p>
            <a:endParaRPr lang="en-ES" b="1" dirty="0">
              <a:solidFill>
                <a:srgbClr val="92D050"/>
              </a:solidFill>
            </a:endParaRPr>
          </a:p>
          <a:p>
            <a:r>
              <a:rPr lang="en-ES" b="1" dirty="0">
                <a:solidFill>
                  <a:srgbClr val="92D050"/>
                </a:solidFill>
              </a:rPr>
              <a:t>Updated </a:t>
            </a:r>
          </a:p>
          <a:p>
            <a:r>
              <a:rPr lang="en-ES" b="1" dirty="0">
                <a:solidFill>
                  <a:srgbClr val="92D050"/>
                </a:solidFill>
              </a:rPr>
              <a:t>Aeff correction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92F8C4-E5C4-E6C6-7864-C28D4BCE17FD}"/>
              </a:ext>
            </a:extLst>
          </p:cNvPr>
          <p:cNvGrpSpPr/>
          <p:nvPr/>
        </p:nvGrpSpPr>
        <p:grpSpPr>
          <a:xfrm>
            <a:off x="7478961" y="631165"/>
            <a:ext cx="3759101" cy="5932497"/>
            <a:chOff x="7554117" y="631165"/>
            <a:chExt cx="3759101" cy="59324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9571C9-A9E1-8E4F-8D54-504F6204BD39}"/>
                </a:ext>
              </a:extLst>
            </p:cNvPr>
            <p:cNvSpPr txBox="1"/>
            <p:nvPr/>
          </p:nvSpPr>
          <p:spPr>
            <a:xfrm>
              <a:off x="8154596" y="631165"/>
              <a:ext cx="31586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Stacked data / model w.r.t. PN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9D9122-C008-E4DE-55C2-4FD62FD08518}"/>
                </a:ext>
              </a:extLst>
            </p:cNvPr>
            <p:cNvSpPr txBox="1"/>
            <p:nvPr/>
          </p:nvSpPr>
          <p:spPr>
            <a:xfrm>
              <a:off x="7554117" y="1125884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64ED0A-46C1-5DCF-13D7-001BAB229870}"/>
                </a:ext>
              </a:extLst>
            </p:cNvPr>
            <p:cNvSpPr txBox="1"/>
            <p:nvPr/>
          </p:nvSpPr>
          <p:spPr>
            <a:xfrm>
              <a:off x="7554264" y="3909533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A6CA9A-AF5C-1443-3D6D-96AF5CF1491B}"/>
                </a:ext>
              </a:extLst>
            </p:cNvPr>
            <p:cNvSpPr txBox="1"/>
            <p:nvPr/>
          </p:nvSpPr>
          <p:spPr>
            <a:xfrm>
              <a:off x="9753600" y="6255885"/>
              <a:ext cx="4617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400" dirty="0"/>
                <a:t>keV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BFE95E-CCC9-1007-5EB2-D158EE4F8DBC}"/>
              </a:ext>
            </a:extLst>
          </p:cNvPr>
          <p:cNvSpPr txBox="1"/>
          <p:nvPr/>
        </p:nvSpPr>
        <p:spPr>
          <a:xfrm>
            <a:off x="294291" y="1000497"/>
            <a:ext cx="52981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ES" dirty="0"/>
              <a:t>or each MOS:</a:t>
            </a:r>
          </a:p>
          <a:p>
            <a:endParaRPr lang="en-ES" dirty="0"/>
          </a:p>
          <a:p>
            <a:r>
              <a:rPr lang="en-ES" dirty="0"/>
              <a:t>Define A</a:t>
            </a:r>
            <a:r>
              <a:rPr lang="en-ES" baseline="-25000" dirty="0"/>
              <a:t>eff</a:t>
            </a:r>
            <a:r>
              <a:rPr lang="en-ES" dirty="0"/>
              <a:t> correction models:</a:t>
            </a:r>
          </a:p>
          <a:p>
            <a:r>
              <a:rPr lang="en-GB" dirty="0"/>
              <a:t>S</a:t>
            </a:r>
            <a:r>
              <a:rPr lang="en-ES" dirty="0"/>
              <a:t>pline functions of multiplicative factors applied to standard A</a:t>
            </a:r>
            <a:r>
              <a:rPr lang="en-ES" baseline="-25000" dirty="0"/>
              <a:t>eff</a:t>
            </a:r>
            <a:r>
              <a:rPr lang="en-ES" dirty="0"/>
              <a:t> file.</a:t>
            </a:r>
          </a:p>
          <a:p>
            <a:endParaRPr lang="en-ES" dirty="0"/>
          </a:p>
          <a:p>
            <a:r>
              <a:rPr lang="en-ES" dirty="0"/>
              <a:t>Derive the A</a:t>
            </a:r>
            <a:r>
              <a:rPr lang="en-ES" baseline="-25000" dirty="0"/>
              <a:t>eff</a:t>
            </a:r>
            <a:r>
              <a:rPr lang="en-ES" dirty="0"/>
              <a:t>  correction functions (simultaneous fit over all observations) that minimise the stacked residuals</a:t>
            </a:r>
          </a:p>
          <a:p>
            <a:endParaRPr lang="en-ES" dirty="0"/>
          </a:p>
          <a:p>
            <a:endParaRPr lang="en-ES" dirty="0"/>
          </a:p>
          <a:p>
            <a:endParaRPr lang="en-ES" dirty="0"/>
          </a:p>
          <a:p>
            <a:r>
              <a:rPr lang="en-ES" dirty="0"/>
              <a:t>No attempt to correct features below 2 keV, which </a:t>
            </a:r>
          </a:p>
          <a:p>
            <a:r>
              <a:rPr lang="en-GB" dirty="0"/>
              <a:t>c</a:t>
            </a:r>
            <a:r>
              <a:rPr lang="en-ES" dirty="0"/>
              <a:t>ould be due to residual calibration inaccuracies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Effective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ES" dirty="0"/>
              <a:t>edistribution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ES" dirty="0"/>
              <a:t>nergy scale</a:t>
            </a:r>
          </a:p>
          <a:p>
            <a:r>
              <a:rPr lang="en-E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5440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7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3BF1-20D0-89AE-E6C7-DA7D220F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000" y="468000"/>
            <a:ext cx="6995160" cy="9052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8E539-1AA3-907C-5218-5F765349E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00" y="3240000"/>
            <a:ext cx="6995160" cy="90525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F3F285-2A71-0491-F56E-16D7F676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Update of the MOS-to-PN empircal effective area correction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5BE8A-B93B-F679-4751-1864C2929905}"/>
              </a:ext>
            </a:extLst>
          </p:cNvPr>
          <p:cNvSpPr txBox="1"/>
          <p:nvPr/>
        </p:nvSpPr>
        <p:spPr>
          <a:xfrm>
            <a:off x="5100273" y="3082791"/>
            <a:ext cx="2288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>
                <a:solidFill>
                  <a:srgbClr val="0070C0"/>
                </a:solidFill>
              </a:rPr>
              <a:t>W/o Aeff correction</a:t>
            </a:r>
          </a:p>
          <a:p>
            <a:endParaRPr lang="en-ES" dirty="0"/>
          </a:p>
          <a:p>
            <a:r>
              <a:rPr lang="en-ES" b="1" dirty="0">
                <a:solidFill>
                  <a:srgbClr val="FF0000"/>
                </a:solidFill>
              </a:rPr>
              <a:t>With Aeff correction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19BF6-5ECE-8EFF-E9A1-8397E6362440}"/>
              </a:ext>
            </a:extLst>
          </p:cNvPr>
          <p:cNvSpPr txBox="1"/>
          <p:nvPr/>
        </p:nvSpPr>
        <p:spPr>
          <a:xfrm>
            <a:off x="294290" y="1000497"/>
            <a:ext cx="60795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Applying correction significantly reduces residuals in joint MOS-PN spectral fits, on average and in majority of individual observations.</a:t>
            </a:r>
          </a:p>
          <a:p>
            <a:endParaRPr lang="en-ES" dirty="0"/>
          </a:p>
          <a:p>
            <a:r>
              <a:rPr lang="en-ES" dirty="0"/>
              <a:t>Features at ~5% level mainly below 2 keV remain</a:t>
            </a:r>
          </a:p>
          <a:p>
            <a:r>
              <a:rPr lang="en-GB" dirty="0"/>
              <a:t>C</a:t>
            </a:r>
            <a:r>
              <a:rPr lang="en-ES" dirty="0"/>
              <a:t>ould be due to residual calibration inaccuracies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Effective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ES" dirty="0"/>
              <a:t>edistribution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ES" dirty="0"/>
              <a:t>nergy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dirty="0"/>
          </a:p>
          <a:p>
            <a:endParaRPr lang="en-ES" dirty="0"/>
          </a:p>
          <a:p>
            <a:r>
              <a:rPr lang="en-ES" dirty="0"/>
              <a:t>Up to now, the correction is not applied by default</a:t>
            </a:r>
          </a:p>
          <a:p>
            <a:r>
              <a:rPr lang="en-ES" dirty="0"/>
              <a:t>(needs to be explicitly invoked in the </a:t>
            </a:r>
            <a:r>
              <a:rPr lang="en-ES" dirty="0">
                <a:latin typeface="Courier New" panose="02070309020205020404" pitchFamily="49" charset="0"/>
                <a:cs typeface="Courier New" panose="02070309020205020404" pitchFamily="49" charset="0"/>
              </a:rPr>
              <a:t>arfgen</a:t>
            </a:r>
            <a:r>
              <a:rPr lang="en-ES" dirty="0"/>
              <a:t> task).</a:t>
            </a:r>
          </a:p>
          <a:p>
            <a:endParaRPr lang="en-ES" dirty="0"/>
          </a:p>
          <a:p>
            <a:r>
              <a:rPr lang="en-ES" b="1" dirty="0"/>
              <a:t>As of SAS 22 (~ summer 2024) the correction will be applied in the default processing:</a:t>
            </a:r>
          </a:p>
          <a:p>
            <a:endParaRPr lang="en-ES" dirty="0"/>
          </a:p>
          <a:p>
            <a:r>
              <a:rPr lang="en-ES" b="1" dirty="0">
                <a:latin typeface="Courier New" panose="02070309020205020404" pitchFamily="49" charset="0"/>
                <a:cs typeface="Courier New" panose="02070309020205020404" pitchFamily="49" charset="0"/>
              </a:rPr>
              <a:t>arfgen </a:t>
            </a: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applyxcaladjustment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  <a:endParaRPr lang="en-E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B419BA-6850-FEB8-F3FA-248BE803A074}"/>
              </a:ext>
            </a:extLst>
          </p:cNvPr>
          <p:cNvGrpSpPr/>
          <p:nvPr/>
        </p:nvGrpSpPr>
        <p:grpSpPr>
          <a:xfrm>
            <a:off x="7478961" y="631165"/>
            <a:ext cx="3759101" cy="5932497"/>
            <a:chOff x="7554117" y="631165"/>
            <a:chExt cx="3759101" cy="59324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BE619-0B9B-0202-DE32-545A66545D45}"/>
                </a:ext>
              </a:extLst>
            </p:cNvPr>
            <p:cNvSpPr txBox="1"/>
            <p:nvPr/>
          </p:nvSpPr>
          <p:spPr>
            <a:xfrm>
              <a:off x="8154596" y="631165"/>
              <a:ext cx="31586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Stacked data / model w.r.t. PN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15E860-2863-8B6C-72D2-D2D1F0BAD5C7}"/>
                </a:ext>
              </a:extLst>
            </p:cNvPr>
            <p:cNvSpPr txBox="1"/>
            <p:nvPr/>
          </p:nvSpPr>
          <p:spPr>
            <a:xfrm>
              <a:off x="7554117" y="1125884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75302A-CD42-63ED-91EB-D168E018FF1C}"/>
                </a:ext>
              </a:extLst>
            </p:cNvPr>
            <p:cNvSpPr txBox="1"/>
            <p:nvPr/>
          </p:nvSpPr>
          <p:spPr>
            <a:xfrm>
              <a:off x="7554264" y="3909533"/>
              <a:ext cx="7889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ES" dirty="0"/>
                <a:t>MOS2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ABB2E9-E17D-3731-23DA-0D366D663F45}"/>
                </a:ext>
              </a:extLst>
            </p:cNvPr>
            <p:cNvSpPr txBox="1"/>
            <p:nvPr/>
          </p:nvSpPr>
          <p:spPr>
            <a:xfrm>
              <a:off x="9753600" y="6255885"/>
              <a:ext cx="4617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sz="1400" dirty="0"/>
                <a:t>keV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377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0C634-61B6-F7A1-9897-066DF99C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20B-69D2-EC4E-8ADE-50AD5E78EA78}" type="slidenum">
              <a:rPr lang="en-ES" smtClean="0"/>
              <a:t>8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12DEA-17BB-DAF8-8574-69B9851F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XMM-Newton Calibration Updates | M. Smith | 15th IACHEC Meeting, Segovia | 13-16 May 2024</a:t>
            </a:r>
            <a:endParaRPr lang="en-ES"/>
          </a:p>
        </p:txBody>
      </p:sp>
      <p:pic>
        <p:nvPicPr>
          <p:cNvPr id="2" name="Picture 1" descr="A graph of energy and a line&#10;&#10;Description automatically generated">
            <a:extLst>
              <a:ext uri="{FF2B5EF4-FFF2-40B4-BE49-F238E27FC236}">
                <a16:creationId xmlns:a16="http://schemas.microsoft.com/office/drawing/2014/main" id="{B07AF35D-0869-ED90-01F3-7C7DD57A5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104" y="3964651"/>
            <a:ext cx="5092262" cy="21726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8BBBAD-AC7E-FA97-E59B-83059114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89" y="136525"/>
            <a:ext cx="11603421" cy="656659"/>
          </a:xfrm>
        </p:spPr>
        <p:txBody>
          <a:bodyPr>
            <a:normAutofit/>
          </a:bodyPr>
          <a:lstStyle/>
          <a:p>
            <a:r>
              <a:rPr lang="en-ES" sz="3200" dirty="0">
                <a:solidFill>
                  <a:srgbClr val="0070C0"/>
                </a:solidFill>
              </a:rPr>
              <a:t>EPIC-NuSTAR empircal Aeff correction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584BF-1540-4191-858D-EC45039F8002}"/>
              </a:ext>
            </a:extLst>
          </p:cNvPr>
          <p:cNvSpPr txBox="1"/>
          <p:nvPr/>
        </p:nvSpPr>
        <p:spPr>
          <a:xfrm>
            <a:off x="385049" y="1058940"/>
            <a:ext cx="86980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EPIC-NuSTAR empirical effective area correction released in April 2022</a:t>
            </a:r>
          </a:p>
          <a:p>
            <a:endParaRPr lang="en-ES" dirty="0"/>
          </a:p>
          <a:p>
            <a:r>
              <a:rPr lang="en-ES" dirty="0"/>
              <a:t>B</a:t>
            </a:r>
            <a:r>
              <a:rPr lang="en-GB" dirty="0"/>
              <a:t>a</a:t>
            </a:r>
            <a:r>
              <a:rPr lang="en-ES" dirty="0"/>
              <a:t>sed on comparison of simultaneous PN – NuSTAR observations (above 3 keV):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3C 273 (PN SW mode), sample of AGN (PN SW mode), Crab nebula (PN Burst mode)</a:t>
            </a:r>
          </a:p>
          <a:p>
            <a:endParaRPr lang="en-ES" dirty="0"/>
          </a:p>
          <a:p>
            <a:r>
              <a:rPr lang="en-ES" dirty="0"/>
              <a:t>Findings showed discrepancies could be descibed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</a:t>
            </a:r>
            <a:r>
              <a:rPr lang="en-ES" dirty="0"/>
              <a:t>ifference in spectral shape (up to ~ 6% difference in terms of flux)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Overall cross normalisation offset (18%)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dirty="0"/>
          </a:p>
          <a:p>
            <a:r>
              <a:rPr lang="en-ES" dirty="0"/>
              <a:t>The correction contained in the calibration only contains the former.</a:t>
            </a:r>
          </a:p>
          <a:p>
            <a:r>
              <a:rPr lang="en-ES" dirty="0"/>
              <a:t>The cross normalisation is </a:t>
            </a:r>
            <a:r>
              <a:rPr lang="en-ES" i="1" dirty="0"/>
              <a:t>not included.</a:t>
            </a:r>
          </a:p>
          <a:p>
            <a:endParaRPr lang="en-ES" dirty="0"/>
          </a:p>
          <a:p>
            <a:r>
              <a:rPr lang="en-ES" dirty="0"/>
              <a:t>Up to now, the correction is not applied by default</a:t>
            </a:r>
          </a:p>
          <a:p>
            <a:r>
              <a:rPr lang="en-ES" dirty="0"/>
              <a:t>(needs to be explicitly invoked in the </a:t>
            </a:r>
            <a:r>
              <a:rPr lang="en-ES" dirty="0">
                <a:latin typeface="Courier New" panose="02070309020205020404" pitchFamily="49" charset="0"/>
                <a:cs typeface="Courier New" panose="02070309020205020404" pitchFamily="49" charset="0"/>
              </a:rPr>
              <a:t>arfgen</a:t>
            </a:r>
            <a:r>
              <a:rPr lang="en-ES" dirty="0"/>
              <a:t> task).</a:t>
            </a:r>
          </a:p>
          <a:p>
            <a:endParaRPr lang="en-ES" dirty="0"/>
          </a:p>
          <a:p>
            <a:r>
              <a:rPr lang="en-ES" b="1" dirty="0"/>
              <a:t>As of SAS 22 (~ summer 2024) the correction will be </a:t>
            </a:r>
          </a:p>
          <a:p>
            <a:r>
              <a:rPr lang="en-ES" b="1" dirty="0"/>
              <a:t>applied in the default processing:</a:t>
            </a:r>
          </a:p>
          <a:p>
            <a:endParaRPr lang="en-ES" dirty="0"/>
          </a:p>
          <a:p>
            <a:r>
              <a:rPr lang="en-ES" b="1" dirty="0">
                <a:latin typeface="Courier New" panose="02070309020205020404" pitchFamily="49" charset="0"/>
                <a:cs typeface="Courier New" panose="02070309020205020404" pitchFamily="49" charset="0"/>
              </a:rPr>
              <a:t>arfgen </a:t>
            </a: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applyabsfluxcorr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  <a:endParaRPr lang="en-E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60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9863</TotalTime>
  <Words>2482</Words>
  <Application>Microsoft Macintosh PowerPoint</Application>
  <PresentationFormat>Widescreen</PresentationFormat>
  <Paragraphs>440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Aptos Display</vt:lpstr>
      <vt:lpstr>Arial</vt:lpstr>
      <vt:lpstr>CMR10</vt:lpstr>
      <vt:lpstr>Courier New</vt:lpstr>
      <vt:lpstr>Office Theme</vt:lpstr>
      <vt:lpstr>XMM-Newton Calibration Updates</vt:lpstr>
      <vt:lpstr>XMM-Newton calibration releases over 2023/24</vt:lpstr>
      <vt:lpstr>Update of the MOS-to-PN empircal effective area correction </vt:lpstr>
      <vt:lpstr>Update of the MOS-to-PN empircal effective area correction </vt:lpstr>
      <vt:lpstr>Update of the MOS-to-PN empircal effective area correction </vt:lpstr>
      <vt:lpstr>Update of the MOS-to-PN empircal effective area correction </vt:lpstr>
      <vt:lpstr>Update of the MOS-to-PN empircal effective area correction </vt:lpstr>
      <vt:lpstr>Update of the MOS-to-PN empircal effective area correction </vt:lpstr>
      <vt:lpstr>EPIC-NuSTAR empircal Aeff correction </vt:lpstr>
      <vt:lpstr>PowerPoint Presentation</vt:lpstr>
      <vt:lpstr>PowerPoint Presentation</vt:lpstr>
      <vt:lpstr>RGS Rectification factors </vt:lpstr>
      <vt:lpstr>RGS Rectification factors </vt:lpstr>
      <vt:lpstr>EPIC MOS astrometry</vt:lpstr>
      <vt:lpstr>EPIC MOS astrometry</vt:lpstr>
      <vt:lpstr>EPIC MOS astrometry</vt:lpstr>
      <vt:lpstr>OM time-dependent degradation </vt:lpstr>
      <vt:lpstr>OM time-dependent degradation </vt:lpstr>
      <vt:lpstr>OM time-dependent degradation </vt:lpstr>
      <vt:lpstr>OM time-dependent degradation </vt:lpstr>
      <vt:lpstr>OM time-dependent degradation </vt:lpstr>
      <vt:lpstr>OM time-dependent degradation </vt:lpstr>
      <vt:lpstr>XMM-Newton calibration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XMM-Newton Calibration Updates</dc:title>
  <dc:creator>Michael Smith</dc:creator>
  <cp:lastModifiedBy>Michael Smith</cp:lastModifiedBy>
  <cp:revision>3</cp:revision>
  <dcterms:created xsi:type="dcterms:W3CDTF">2024-05-06T09:01:36Z</dcterms:created>
  <dcterms:modified xsi:type="dcterms:W3CDTF">2024-05-13T06:02:28Z</dcterms:modified>
</cp:coreProperties>
</file>