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5"/>
  </p:notesMasterIdLst>
  <p:sldIdLst>
    <p:sldId id="256" r:id="rId2"/>
    <p:sldId id="275" r:id="rId3"/>
    <p:sldId id="279" r:id="rId4"/>
    <p:sldId id="273" r:id="rId5"/>
    <p:sldId id="264" r:id="rId6"/>
    <p:sldId id="281" r:id="rId7"/>
    <p:sldId id="274" r:id="rId8"/>
    <p:sldId id="276" r:id="rId9"/>
    <p:sldId id="282" r:id="rId10"/>
    <p:sldId id="283" r:id="rId11"/>
    <p:sldId id="284" r:id="rId12"/>
    <p:sldId id="269" r:id="rId13"/>
    <p:sldId id="285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AA00"/>
    <a:srgbClr val="00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67"/>
    <p:restoredTop sz="95100"/>
  </p:normalViewPr>
  <p:slideViewPr>
    <p:cSldViewPr snapToGrid="0" snapToObjects="1">
      <p:cViewPr varScale="1">
        <p:scale>
          <a:sx n="66" d="100"/>
          <a:sy n="66" d="100"/>
        </p:scale>
        <p:origin x="19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48E7B-6B45-6246-A7A2-1A8963DB6616}" type="datetimeFigureOut">
              <a:rPr lang="it-IT" smtClean="0"/>
              <a:t>22/04/24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DA2B8-4DA1-1E4A-A4E4-CFD31AA159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39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2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1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9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8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5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0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2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6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4/22/24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9533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9594" y="2015790"/>
            <a:ext cx="8812965" cy="2782982"/>
          </a:xfrm>
        </p:spPr>
        <p:txBody>
          <a:bodyPr>
            <a:normAutofit/>
          </a:bodyPr>
          <a:lstStyle/>
          <a:p>
            <a:pPr algn="ctr"/>
            <a:r>
              <a:rPr lang="en-US" sz="5000"/>
              <a:t>Soft Gamma-ray </a:t>
            </a:r>
            <a:r>
              <a:rPr lang="en-US" sz="5000" dirty="0"/>
              <a:t>Observations</a:t>
            </a:r>
            <a:br>
              <a:rPr lang="en-US" sz="5000" dirty="0"/>
            </a:br>
            <a:r>
              <a:rPr lang="en-US" sz="5000" dirty="0"/>
              <a:t> of the Crab with INTEGRAL/IBIS-</a:t>
            </a:r>
            <a:r>
              <a:rPr lang="en-US" sz="5000" dirty="0" err="1"/>
              <a:t>PICsIT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7013" y="5240431"/>
            <a:ext cx="6705600" cy="1417544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James </a:t>
            </a:r>
            <a:r>
              <a:rPr lang="en-US" sz="4800" dirty="0" err="1"/>
              <a:t>Rodi</a:t>
            </a:r>
            <a:r>
              <a:rPr lang="en-US" sz="4800" dirty="0"/>
              <a:t>, A. </a:t>
            </a:r>
            <a:r>
              <a:rPr lang="en-US" sz="4800" dirty="0" err="1"/>
              <a:t>Bazzano</a:t>
            </a:r>
            <a:r>
              <a:rPr lang="en-US" sz="4800" dirty="0"/>
              <a:t>, L. </a:t>
            </a:r>
            <a:r>
              <a:rPr lang="en-US" sz="4800" dirty="0" err="1"/>
              <a:t>Natalucci</a:t>
            </a:r>
            <a:r>
              <a:rPr lang="en-US" sz="4800" dirty="0"/>
              <a:t>, P. </a:t>
            </a:r>
            <a:r>
              <a:rPr lang="en-US" sz="4800" dirty="0" err="1"/>
              <a:t>Ubertini</a:t>
            </a:r>
            <a:endParaRPr lang="en-US" sz="4800" dirty="0"/>
          </a:p>
          <a:p>
            <a:r>
              <a:rPr lang="en-US" sz="4800" dirty="0"/>
              <a:t>INAF-IAPS (Rome, Italy)</a:t>
            </a:r>
          </a:p>
          <a:p>
            <a:r>
              <a:rPr lang="en-US" sz="4800" i="1" dirty="0"/>
              <a:t>14</a:t>
            </a:r>
            <a:r>
              <a:rPr lang="en-US" sz="4800" i="1" baseline="30000" dirty="0"/>
              <a:t>th</a:t>
            </a:r>
            <a:r>
              <a:rPr lang="en-US" sz="4800" i="1" dirty="0"/>
              <a:t> IACHEC Workshop</a:t>
            </a:r>
          </a:p>
          <a:p>
            <a:r>
              <a:rPr lang="en-US" sz="4800" i="1" dirty="0" err="1"/>
              <a:t>Parador</a:t>
            </a:r>
            <a:r>
              <a:rPr lang="en-US" sz="4800" i="1" dirty="0"/>
              <a:t> de la Granja, Spain, 12-16 May 2024</a:t>
            </a:r>
          </a:p>
          <a:p>
            <a:endParaRPr lang="en-US" sz="4800" i="1" dirty="0"/>
          </a:p>
          <a:p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05C74-EC5F-1F48-A625-0761C539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261" y="151731"/>
            <a:ext cx="1422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EFCE2-FD51-6748-BBF7-BC4BE6C7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82" y="149131"/>
            <a:ext cx="3420000" cy="14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events vs COMPTEL (van der </a:t>
            </a:r>
            <a:r>
              <a:rPr lang="en-US" sz="2400" dirty="0" err="1"/>
              <a:t>Meulen</a:t>
            </a:r>
            <a:r>
              <a:rPr lang="en-US" sz="2400" dirty="0"/>
              <a:t> 1998)</a:t>
            </a:r>
          </a:p>
          <a:p>
            <a:r>
              <a:rPr lang="en-US" sz="2400" dirty="0"/>
              <a:t>Flux difference: COMPTEL ~2x lower than SPI (closer to </a:t>
            </a:r>
            <a:r>
              <a:rPr lang="en-US" sz="2400" dirty="0" err="1"/>
              <a:t>PICsIT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2FF53-FFD3-6F49-8C59-55696259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67" y="2731750"/>
            <a:ext cx="603924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3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events vs COMPTEL (van der </a:t>
            </a:r>
            <a:r>
              <a:rPr lang="en-US" sz="2400" dirty="0" err="1"/>
              <a:t>Meulen</a:t>
            </a:r>
            <a:r>
              <a:rPr lang="en-US" sz="2400" dirty="0"/>
              <a:t> 1998)</a:t>
            </a:r>
          </a:p>
          <a:p>
            <a:r>
              <a:rPr lang="en-US" sz="2400" dirty="0"/>
              <a:t>Spectrum: </a:t>
            </a:r>
          </a:p>
          <a:p>
            <a:pPr lvl="1"/>
            <a:r>
              <a:rPr lang="en-US" sz="2400" dirty="0"/>
              <a:t>COMPTEL has harder spectrum</a:t>
            </a:r>
          </a:p>
          <a:p>
            <a:pPr lvl="2"/>
            <a:r>
              <a:rPr lang="en-US" sz="2400" dirty="0"/>
              <a:t>Fit: </a:t>
            </a:r>
          </a:p>
          <a:p>
            <a:pPr lvl="3"/>
            <a:r>
              <a:rPr lang="en-US" sz="2400" dirty="0"/>
              <a:t>𝝘 ~ 1.95, </a:t>
            </a:r>
            <a:r>
              <a:rPr lang="en-US" sz="2400" dirty="0" err="1"/>
              <a:t>E</a:t>
            </a:r>
            <a:r>
              <a:rPr lang="en-US" sz="2400" baseline="-25000" dirty="0" err="1"/>
              <a:t>cut</a:t>
            </a:r>
            <a:r>
              <a:rPr lang="en-US" sz="2400" dirty="0"/>
              <a:t> ~27 MeV (locally)</a:t>
            </a:r>
          </a:p>
          <a:p>
            <a:pPr lvl="3"/>
            <a:r>
              <a:rPr lang="en-US" sz="2400" dirty="0" err="1"/>
              <a:t>Knodlseder</a:t>
            </a:r>
            <a:r>
              <a:rPr lang="en-US" sz="2400" dirty="0"/>
              <a:t> (2022): 𝝘 ~ 2.0, </a:t>
            </a:r>
            <a:r>
              <a:rPr lang="en-US" sz="2400" dirty="0" err="1"/>
              <a:t>E</a:t>
            </a:r>
            <a:r>
              <a:rPr lang="en-US" sz="2400" baseline="-25000" dirty="0" err="1"/>
              <a:t>cut</a:t>
            </a:r>
            <a:r>
              <a:rPr lang="en-US" sz="2400" dirty="0"/>
              <a:t> ~39 MeV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0302C-E9FF-0642-AFD9-3917E08A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67" y="2731750"/>
            <a:ext cx="5851966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B29E-6A66-C24C-881C-2DF694C1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36868-EC69-3048-A12F-E8BB1B71F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5" y="1692649"/>
            <a:ext cx="9115426" cy="4365916"/>
          </a:xfrm>
        </p:spPr>
        <p:txBody>
          <a:bodyPr>
            <a:noAutofit/>
          </a:bodyPr>
          <a:lstStyle/>
          <a:p>
            <a:r>
              <a:rPr lang="en-US" sz="1700" dirty="0"/>
              <a:t>Analyzed </a:t>
            </a:r>
            <a:r>
              <a:rPr lang="en-US" sz="1700" dirty="0" err="1"/>
              <a:t>PICsIT</a:t>
            </a:r>
            <a:r>
              <a:rPr lang="en-US" sz="1700" dirty="0"/>
              <a:t> observations over ~20 years</a:t>
            </a:r>
          </a:p>
          <a:p>
            <a:pPr lvl="1"/>
            <a:r>
              <a:rPr lang="en-US" sz="1700" dirty="0"/>
              <a:t>LC on rev. timescale --&gt; no significant long-term variability</a:t>
            </a:r>
          </a:p>
          <a:p>
            <a:pPr lvl="1"/>
            <a:r>
              <a:rPr lang="en-US" sz="1700" dirty="0"/>
              <a:t>Similar to SPI in comparable E range</a:t>
            </a:r>
          </a:p>
          <a:p>
            <a:r>
              <a:rPr lang="en-US" sz="1700" dirty="0"/>
              <a:t>Spectrum:</a:t>
            </a:r>
          </a:p>
          <a:p>
            <a:pPr lvl="1"/>
            <a:r>
              <a:rPr lang="en-US" dirty="0" err="1"/>
              <a:t>PICsIT</a:t>
            </a:r>
            <a:r>
              <a:rPr lang="en-US" dirty="0"/>
              <a:t> singles 𝝘 </a:t>
            </a:r>
            <a:r>
              <a:rPr lang="en-US" sz="1700" dirty="0"/>
              <a:t>consistent with SPI, but N ~2x lower</a:t>
            </a:r>
          </a:p>
          <a:p>
            <a:pPr lvl="2"/>
            <a:r>
              <a:rPr lang="en-US" sz="1700" dirty="0"/>
              <a:t>Understand 30% of difference (pixel/mask hole sizes)</a:t>
            </a:r>
          </a:p>
          <a:p>
            <a:pPr lvl="1"/>
            <a:r>
              <a:rPr lang="en-US" sz="1700" dirty="0"/>
              <a:t>COMPTEL harder than SPI and ~1.75x lower </a:t>
            </a:r>
          </a:p>
          <a:p>
            <a:r>
              <a:rPr lang="en-US" sz="1700" dirty="0"/>
              <a:t>Next: </a:t>
            </a:r>
          </a:p>
          <a:p>
            <a:pPr lvl="1"/>
            <a:r>
              <a:rPr lang="en-US" sz="1700" dirty="0"/>
              <a:t>Understand </a:t>
            </a:r>
            <a:r>
              <a:rPr lang="en-US" sz="1700" dirty="0" err="1"/>
              <a:t>PICsIT</a:t>
            </a:r>
            <a:r>
              <a:rPr lang="en-US" sz="1700" dirty="0"/>
              <a:t> singles cross-calibration vs SPI</a:t>
            </a:r>
          </a:p>
          <a:p>
            <a:pPr lvl="1"/>
            <a:r>
              <a:rPr lang="en-US" sz="1700" dirty="0"/>
              <a:t>Update Monte Carlo for multiple events to extend spectrum</a:t>
            </a:r>
          </a:p>
          <a:p>
            <a:r>
              <a:rPr lang="en-US" sz="1700" dirty="0"/>
              <a:t>Interesting for COSI in MeV region </a:t>
            </a:r>
          </a:p>
        </p:txBody>
      </p:sp>
    </p:spTree>
    <p:extLst>
      <p:ext uri="{BB962C8B-B14F-4D97-AF65-F5344CB8AC3E}">
        <p14:creationId xmlns:p14="http://schemas.microsoft.com/office/powerpoint/2010/main" val="279991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3B0C-CCF5-3541-8DA9-7CA3CB20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98B13-96D4-B149-8AF0-332AC0BB0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96B13-37B1-6A40-92AA-122B8CB3F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454" y="872724"/>
            <a:ext cx="6509578" cy="54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99519-E7FE-EA4A-86E7-09C7DC24A2A1}"/>
              </a:ext>
            </a:extLst>
          </p:cNvPr>
          <p:cNvSpPr txBox="1"/>
          <p:nvPr/>
        </p:nvSpPr>
        <p:spPr>
          <a:xfrm>
            <a:off x="7301815" y="6583083"/>
            <a:ext cx="489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3rd INTEGRAL Data Analysis Workshop 2006</a:t>
            </a:r>
          </a:p>
        </p:txBody>
      </p:sp>
    </p:spTree>
    <p:extLst>
      <p:ext uri="{BB962C8B-B14F-4D97-AF65-F5344CB8AC3E}">
        <p14:creationId xmlns:p14="http://schemas.microsoft.com/office/powerpoint/2010/main" val="182102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600" dirty="0"/>
              <a:t>Crab Previous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3013" y="1371600"/>
            <a:ext cx="4852194" cy="4584701"/>
          </a:xfrm>
        </p:spPr>
        <p:txBody>
          <a:bodyPr>
            <a:normAutofit/>
          </a:bodyPr>
          <a:lstStyle/>
          <a:p>
            <a:r>
              <a:rPr lang="en-US" sz="2100" dirty="0"/>
              <a:t>Temporal variability </a:t>
            </a:r>
          </a:p>
          <a:p>
            <a:r>
              <a:rPr lang="en-US" sz="2100" dirty="0"/>
              <a:t>Earlier IACHEC comparison from Case (2017)</a:t>
            </a:r>
          </a:p>
          <a:p>
            <a:pPr lvl="1"/>
            <a:r>
              <a:rPr lang="en-US" sz="2100" dirty="0"/>
              <a:t>RXTE, BAT, GBM, </a:t>
            </a:r>
            <a:r>
              <a:rPr lang="en-US" sz="2100" dirty="0" err="1"/>
              <a:t>Suzaku</a:t>
            </a:r>
            <a:r>
              <a:rPr lang="en-US" sz="2100" dirty="0"/>
              <a:t>, ISGRI, SPI, MAXI comparisons</a:t>
            </a:r>
          </a:p>
          <a:p>
            <a:pPr lvl="1"/>
            <a:r>
              <a:rPr lang="en-US" sz="2100" dirty="0"/>
              <a:t>Flux can change of few </a:t>
            </a:r>
            <a:r>
              <a:rPr lang="en-US" sz="2100"/>
              <a:t>% per year</a:t>
            </a:r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B47E7A-BE72-2744-A036-57AFB0B0F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562" y="2334546"/>
            <a:ext cx="3847555" cy="3975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76C7D-F70B-BA4D-B1C1-69F301B4B556}"/>
              </a:ext>
            </a:extLst>
          </p:cNvPr>
          <p:cNvSpPr txBox="1"/>
          <p:nvPr/>
        </p:nvSpPr>
        <p:spPr>
          <a:xfrm>
            <a:off x="10901450" y="5650298"/>
            <a:ext cx="105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Case (2017)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75B18-0284-0A48-B2FD-1BBAEFB99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07" y="2160950"/>
            <a:ext cx="5861179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5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600" dirty="0"/>
              <a:t>Crab Previous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471613"/>
            <a:ext cx="5437186" cy="4842787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r>
              <a:rPr lang="en-US" sz="2100" dirty="0"/>
              <a:t>Spectral variability </a:t>
            </a:r>
          </a:p>
          <a:p>
            <a:pPr lvl="1"/>
            <a:r>
              <a:rPr lang="en-US" sz="2100" dirty="0"/>
              <a:t>Stable hard X-ray spectrum</a:t>
            </a:r>
          </a:p>
          <a:p>
            <a:pPr lvl="1"/>
            <a:r>
              <a:rPr lang="en-US" sz="2100" dirty="0"/>
              <a:t>Used as standard candle</a:t>
            </a:r>
          </a:p>
          <a:p>
            <a:pPr lvl="1"/>
            <a:r>
              <a:rPr lang="en-US" sz="2100" dirty="0"/>
              <a:t>Soft gamma-rays ~2.2 – 2.4 in SPI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B47E7A-BE72-2744-A036-57AFB0B0F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51" y="1981200"/>
            <a:ext cx="4282892" cy="449103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76C7D-F70B-BA4D-B1C1-69F301B4B556}"/>
              </a:ext>
            </a:extLst>
          </p:cNvPr>
          <p:cNvSpPr txBox="1"/>
          <p:nvPr/>
        </p:nvSpPr>
        <p:spPr>
          <a:xfrm>
            <a:off x="10179718" y="6425438"/>
            <a:ext cx="2012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Jourdain &amp; Roques (2020)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4A0AE4-5F83-F542-92B2-4D747B7108F9}"/>
              </a:ext>
            </a:extLst>
          </p:cNvPr>
          <p:cNvGrpSpPr>
            <a:grpSpLocks noChangeAspect="1"/>
          </p:cNvGrpSpPr>
          <p:nvPr/>
        </p:nvGrpSpPr>
        <p:grpSpPr>
          <a:xfrm>
            <a:off x="5959444" y="1750998"/>
            <a:ext cx="5649528" cy="3996000"/>
            <a:chOff x="5959455" y="1751000"/>
            <a:chExt cx="4428000" cy="31333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DB94ED-6714-354C-8171-C189EB44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1061" y="1751000"/>
              <a:ext cx="4419600" cy="1549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CAFDF8-510B-0144-B4A0-9524264CC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01" r="954"/>
            <a:stretch/>
          </p:blipFill>
          <p:spPr>
            <a:xfrm>
              <a:off x="5959455" y="3300399"/>
              <a:ext cx="4428000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19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3902-64B0-3E46-BFD7-EEB31C6C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i="1" dirty="0"/>
              <a:t>INTEGRAL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DB8B-6BA4-F649-8D7F-3CDDDF6FC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985962"/>
            <a:ext cx="11101136" cy="3779837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INTEGRAL</a:t>
            </a:r>
            <a:r>
              <a:rPr lang="en-US" dirty="0"/>
              <a:t> launched in 2002</a:t>
            </a:r>
          </a:p>
          <a:p>
            <a:r>
              <a:rPr lang="en-US" dirty="0"/>
              <a:t>Instruments’ features:</a:t>
            </a:r>
          </a:p>
          <a:p>
            <a:pPr lvl="1"/>
            <a:r>
              <a:rPr lang="en-US" dirty="0"/>
              <a:t>Elliptical orbit with &gt;85% duty cycle</a:t>
            </a:r>
          </a:p>
          <a:p>
            <a:pPr lvl="1"/>
            <a:r>
              <a:rPr lang="en-US" dirty="0"/>
              <a:t>Long uninterrupted </a:t>
            </a:r>
            <a:r>
              <a:rPr lang="en-US" dirty="0" err="1"/>
              <a:t>obs</a:t>
            </a:r>
            <a:r>
              <a:rPr lang="en-US" dirty="0"/>
              <a:t>: ~2.7 days</a:t>
            </a:r>
          </a:p>
          <a:p>
            <a:pPr lvl="1"/>
            <a:r>
              <a:rPr lang="en-US" dirty="0"/>
              <a:t>All-sky monitor in ~80 </a:t>
            </a:r>
            <a:r>
              <a:rPr lang="en-US" dirty="0" err="1"/>
              <a:t>keV</a:t>
            </a:r>
            <a:r>
              <a:rPr lang="en-US" dirty="0"/>
              <a:t> – 2.5 MeV</a:t>
            </a:r>
          </a:p>
          <a:p>
            <a:pPr lvl="1"/>
            <a:r>
              <a:rPr lang="en-US" dirty="0"/>
              <a:t>Instruments cover 3 </a:t>
            </a:r>
            <a:r>
              <a:rPr lang="en-US" dirty="0" err="1"/>
              <a:t>keV</a:t>
            </a:r>
            <a:r>
              <a:rPr lang="en-US" dirty="0"/>
              <a:t> – 14 MeV  </a:t>
            </a:r>
          </a:p>
          <a:p>
            <a:pPr lvl="1"/>
            <a:r>
              <a:rPr lang="en-US" dirty="0"/>
              <a:t>Wide </a:t>
            </a:r>
            <a:r>
              <a:rPr lang="en-US" dirty="0" err="1"/>
              <a:t>FoV</a:t>
            </a:r>
            <a:r>
              <a:rPr lang="en-US" dirty="0"/>
              <a:t>: ~100 – 1000 deg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High time res: &lt; 120 𝛍s</a:t>
            </a:r>
          </a:p>
          <a:p>
            <a:pPr lvl="1"/>
            <a:r>
              <a:rPr lang="en-US" dirty="0"/>
              <a:t>Arcmin resolution</a:t>
            </a:r>
          </a:p>
          <a:p>
            <a:pPr lvl="1"/>
            <a:r>
              <a:rPr lang="en-US" dirty="0"/>
              <a:t>Polarimetry capability </a:t>
            </a:r>
          </a:p>
          <a:p>
            <a:pPr lvl="1"/>
            <a:endParaRPr lang="en-US" dirty="0"/>
          </a:p>
          <a:p>
            <a:pPr lvl="1"/>
            <a:endParaRPr lang="en-US" baseline="300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720p.mov">
            <a:hlinkClick r:id="" action="ppaction://media"/>
            <a:extLst>
              <a:ext uri="{FF2B5EF4-FFF2-40B4-BE49-F238E27FC236}">
                <a16:creationId xmlns:a16="http://schemas.microsoft.com/office/drawing/2014/main" id="{0F36B041-70A2-B64E-AF99-1B3939065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7910" y="3568680"/>
            <a:ext cx="3854115" cy="23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EB5E-D3EA-9142-98B0-E91808F9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IBIS-</a:t>
            </a:r>
            <a:r>
              <a:rPr lang="en-US" dirty="0" err="1"/>
              <a:t>PICsIT</a:t>
            </a:r>
            <a:r>
              <a:rPr lang="en-US" dirty="0"/>
              <a:t> Instrument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4868-8ECC-CA4D-8192-D68FAE64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463" y="1949824"/>
            <a:ext cx="5382904" cy="4007224"/>
          </a:xfrm>
        </p:spPr>
        <p:txBody>
          <a:bodyPr>
            <a:normAutofit/>
          </a:bodyPr>
          <a:lstStyle/>
          <a:p>
            <a:r>
              <a:rPr lang="en-US" dirty="0"/>
              <a:t>IBIS-</a:t>
            </a:r>
            <a:r>
              <a:rPr lang="en-US" dirty="0" err="1"/>
              <a:t>PICsIT</a:t>
            </a:r>
            <a:r>
              <a:rPr lang="en-US" dirty="0"/>
              <a:t> (Pixelated </a:t>
            </a:r>
            <a:r>
              <a:rPr lang="en-US" dirty="0" err="1"/>
              <a:t>Caesium</a:t>
            </a:r>
            <a:r>
              <a:rPr lang="en-US" dirty="0"/>
              <a:t> Iodide Telescope) </a:t>
            </a:r>
          </a:p>
          <a:p>
            <a:pPr lvl="1"/>
            <a:r>
              <a:rPr lang="en-US" dirty="0"/>
              <a:t>High-energy imaging plane of IBIS</a:t>
            </a:r>
          </a:p>
          <a:p>
            <a:pPr lvl="1"/>
            <a:r>
              <a:rPr lang="en-US" dirty="0"/>
              <a:t>Energy range ~175 </a:t>
            </a:r>
            <a:r>
              <a:rPr lang="en-US" dirty="0" err="1"/>
              <a:t>keV</a:t>
            </a:r>
            <a:r>
              <a:rPr lang="en-US" dirty="0"/>
              <a:t> – 14 MeV imaging</a:t>
            </a:r>
            <a:endParaRPr lang="en-US" sz="1900" dirty="0"/>
          </a:p>
          <a:p>
            <a:pPr lvl="1"/>
            <a:r>
              <a:rPr lang="en-US" dirty="0"/>
              <a:t>Spectral-imaging: ~1800 – 3600 sec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4B610-3B1C-C946-9303-7A1A7D3E5A16}"/>
              </a:ext>
            </a:extLst>
          </p:cNvPr>
          <p:cNvPicPr/>
          <p:nvPr/>
        </p:nvPicPr>
        <p:blipFill rotWithShape="1">
          <a:blip r:embed="rId2"/>
          <a:srcRect l="13408" r="13244" b="6185"/>
          <a:stretch/>
        </p:blipFill>
        <p:spPr>
          <a:xfrm>
            <a:off x="3393677" y="4514252"/>
            <a:ext cx="2598821" cy="1953788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802FD7-6F9F-1B4C-A058-5B3710F4F251}"/>
              </a:ext>
            </a:extLst>
          </p:cNvPr>
          <p:cNvGrpSpPr/>
          <p:nvPr/>
        </p:nvGrpSpPr>
        <p:grpSpPr>
          <a:xfrm>
            <a:off x="7686367" y="4166467"/>
            <a:ext cx="2801150" cy="2315861"/>
            <a:chOff x="6318783" y="1883796"/>
            <a:chExt cx="2801150" cy="23158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4C86B7-2B13-F149-8DFC-2A86CC442D31}"/>
                </a:ext>
              </a:extLst>
            </p:cNvPr>
            <p:cNvPicPr/>
            <p:nvPr/>
          </p:nvPicPr>
          <p:blipFill rotWithShape="1">
            <a:blip r:embed="rId3"/>
            <a:srcRect r="6637"/>
            <a:stretch/>
          </p:blipFill>
          <p:spPr>
            <a:xfrm>
              <a:off x="6318783" y="1883796"/>
              <a:ext cx="2572559" cy="206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19375C-5EDF-A749-9DE9-BA709AC91D07}"/>
                </a:ext>
              </a:extLst>
            </p:cNvPr>
            <p:cNvSpPr txBox="1"/>
            <p:nvPr/>
          </p:nvSpPr>
          <p:spPr>
            <a:xfrm>
              <a:off x="7615995" y="3953436"/>
              <a:ext cx="1503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/>
                <a:t>Savchenko</a:t>
              </a:r>
              <a:r>
                <a:rPr lang="it-IT" sz="1000" dirty="0"/>
                <a:t> et al.(2017)</a:t>
              </a:r>
              <a:endParaRPr lang="en-US" sz="1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04AF8C-CD25-174C-AF4E-A923E806B692}"/>
              </a:ext>
            </a:extLst>
          </p:cNvPr>
          <p:cNvSpPr txBox="1"/>
          <p:nvPr/>
        </p:nvSpPr>
        <p:spPr>
          <a:xfrm>
            <a:off x="2033810" y="6221819"/>
            <a:ext cx="111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Bird et al.(2003)</a:t>
            </a:r>
          </a:p>
        </p:txBody>
      </p:sp>
    </p:spTree>
    <p:extLst>
      <p:ext uri="{BB962C8B-B14F-4D97-AF65-F5344CB8AC3E}">
        <p14:creationId xmlns:p14="http://schemas.microsoft.com/office/powerpoint/2010/main" val="210542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EB5E-D3EA-9142-98B0-E91808F9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4868-8ECC-CA4D-8192-D68FAE64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751" y="2082401"/>
            <a:ext cx="6418779" cy="4007224"/>
          </a:xfrm>
        </p:spPr>
        <p:txBody>
          <a:bodyPr>
            <a:normAutofit/>
          </a:bodyPr>
          <a:lstStyle/>
          <a:p>
            <a:r>
              <a:rPr lang="en-US" dirty="0"/>
              <a:t>Selected Crab observations &lt; 6 </a:t>
            </a:r>
            <a:r>
              <a:rPr lang="en-US" dirty="0" err="1"/>
              <a:t>deg</a:t>
            </a:r>
            <a:r>
              <a:rPr lang="en-US" dirty="0"/>
              <a:t> of pointing dir.</a:t>
            </a:r>
          </a:p>
          <a:p>
            <a:r>
              <a:rPr lang="en-US" dirty="0"/>
              <a:t>Ran standard OSA analysis until imaging step</a:t>
            </a:r>
          </a:p>
          <a:p>
            <a:r>
              <a:rPr lang="en-US" dirty="0"/>
              <a:t>Stacked the images (</a:t>
            </a:r>
            <a:r>
              <a:rPr lang="en-US" dirty="0" err="1"/>
              <a:t>varmosaic</a:t>
            </a:r>
            <a:r>
              <a:rPr lang="en-US" dirty="0"/>
              <a:t>) for </a:t>
            </a:r>
            <a:r>
              <a:rPr lang="en-US" dirty="0" err="1"/>
              <a:t>lc</a:t>
            </a:r>
            <a:r>
              <a:rPr lang="en-US" dirty="0"/>
              <a:t>/spectra</a:t>
            </a:r>
          </a:p>
          <a:p>
            <a:r>
              <a:rPr lang="en-US" dirty="0"/>
              <a:t>Fit count-rate and significance images with 2D Gaussian (MPFIT2DPEAK) for source count rates and errors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18B46-7AB0-664E-BC95-84AA3EFFC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" b="-1229"/>
          <a:stretch/>
        </p:blipFill>
        <p:spPr>
          <a:xfrm>
            <a:off x="8228279" y="3075426"/>
            <a:ext cx="3565136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65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Light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1900" dirty="0" err="1"/>
              <a:t>PICsIT</a:t>
            </a:r>
            <a:r>
              <a:rPr lang="en-US" sz="1900" dirty="0"/>
              <a:t> light curves in 347 – 461 </a:t>
            </a:r>
            <a:r>
              <a:rPr lang="en-US" sz="1900" dirty="0" err="1"/>
              <a:t>keV</a:t>
            </a:r>
            <a:r>
              <a:rPr lang="en-US" sz="1900" dirty="0"/>
              <a:t> E band</a:t>
            </a:r>
          </a:p>
          <a:p>
            <a:pPr lvl="1"/>
            <a:r>
              <a:rPr lang="en-US" sz="1700" dirty="0"/>
              <a:t>Revolutions time scale (~2 – 3 days)</a:t>
            </a:r>
          </a:p>
          <a:p>
            <a:pPr lvl="1"/>
            <a:r>
              <a:rPr lang="en-US" sz="1900" dirty="0"/>
              <a:t>Consistent with constant flux</a:t>
            </a:r>
          </a:p>
          <a:p>
            <a:endParaRPr lang="en-US" sz="1900" dirty="0"/>
          </a:p>
          <a:p>
            <a:r>
              <a:rPr lang="en-US" sz="1900" dirty="0"/>
              <a:t> SPI 400-650 </a:t>
            </a:r>
            <a:r>
              <a:rPr lang="en-US" sz="1900" dirty="0" err="1"/>
              <a:t>leV</a:t>
            </a:r>
            <a:r>
              <a:rPr lang="en-US" sz="1900" dirty="0"/>
              <a:t> light curve</a:t>
            </a:r>
          </a:p>
          <a:p>
            <a:pPr lvl="1"/>
            <a:r>
              <a:rPr lang="en-US" sz="1900" dirty="0"/>
              <a:t>~0.5 – 1 </a:t>
            </a:r>
            <a:r>
              <a:rPr lang="en-US" sz="1900" dirty="0" err="1"/>
              <a:t>hr</a:t>
            </a:r>
            <a:r>
              <a:rPr lang="en-US" sz="1900" dirty="0"/>
              <a:t> time scale</a:t>
            </a:r>
          </a:p>
          <a:p>
            <a:pPr lvl="1"/>
            <a:r>
              <a:rPr lang="en-US" sz="1900" dirty="0"/>
              <a:t>Consistent with constant</a:t>
            </a:r>
          </a:p>
          <a:p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2451B-D2F5-8541-9FED-131C3A7F7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" t="-48867" r="12" b="48867"/>
          <a:stretch/>
        </p:blipFill>
        <p:spPr>
          <a:xfrm>
            <a:off x="6278425" y="134805"/>
            <a:ext cx="5362710" cy="42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0FF7D-B108-3F40-81EF-E9D0821E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90" y="4540738"/>
            <a:ext cx="7367159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9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events</a:t>
            </a:r>
          </a:p>
          <a:p>
            <a:r>
              <a:rPr lang="en-US" sz="2400" dirty="0"/>
              <a:t>Flux difference ~2x in 300-2000 </a:t>
            </a:r>
            <a:r>
              <a:rPr lang="en-US" sz="2400" dirty="0" err="1"/>
              <a:t>keV</a:t>
            </a:r>
            <a:endParaRPr lang="en-US" sz="2400" dirty="0"/>
          </a:p>
          <a:p>
            <a:pPr lvl="1"/>
            <a:r>
              <a:rPr lang="en-US" sz="2400" dirty="0"/>
              <a:t>SPI: </a:t>
            </a:r>
          </a:p>
          <a:p>
            <a:pPr lvl="2"/>
            <a:r>
              <a:rPr lang="en-US" sz="2400" dirty="0"/>
              <a:t>1.04 x 10</a:t>
            </a:r>
            <a:r>
              <a:rPr lang="en-US" sz="2400" baseline="30000" dirty="0"/>
              <a:t>-8</a:t>
            </a:r>
            <a:r>
              <a:rPr lang="en-US" sz="2400" dirty="0"/>
              <a:t> erg/cm</a:t>
            </a:r>
            <a:r>
              <a:rPr lang="en-US" sz="2400" baseline="30000" dirty="0"/>
              <a:t>2</a:t>
            </a:r>
            <a:r>
              <a:rPr lang="en-US" sz="2400" dirty="0"/>
              <a:t>/s</a:t>
            </a:r>
          </a:p>
          <a:p>
            <a:pPr lvl="1"/>
            <a:r>
              <a:rPr lang="en-US" sz="2400" dirty="0" err="1"/>
              <a:t>PICsIT</a:t>
            </a:r>
            <a:r>
              <a:rPr lang="en-US" sz="2400" dirty="0"/>
              <a:t>:</a:t>
            </a:r>
          </a:p>
          <a:p>
            <a:pPr lvl="2"/>
            <a:r>
              <a:rPr lang="en-US" sz="2400" dirty="0"/>
              <a:t>5.3 x 10</a:t>
            </a:r>
            <a:r>
              <a:rPr lang="en-US" sz="2400" baseline="30000" dirty="0"/>
              <a:t>-9</a:t>
            </a:r>
            <a:r>
              <a:rPr lang="en-US" sz="2400" dirty="0"/>
              <a:t> erg/cm</a:t>
            </a:r>
            <a:r>
              <a:rPr lang="en-US" sz="2400" baseline="30000" dirty="0"/>
              <a:t>2</a:t>
            </a:r>
            <a:r>
              <a:rPr lang="en-US" sz="2400" dirty="0"/>
              <a:t>/s</a:t>
            </a:r>
          </a:p>
          <a:p>
            <a:pPr lvl="2"/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FDA85D-1B8C-0648-8B84-203AC6E7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67" y="2585090"/>
            <a:ext cx="5977539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2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events</a:t>
            </a:r>
          </a:p>
          <a:p>
            <a:r>
              <a:rPr lang="en-US" sz="2400" dirty="0"/>
              <a:t>Similar spectral shape</a:t>
            </a:r>
          </a:p>
          <a:p>
            <a:pPr lvl="1"/>
            <a:r>
              <a:rPr lang="en-US" sz="2400" dirty="0"/>
              <a:t>SPI: </a:t>
            </a:r>
          </a:p>
          <a:p>
            <a:pPr lvl="2"/>
            <a:r>
              <a:rPr lang="en-US" sz="2400" dirty="0"/>
              <a:t>High-E 𝝘 = 2.32 ± 0.02</a:t>
            </a:r>
          </a:p>
          <a:p>
            <a:pPr lvl="1"/>
            <a:r>
              <a:rPr lang="en-US" sz="2400" dirty="0" err="1"/>
              <a:t>PICsIT</a:t>
            </a:r>
            <a:r>
              <a:rPr lang="en-US" sz="2400" dirty="0"/>
              <a:t>:</a:t>
            </a:r>
          </a:p>
          <a:p>
            <a:pPr lvl="2"/>
            <a:r>
              <a:rPr lang="en-US" sz="2400" dirty="0"/>
              <a:t>𝝘 =2.25±0.08 (350 - 1.9 MeV)</a:t>
            </a:r>
          </a:p>
          <a:p>
            <a:pPr lvl="2"/>
            <a:r>
              <a:rPr lang="en-US" sz="2400" dirty="0"/>
              <a:t>𝝘 =2.36±0.08 (350 - 1.1 MeV)</a:t>
            </a:r>
          </a:p>
          <a:p>
            <a:pPr marL="8100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FDA85D-1B8C-0648-8B84-203AC6E7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67" y="2585090"/>
            <a:ext cx="5977539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2118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DarkSeed_2SEEDS">
      <a:dk1>
        <a:srgbClr val="000000"/>
      </a:dk1>
      <a:lt1>
        <a:srgbClr val="FFFFFF"/>
      </a:lt1>
      <a:dk2>
        <a:srgbClr val="1B2830"/>
      </a:dk2>
      <a:lt2>
        <a:srgbClr val="F3F2F0"/>
      </a:lt2>
      <a:accent1>
        <a:srgbClr val="1774D5"/>
      </a:accent1>
      <a:accent2>
        <a:srgbClr val="23B4C3"/>
      </a:accent2>
      <a:accent3>
        <a:srgbClr val="2D3BE7"/>
      </a:accent3>
      <a:accent4>
        <a:srgbClr val="D51739"/>
      </a:accent4>
      <a:accent5>
        <a:srgbClr val="E75629"/>
      </a:accent5>
      <a:accent6>
        <a:srgbClr val="D59317"/>
      </a:accent6>
      <a:hlink>
        <a:srgbClr val="BF3FBE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66239</TotalTime>
  <Words>570</Words>
  <Application>Microsoft Macintosh PowerPoint</Application>
  <PresentationFormat>Widescreen</PresentationFormat>
  <Paragraphs>96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Bell MT</vt:lpstr>
      <vt:lpstr>Calibri</vt:lpstr>
      <vt:lpstr>GlowVTI</vt:lpstr>
      <vt:lpstr>Soft Gamma-ray Observations  of the Crab with INTEGRAL/IBIS-PICsIT</vt:lpstr>
      <vt:lpstr>Crab Previous Results</vt:lpstr>
      <vt:lpstr>Crab Previous Results</vt:lpstr>
      <vt:lpstr>Overview of INTEGRAL</vt:lpstr>
      <vt:lpstr>IBIS-PICsIT Instrument Review</vt:lpstr>
      <vt:lpstr>Crab Analysis</vt:lpstr>
      <vt:lpstr>Crab Light Curve</vt:lpstr>
      <vt:lpstr>Crab Spectrum</vt:lpstr>
      <vt:lpstr>Crab Spectrum</vt:lpstr>
      <vt:lpstr>Crab Spectrum</vt:lpstr>
      <vt:lpstr>Crab Spectrum</vt:lpstr>
      <vt:lpstr>Conclusion and Future Work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GRASS-2</dc:title>
  <dc:creator>Lorenzo Natalucci</dc:creator>
  <cp:lastModifiedBy>Microsoft Office User</cp:lastModifiedBy>
  <cp:revision>153</cp:revision>
  <cp:lastPrinted>2024-05-10T13:54:19Z</cp:lastPrinted>
  <dcterms:created xsi:type="dcterms:W3CDTF">2021-11-18T18:12:45Z</dcterms:created>
  <dcterms:modified xsi:type="dcterms:W3CDTF">2024-05-13T10:37:13Z</dcterms:modified>
</cp:coreProperties>
</file>