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5"/>
  </p:notesMasterIdLst>
  <p:sldIdLst>
    <p:sldId id="256" r:id="rId2"/>
    <p:sldId id="421" r:id="rId3"/>
    <p:sldId id="447" r:id="rId4"/>
    <p:sldId id="2097" r:id="rId5"/>
    <p:sldId id="294" r:id="rId6"/>
    <p:sldId id="425" r:id="rId7"/>
    <p:sldId id="328" r:id="rId8"/>
    <p:sldId id="429" r:id="rId9"/>
    <p:sldId id="428" r:id="rId10"/>
    <p:sldId id="448" r:id="rId11"/>
    <p:sldId id="2241" r:id="rId12"/>
    <p:sldId id="464" r:id="rId13"/>
    <p:sldId id="465" r:id="rId14"/>
    <p:sldId id="467" r:id="rId15"/>
    <p:sldId id="2242" r:id="rId16"/>
    <p:sldId id="2244" r:id="rId17"/>
    <p:sldId id="2231" r:id="rId18"/>
    <p:sldId id="449" r:id="rId19"/>
    <p:sldId id="2243" r:id="rId20"/>
    <p:sldId id="424" r:id="rId21"/>
    <p:sldId id="258" r:id="rId22"/>
    <p:sldId id="262" r:id="rId23"/>
    <p:sldId id="2240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115"/>
    <p:restoredTop sz="91002"/>
  </p:normalViewPr>
  <p:slideViewPr>
    <p:cSldViewPr snapToGrid="0" snapToObjects="1">
      <p:cViewPr varScale="1">
        <p:scale>
          <a:sx n="133" d="100"/>
          <a:sy n="133" d="100"/>
        </p:scale>
        <p:origin x="26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D0BCE-4CD2-9044-B688-325BA14E9925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1221D-281A-DE46-8EDC-AAE5D45683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474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kumimoji="1"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kumimoji="1"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kumimoji="1"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kumimoji="1"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kumimoji="1"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kumimoji="1"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kumimoji="1"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kumimoji="1"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kumimoji="1"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64EFDC-9104-CE41-9C35-326040C06105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51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5C821-7865-BD43-BAD7-7CBD5A498AEE}" type="slidenum">
              <a:rPr lang="ja-JP" altLang="en-US" smtClean="0"/>
              <a:pPr/>
              <a:t>22</a:t>
            </a:fld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75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T</a:t>
            </a:r>
            <a:r>
              <a:rPr lang="en-US" dirty="0"/>
              <a:t>h</a:t>
            </a:r>
            <a:r>
              <a:rPr lang="en-CN" dirty="0"/>
              <a:t>e figure shows the cooperating and competitive missions with MAXI in these 14 years.</a:t>
            </a:r>
          </a:p>
          <a:p>
            <a:r>
              <a:rPr lang="en-CN" dirty="0"/>
              <a:t>Because the MAXI is j</a:t>
            </a:r>
            <a:r>
              <a:rPr lang="en-US" dirty="0"/>
              <a:t>us</a:t>
            </a:r>
            <a:r>
              <a:rPr lang="en-CN" dirty="0"/>
              <a:t>t an all-sky monitor and does not have a facility for detail obseravtion of new sources or new source candidates, we need collaborations..</a:t>
            </a:r>
          </a:p>
          <a:p>
            <a:r>
              <a:rPr lang="en-CN" dirty="0"/>
              <a:t>In t</a:t>
            </a:r>
            <a:r>
              <a:rPr lang="en-US" dirty="0"/>
              <a:t>h</a:t>
            </a:r>
            <a:r>
              <a:rPr lang="en-CN" dirty="0"/>
              <a:t>e early phase, RXTE helped us a lot. </a:t>
            </a:r>
          </a:p>
          <a:p>
            <a:r>
              <a:rPr lang="en-CN" dirty="0"/>
              <a:t>Acualluy, RXTE has a lot of simularity in all-sky monitor, gas counter, so we leaned from the RXTE team.</a:t>
            </a:r>
          </a:p>
          <a:p>
            <a:r>
              <a:rPr lang="en-CN" dirty="0"/>
              <a:t>Throughout 14 years, we have a good collaboration with the Swift team.</a:t>
            </a:r>
          </a:p>
          <a:p>
            <a:r>
              <a:rPr lang="en-CN" dirty="0"/>
              <a:t>Since the NICER experiment stated on the same ISS platform, we started the cooordinating observation project which I introduce a little bit more later.</a:t>
            </a:r>
          </a:p>
          <a:p>
            <a:endParaRPr lang="en-CN" dirty="0"/>
          </a:p>
          <a:p>
            <a:r>
              <a:rPr lang="en-CN" dirty="0"/>
              <a:t>Suzaku is the same Japanese mission and we have a lot of common team members.</a:t>
            </a:r>
          </a:p>
          <a:p>
            <a:r>
              <a:rPr lang="en-CN" dirty="0"/>
              <a:t>And, we have several frields in HXMT team.</a:t>
            </a:r>
          </a:p>
          <a:p>
            <a:r>
              <a:rPr lang="en-CN" dirty="0"/>
              <a:t>T</a:t>
            </a:r>
            <a:r>
              <a:rPr lang="en-US" dirty="0"/>
              <a:t>h</a:t>
            </a:r>
            <a:r>
              <a:rPr lang="en-CN" dirty="0"/>
              <a:t>e XRISM and Einstein proble are just stared.</a:t>
            </a:r>
          </a:p>
          <a:p>
            <a:r>
              <a:rPr lang="en-CN" dirty="0"/>
              <a:t>We expect good collaboration in the future.</a:t>
            </a:r>
          </a:p>
          <a:p>
            <a:endParaRPr lang="en-CN" dirty="0"/>
          </a:p>
          <a:p>
            <a:r>
              <a:rPr lang="en-CN" dirty="0"/>
              <a:t>And, I think I should mention here about </a:t>
            </a:r>
            <a:r>
              <a:rPr lang="en-US" dirty="0"/>
              <a:t>the</a:t>
            </a:r>
            <a:r>
              <a:rPr lang="en-CN" dirty="0"/>
              <a:t> first detection of the gravitaional wave in 2015 and the neutron-star neutron-star merger in 2017.</a:t>
            </a:r>
          </a:p>
          <a:p>
            <a:r>
              <a:rPr lang="en-CN" dirty="0"/>
              <a:t>These events make it possible to extend </a:t>
            </a:r>
            <a:r>
              <a:rPr lang="en-US" dirty="0"/>
              <a:t>the</a:t>
            </a:r>
            <a:r>
              <a:rPr lang="en-CN" dirty="0"/>
              <a:t> MAXI operation over 14 years.</a:t>
            </a:r>
          </a:p>
          <a:p>
            <a:endParaRPr lang="en-CN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6B74B-7E36-8143-ABF0-26C3938F1B6B}" type="slidenum">
              <a:rPr lang="en-CN" smtClean="0"/>
              <a:t>23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34184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figure shows typical observation data of GSC and SSC.</a:t>
            </a:r>
          </a:p>
          <a:p>
            <a:endParaRPr lang="en-US" dirty="0"/>
          </a:p>
          <a:p>
            <a:r>
              <a:rPr lang="en-US" dirty="0"/>
              <a:t>GSC is the main instruments employing large area gas proportional counters in the detector.</a:t>
            </a:r>
          </a:p>
          <a:p>
            <a:r>
              <a:rPr lang="en-US" dirty="0"/>
              <a:t>It scans almost entire sky every 90 minutes of the ISS orbital cycle.</a:t>
            </a:r>
          </a:p>
          <a:p>
            <a:r>
              <a:rPr lang="en-US" dirty="0"/>
              <a:t>The movie demonstrate the observation.</a:t>
            </a:r>
          </a:p>
          <a:p>
            <a:endParaRPr lang="en-US" dirty="0"/>
          </a:p>
          <a:p>
            <a:r>
              <a:rPr lang="en-US" dirty="0"/>
              <a:t>SSC employs CCD imagers.</a:t>
            </a:r>
          </a:p>
          <a:p>
            <a:r>
              <a:rPr lang="en-US" dirty="0"/>
              <a:t>Because of the radiation damage in orbit and optical light-leak problem,</a:t>
            </a:r>
          </a:p>
          <a:p>
            <a:r>
              <a:rPr lang="en-US" dirty="0"/>
              <a:t>the operation has been tentatively suspended since 2022.</a:t>
            </a:r>
          </a:p>
          <a:p>
            <a:r>
              <a:rPr lang="en-US" dirty="0"/>
              <a:t>The data in the initial two years were relatively good and the all-sky map was published in 2022.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4FBAF-0D79-0A42-9144-F05991F8591F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476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4FBAF-0D79-0A42-9144-F05991F8591F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This figure show the current daily GSC sky coverage.</a:t>
            </a:r>
          </a:p>
          <a:p>
            <a:r>
              <a:rPr lang="en-US" dirty="0"/>
              <a:t>Because a few gas counters out of 12 have have a critical damage of gas leak and anode-wire broken, some area are lost.</a:t>
            </a:r>
          </a:p>
          <a:p>
            <a:r>
              <a:rPr lang="en-US" dirty="0"/>
              <a:t>But, still 80 percent of the sky is covered every 90 minutes.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1221D-281A-DE46-8EDC-AAE5D456831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5093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1221D-281A-DE46-8EDC-AAE5D456831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1358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25444-E072-589B-28B6-FC1670DA0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8A9F3B0-51D7-B8FF-4602-F4CD4AB2C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6D28CF0-8528-1DE7-7263-CA0F540FC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3E499E-6D0C-6B24-5FB5-D5379341D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1221D-281A-DE46-8EDC-AAE5D456831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9457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56E15-8A93-E3A1-F6F0-965B3C819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0C0CEA3-FBB6-45B7-238D-018A5EC2F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AF16E6-70D3-7EBE-D6FA-884A6241A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48057D-D577-328A-1E6A-138EA27420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1221D-281A-DE46-8EDC-AAE5D456831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0255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F4A25-4C18-78D2-6423-0533147A0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848B6D-0066-2A7D-8516-10ED56D48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2235C5-48B7-D5DB-FEAF-B480CCFA00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7711A-69E5-859D-D64A-7ADE93A4D1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4FBAF-0D79-0A42-9144-F05991F8591F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1609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T</a:t>
            </a:r>
            <a:r>
              <a:rPr lang="en-US" dirty="0"/>
              <a:t>h</a:t>
            </a:r>
            <a:r>
              <a:rPr lang="en-CN" dirty="0"/>
              <a:t>e MAXI is an all-sky X-ray survey mission on the internaional space station.</a:t>
            </a:r>
          </a:p>
          <a:p>
            <a:r>
              <a:rPr lang="en-CN" dirty="0"/>
              <a:t>T</a:t>
            </a:r>
            <a:r>
              <a:rPr lang="en-US" dirty="0"/>
              <a:t>h</a:t>
            </a:r>
            <a:r>
              <a:rPr lang="en-CN" dirty="0"/>
              <a:t>e in-orbit operation operated in 2009 so, it already passed 14 years.</a:t>
            </a:r>
          </a:p>
          <a:p>
            <a:r>
              <a:rPr lang="en-CN" dirty="0"/>
              <a:t>The payload includes two scientific instruments,</a:t>
            </a:r>
          </a:p>
          <a:p>
            <a:r>
              <a:rPr lang="en-CN" dirty="0"/>
              <a:t>Gas Slit Camera GSC and Solid-state Slit Camera</a:t>
            </a:r>
          </a:p>
          <a:p>
            <a:r>
              <a:rPr lang="en-CN" dirty="0"/>
              <a:t>T</a:t>
            </a:r>
            <a:r>
              <a:rPr lang="en-US" dirty="0"/>
              <a:t>h</a:t>
            </a:r>
            <a:r>
              <a:rPr lang="en-CN" dirty="0"/>
              <a:t>e mission is characterized by</a:t>
            </a:r>
          </a:p>
          <a:p>
            <a:r>
              <a:rPr lang="en-US" dirty="0"/>
              <a:t>L</a:t>
            </a:r>
            <a:r>
              <a:rPr lang="en-CN" dirty="0"/>
              <a:t>arge field of view, All-time monioring for 14 years </a:t>
            </a:r>
            <a:r>
              <a:rPr lang="en-US" dirty="0"/>
              <a:t>a</a:t>
            </a:r>
            <a:r>
              <a:rPr lang="en-CN" dirty="0"/>
              <a:t>nd nove alert in real-time thanks to the good telemetry connection between the ISS and the ground station.</a:t>
            </a:r>
          </a:p>
          <a:p>
            <a:r>
              <a:rPr lang="en-CN" dirty="0"/>
              <a:t>In these points, </a:t>
            </a:r>
            <a:r>
              <a:rPr lang="en-CN"/>
              <a:t>MAXI has been partly leading </a:t>
            </a:r>
            <a:r>
              <a:rPr lang="en-CN" dirty="0"/>
              <a:t>the tmie domain astronomy.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6B74B-7E36-8143-ABF0-26C3938F1B6B}" type="slidenum">
              <a:rPr lang="en-CN" smtClean="0"/>
              <a:t>21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5971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981" y="4844263"/>
            <a:ext cx="2515065" cy="273844"/>
          </a:xfrm>
        </p:spPr>
        <p:txBody>
          <a:bodyPr/>
          <a:lstStyle>
            <a:lvl1pPr>
              <a:defRPr sz="1100">
                <a:latin typeface="Helvetica" pitchFamily="2" charset="0"/>
              </a:defRPr>
            </a:lvl1pPr>
          </a:lstStyle>
          <a:p>
            <a:r>
              <a:rPr lang="en-US" altLang="ja-JP"/>
              <a:t>2025.5.12 IACHEC meeting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latin typeface="Helvetica" pitchFamily="2" charset="0"/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6450" y="4844263"/>
            <a:ext cx="2581972" cy="273844"/>
          </a:xfrm>
        </p:spPr>
        <p:txBody>
          <a:bodyPr/>
          <a:lstStyle>
            <a:lvl1pPr>
              <a:defRPr sz="1100">
                <a:latin typeface="Helvetica" pitchFamily="2" charset="0"/>
              </a:defRPr>
            </a:lvl1pPr>
          </a:lstStyle>
          <a:p>
            <a:fld id="{D8AB265A-67F9-B846-ADDA-5838BB83D35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7137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MAXI GSC calibration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81721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MAXI GSC calibration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5649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817DC1-04D9-C845-A65A-194CF3BAB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54559"/>
            <a:ext cx="7886700" cy="3678164"/>
          </a:xfrm>
        </p:spPr>
        <p:txBody>
          <a:bodyPr/>
          <a:lstStyle>
            <a:lvl1pPr>
              <a:defRPr>
                <a:latin typeface="Helvetica" pitchFamily="2" charset="0"/>
                <a:cs typeface="Calibri" panose="020F0502020204030204" pitchFamily="34" charset="0"/>
              </a:defRPr>
            </a:lvl1pPr>
            <a:lvl2pPr>
              <a:defRPr>
                <a:latin typeface="Helvetica" pitchFamily="2" charset="0"/>
                <a:cs typeface="Calibri" panose="020F0502020204030204" pitchFamily="34" charset="0"/>
              </a:defRPr>
            </a:lvl2pPr>
            <a:lvl3pPr>
              <a:defRPr>
                <a:latin typeface="Helvetica" pitchFamily="2" charset="0"/>
                <a:cs typeface="Calibri" panose="020F0502020204030204" pitchFamily="34" charset="0"/>
              </a:defRPr>
            </a:lvl3pPr>
            <a:lvl4pPr>
              <a:defRPr>
                <a:latin typeface="Helvetica" pitchFamily="2" charset="0"/>
                <a:cs typeface="Calibri" panose="020F0502020204030204" pitchFamily="34" charset="0"/>
              </a:defRPr>
            </a:lvl4pPr>
            <a:lvl5pPr>
              <a:defRPr>
                <a:latin typeface="Helvetica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71EDA5A-0F14-D94E-92BE-D3FB8BE0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2025.5.12 IACHEC meeting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7C49C38-E6C9-BF44-8260-B443350D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MAXI GSC calibration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BB1A036-D4DE-9D42-8E8C-D559296A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タイトル 9">
            <a:extLst>
              <a:ext uri="{FF2B5EF4-FFF2-40B4-BE49-F238E27FC236}">
                <a16:creationId xmlns:a16="http://schemas.microsoft.com/office/drawing/2014/main" id="{95D5F6A5-F42C-4342-B6B0-A3D46028A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7031"/>
            <a:ext cx="7886700" cy="764123"/>
          </a:xfrm>
        </p:spPr>
        <p:txBody>
          <a:bodyPr/>
          <a:lstStyle>
            <a:lvl1pPr>
              <a:defRPr>
                <a:latin typeface="Helvetica" pitchFamily="2" charset="0"/>
                <a:cs typeface="Calibri" panose="020F0502020204030204" pitchFamily="34" charset="0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87291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 altLang="ja-JP"/>
              <a:t>2025.5.12 IACHEC meeting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 altLang="ja-JP"/>
              <a:t>MAXI GSC calibration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D8AB265A-67F9-B846-ADDA-5838BB83D35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8895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MAXI GSC calibration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3186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MAXI GSC calibration</a:t>
            </a: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7889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MAXI GSC calibration</a:t>
            </a:r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4861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MAXI GSC calibration</a:t>
            </a:r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2665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MAXI GSC calibration</a:t>
            </a:r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1548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MAXI GSC calibration</a:t>
            </a: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1570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MAXI GSC calibration</a:t>
            </a: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94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51" y="273844"/>
            <a:ext cx="826677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51" y="1369218"/>
            <a:ext cx="8266771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606" y="4844263"/>
            <a:ext cx="25150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altLang="ja-JP"/>
              <a:t>2025.5.12 IACHEC meeting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844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06075" y="4844263"/>
            <a:ext cx="25819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D8AB265A-67F9-B846-ADDA-5838BB83D35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8400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50" r:id="rId12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tiff"/><Relationship Id="rId7" Type="http://schemas.openxmlformats.org/officeDocument/2006/relationships/image" Target="../media/image30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7.gi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jpg"/><Relationship Id="rId3" Type="http://schemas.openxmlformats.org/officeDocument/2006/relationships/image" Target="../media/image45.emf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g"/><Relationship Id="rId5" Type="http://schemas.openxmlformats.org/officeDocument/2006/relationships/image" Target="../media/image47.tif"/><Relationship Id="rId10" Type="http://schemas.openxmlformats.org/officeDocument/2006/relationships/image" Target="../media/image52.jpe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58DED4-AA2A-7C42-A66B-8C26F7380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926" y="173517"/>
            <a:ext cx="8140148" cy="1123366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dirty="0">
                <a:latin typeface="Helvetica" pitchFamily="2" charset="0"/>
              </a:rPr>
              <a:t>MAXI 15 years of instrument operation and calibration status</a:t>
            </a:r>
            <a:endParaRPr lang="ja-JP" altLang="en-US" sz="2800" dirty="0">
              <a:latin typeface="Helvetica" pitchFamily="2" charset="0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34DC2F96-FEC4-4B45-B9A6-53E1C8747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035" y="4557231"/>
            <a:ext cx="7494104" cy="387404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Helvetica" pitchFamily="2" charset="0"/>
              </a:rPr>
              <a:t>Mutsumi Sugizaki (Kanazawa Univ.) on behalf of MAXI Team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4FC5368-411B-E849-BA86-93260BA9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E5CA6682-6914-CE45-A179-916E20E57976}"/>
              </a:ext>
            </a:extLst>
          </p:cNvPr>
          <p:cNvSpPr txBox="1">
            <a:spLocks/>
          </p:cNvSpPr>
          <p:nvPr/>
        </p:nvSpPr>
        <p:spPr>
          <a:xfrm>
            <a:off x="5350515" y="2920287"/>
            <a:ext cx="2859207" cy="158211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Helvetica" pitchFamily="2" charset="0"/>
              </a:rPr>
              <a:t>Overview of MAXI 15 years</a:t>
            </a:r>
          </a:p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Helvetica" pitchFamily="2" charset="0"/>
              </a:rPr>
              <a:t>GSC operation status</a:t>
            </a:r>
          </a:p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Helvetica" pitchFamily="2" charset="0"/>
              </a:rPr>
              <a:t>Calibration for solar-flare X-ray contamination</a:t>
            </a:r>
          </a:p>
          <a:p>
            <a:pPr marL="257168" indent="-257168" algn="l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Helvetica" pitchFamily="2" charset="0"/>
              </a:rPr>
              <a:t>Summary</a:t>
            </a:r>
          </a:p>
        </p:txBody>
      </p:sp>
      <p:pic>
        <p:nvPicPr>
          <p:cNvPr id="13" name="Picture 9" descr="s128e010004-a">
            <a:extLst>
              <a:ext uri="{FF2B5EF4-FFF2-40B4-BE49-F238E27FC236}">
                <a16:creationId xmlns:a16="http://schemas.microsoft.com/office/drawing/2014/main" id="{5EC164CA-EEB0-644A-8756-D4C259EA3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8871" r="6848"/>
          <a:stretch>
            <a:fillRect/>
          </a:stretch>
        </p:blipFill>
        <p:spPr bwMode="auto">
          <a:xfrm>
            <a:off x="1133061" y="1467566"/>
            <a:ext cx="3737511" cy="295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8">
            <a:extLst>
              <a:ext uri="{FF2B5EF4-FFF2-40B4-BE49-F238E27FC236}">
                <a16:creationId xmlns:a16="http://schemas.microsoft.com/office/drawing/2014/main" id="{0C559D07-892D-2BFD-29AB-DC8D1337C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54" y="1078493"/>
            <a:ext cx="2366785" cy="16711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0C1CCD-6561-0508-043D-50F3233C5288}"/>
              </a:ext>
            </a:extLst>
          </p:cNvPr>
          <p:cNvSpPr txBox="1"/>
          <p:nvPr/>
        </p:nvSpPr>
        <p:spPr>
          <a:xfrm>
            <a:off x="7844862" y="1058615"/>
            <a:ext cx="1274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dirty="0">
                <a:solidFill>
                  <a:srgbClr val="0432FF"/>
                </a:solidFill>
                <a:latin typeface="Helvetica" pitchFamily="2" charset="0"/>
              </a:rPr>
              <a:t>MAXI 15 years workshop at Tokyo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AC9CD1B-331C-CE1C-43A7-7FA479DAD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2025.5.12 IACHEC meeting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52486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D2211-D176-C641-EDA0-2FD47C4BA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735108-BBD5-2EF1-CDBF-EBF3D6ED7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2467" y="893568"/>
            <a:ext cx="3454400" cy="3600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B3C241-4FE7-DFE0-6CCD-A3DE8C52D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06270" y="893568"/>
            <a:ext cx="3454400" cy="360045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3F1C1B-0AD4-6881-C44D-0535E9D3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81" y="141776"/>
            <a:ext cx="8410380" cy="602699"/>
          </a:xfrm>
        </p:spPr>
        <p:txBody>
          <a:bodyPr>
            <a:normAutofit/>
          </a:bodyPr>
          <a:lstStyle/>
          <a:p>
            <a:r>
              <a:rPr lang="en-US" altLang="ja-JP" sz="2800" baseline="30000" dirty="0"/>
              <a:t>55</a:t>
            </a:r>
            <a:r>
              <a:rPr lang="en-US" altLang="ja-JP" sz="2800" dirty="0"/>
              <a:t>Fe 5.9 keV cal. X-ray PHA (for gas/amplifier gain) </a:t>
            </a:r>
            <a:endParaRPr lang="ja-JP" altLang="en-US" sz="2800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78181874-F349-C24E-34B0-9B4F18384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63710" y="4845622"/>
            <a:ext cx="1543050" cy="269550"/>
          </a:xfrm>
        </p:spPr>
        <p:txBody>
          <a:bodyPr/>
          <a:lstStyle/>
          <a:p>
            <a:fld id="{D8AB265A-67F9-B846-ADDA-5838BB83D35C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CF33DD9-C8C2-58B4-AEEA-B8FDF7BBF5D6}"/>
              </a:ext>
            </a:extLst>
          </p:cNvPr>
          <p:cNvSpPr txBox="1"/>
          <p:nvPr/>
        </p:nvSpPr>
        <p:spPr>
          <a:xfrm>
            <a:off x="1696760" y="4420358"/>
            <a:ext cx="6779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2060"/>
                </a:solidFill>
                <a:latin typeface="Helvetica" pitchFamily="2" charset="0"/>
              </a:rPr>
              <a:t>The gas gain is gradually decreasing, and its change rate seems to be increasing.</a:t>
            </a:r>
          </a:p>
          <a:p>
            <a:r>
              <a:rPr lang="en-US" altLang="ja-JP" sz="1400" dirty="0">
                <a:solidFill>
                  <a:srgbClr val="002060"/>
                </a:solidFill>
                <a:latin typeface="Helvetica" pitchFamily="2" charset="0"/>
              </a:rPr>
              <a:t>Are gas impurities increasing? </a:t>
            </a:r>
            <a:endParaRPr lang="ja-JP" altLang="en-US" sz="1400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14" name="テキスト ボックス 5">
            <a:extLst>
              <a:ext uri="{FF2B5EF4-FFF2-40B4-BE49-F238E27FC236}">
                <a16:creationId xmlns:a16="http://schemas.microsoft.com/office/drawing/2014/main" id="{10C3A8A3-0310-55CE-5D67-B6ABB2BB6A87}"/>
              </a:ext>
            </a:extLst>
          </p:cNvPr>
          <p:cNvSpPr txBox="1"/>
          <p:nvPr/>
        </p:nvSpPr>
        <p:spPr>
          <a:xfrm rot="1345769">
            <a:off x="1880519" y="1235292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Helvetica" pitchFamily="2" charset="0"/>
              </a:rPr>
              <a:t>Gas leak</a:t>
            </a:r>
            <a:endParaRPr lang="ja-JP" altLang="en-US" sz="1200" b="1" dirty="0">
              <a:latin typeface="Helvetica" pitchFamily="2" charset="0"/>
            </a:endParaRPr>
          </a:p>
        </p:txBody>
      </p:sp>
      <p:sp>
        <p:nvSpPr>
          <p:cNvPr id="18" name="テキスト ボックス 10">
            <a:extLst>
              <a:ext uri="{FF2B5EF4-FFF2-40B4-BE49-F238E27FC236}">
                <a16:creationId xmlns:a16="http://schemas.microsoft.com/office/drawing/2014/main" id="{8544C163-8817-37C1-758E-552A8616723B}"/>
              </a:ext>
            </a:extLst>
          </p:cNvPr>
          <p:cNvSpPr txBox="1"/>
          <p:nvPr/>
        </p:nvSpPr>
        <p:spPr>
          <a:xfrm>
            <a:off x="781731" y="75932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2009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19" name="テキスト ボックス 11">
            <a:extLst>
              <a:ext uri="{FF2B5EF4-FFF2-40B4-BE49-F238E27FC236}">
                <a16:creationId xmlns:a16="http://schemas.microsoft.com/office/drawing/2014/main" id="{E166CC5F-E960-0F10-5568-3D51DEEE687A}"/>
              </a:ext>
            </a:extLst>
          </p:cNvPr>
          <p:cNvSpPr txBox="1"/>
          <p:nvPr/>
        </p:nvSpPr>
        <p:spPr>
          <a:xfrm>
            <a:off x="4105695" y="75932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2025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  <p:cxnSp>
        <p:nvCxnSpPr>
          <p:cNvPr id="20" name="直線矢印コネクタ 12">
            <a:extLst>
              <a:ext uri="{FF2B5EF4-FFF2-40B4-BE49-F238E27FC236}">
                <a16:creationId xmlns:a16="http://schemas.microsoft.com/office/drawing/2014/main" id="{1B47FCFF-3FDF-9DC4-DD14-2CD9246CC051}"/>
              </a:ext>
            </a:extLst>
          </p:cNvPr>
          <p:cNvCxnSpPr>
            <a:cxnSpLocks/>
          </p:cNvCxnSpPr>
          <p:nvPr/>
        </p:nvCxnSpPr>
        <p:spPr>
          <a:xfrm>
            <a:off x="1326105" y="914490"/>
            <a:ext cx="2793719" cy="0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15">
            <a:extLst>
              <a:ext uri="{FF2B5EF4-FFF2-40B4-BE49-F238E27FC236}">
                <a16:creationId xmlns:a16="http://schemas.microsoft.com/office/drawing/2014/main" id="{1E82925C-4C3B-C5C4-7D1B-097B9968858C}"/>
              </a:ext>
            </a:extLst>
          </p:cNvPr>
          <p:cNvSpPr txBox="1"/>
          <p:nvPr/>
        </p:nvSpPr>
        <p:spPr>
          <a:xfrm>
            <a:off x="2388688" y="634224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15 years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349516-CEA7-F53A-4FEC-5107BC8132DB}"/>
              </a:ext>
            </a:extLst>
          </p:cNvPr>
          <p:cNvSpPr txBox="1"/>
          <p:nvPr/>
        </p:nvSpPr>
        <p:spPr>
          <a:xfrm>
            <a:off x="448184" y="1657532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1.0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88AFB3-7786-760D-055F-76FD61D667A7}"/>
              </a:ext>
            </a:extLst>
          </p:cNvPr>
          <p:cNvSpPr txBox="1"/>
          <p:nvPr/>
        </p:nvSpPr>
        <p:spPr>
          <a:xfrm>
            <a:off x="448184" y="1894775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0.9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8E4835-7537-336F-4670-519D4E6B85B7}"/>
              </a:ext>
            </a:extLst>
          </p:cNvPr>
          <p:cNvSpPr txBox="1"/>
          <p:nvPr/>
        </p:nvSpPr>
        <p:spPr>
          <a:xfrm>
            <a:off x="448184" y="2193414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1.0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DFCAF6-D005-0664-C4A2-8CF7E0E08769}"/>
              </a:ext>
            </a:extLst>
          </p:cNvPr>
          <p:cNvSpPr txBox="1"/>
          <p:nvPr/>
        </p:nvSpPr>
        <p:spPr>
          <a:xfrm>
            <a:off x="448184" y="2430657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0.9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3A3526-148B-9FDF-812B-DE1608D009E0}"/>
              </a:ext>
            </a:extLst>
          </p:cNvPr>
          <p:cNvSpPr txBox="1"/>
          <p:nvPr/>
        </p:nvSpPr>
        <p:spPr>
          <a:xfrm>
            <a:off x="448184" y="2691355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1.0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26BAB8-5039-C33C-09F9-DAEF3B49A4A2}"/>
              </a:ext>
            </a:extLst>
          </p:cNvPr>
          <p:cNvSpPr txBox="1"/>
          <p:nvPr/>
        </p:nvSpPr>
        <p:spPr>
          <a:xfrm>
            <a:off x="448184" y="2928598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0.9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9D8623-FDA4-4191-1EFC-732EC0BFCF54}"/>
              </a:ext>
            </a:extLst>
          </p:cNvPr>
          <p:cNvSpPr txBox="1"/>
          <p:nvPr/>
        </p:nvSpPr>
        <p:spPr>
          <a:xfrm>
            <a:off x="448184" y="3304340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1.0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4920B8-E723-43C1-9F18-EE74790B824F}"/>
              </a:ext>
            </a:extLst>
          </p:cNvPr>
          <p:cNvSpPr txBox="1"/>
          <p:nvPr/>
        </p:nvSpPr>
        <p:spPr>
          <a:xfrm>
            <a:off x="448184" y="3541583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0.9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084416-C94C-3B28-109D-9EDE104459C2}"/>
              </a:ext>
            </a:extLst>
          </p:cNvPr>
          <p:cNvSpPr txBox="1"/>
          <p:nvPr/>
        </p:nvSpPr>
        <p:spPr>
          <a:xfrm>
            <a:off x="448184" y="3870685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1.0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D58C06-7442-046C-4107-5AED1CA721AB}"/>
              </a:ext>
            </a:extLst>
          </p:cNvPr>
          <p:cNvSpPr txBox="1"/>
          <p:nvPr/>
        </p:nvSpPr>
        <p:spPr>
          <a:xfrm>
            <a:off x="448184" y="4107928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0.9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1A523C-C1EA-F288-8CC9-2DE56D826941}"/>
              </a:ext>
            </a:extLst>
          </p:cNvPr>
          <p:cNvSpPr txBox="1"/>
          <p:nvPr/>
        </p:nvSpPr>
        <p:spPr>
          <a:xfrm>
            <a:off x="4669285" y="1617776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1.0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9DAF14-0DBE-5B7E-257F-343873078076}"/>
              </a:ext>
            </a:extLst>
          </p:cNvPr>
          <p:cNvSpPr txBox="1"/>
          <p:nvPr/>
        </p:nvSpPr>
        <p:spPr>
          <a:xfrm>
            <a:off x="4669285" y="1855019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0.9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929D11-DBD3-77AF-F669-A684F6E9DC2D}"/>
              </a:ext>
            </a:extLst>
          </p:cNvPr>
          <p:cNvSpPr txBox="1"/>
          <p:nvPr/>
        </p:nvSpPr>
        <p:spPr>
          <a:xfrm>
            <a:off x="4669285" y="2153658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1.0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36EFBD-E9F4-0246-F59F-B0CDC69F6A08}"/>
              </a:ext>
            </a:extLst>
          </p:cNvPr>
          <p:cNvSpPr txBox="1"/>
          <p:nvPr/>
        </p:nvSpPr>
        <p:spPr>
          <a:xfrm>
            <a:off x="4669285" y="2390901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0.9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B5A203-EFED-F8FA-A3A2-D2F594CDC2E0}"/>
              </a:ext>
            </a:extLst>
          </p:cNvPr>
          <p:cNvSpPr txBox="1"/>
          <p:nvPr/>
        </p:nvSpPr>
        <p:spPr>
          <a:xfrm>
            <a:off x="4669285" y="2651599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1.0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54AEFC-54DF-3DD5-2F3D-64D230F39260}"/>
              </a:ext>
            </a:extLst>
          </p:cNvPr>
          <p:cNvSpPr txBox="1"/>
          <p:nvPr/>
        </p:nvSpPr>
        <p:spPr>
          <a:xfrm>
            <a:off x="4669285" y="2888842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0.9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172922-8223-98B1-7D71-986EDCCA7A0C}"/>
              </a:ext>
            </a:extLst>
          </p:cNvPr>
          <p:cNvSpPr txBox="1"/>
          <p:nvPr/>
        </p:nvSpPr>
        <p:spPr>
          <a:xfrm>
            <a:off x="4669285" y="3264584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1.0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F924D5B-3827-6CD8-9321-8E90AB15314C}"/>
              </a:ext>
            </a:extLst>
          </p:cNvPr>
          <p:cNvSpPr txBox="1"/>
          <p:nvPr/>
        </p:nvSpPr>
        <p:spPr>
          <a:xfrm>
            <a:off x="4669285" y="3501827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0.9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210B6D-4999-5236-A066-6505C87CED1E}"/>
              </a:ext>
            </a:extLst>
          </p:cNvPr>
          <p:cNvSpPr txBox="1"/>
          <p:nvPr/>
        </p:nvSpPr>
        <p:spPr>
          <a:xfrm>
            <a:off x="4669285" y="3830929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1.0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A9595C-82D8-BDFD-A886-936E4002B6D1}"/>
              </a:ext>
            </a:extLst>
          </p:cNvPr>
          <p:cNvSpPr txBox="1"/>
          <p:nvPr/>
        </p:nvSpPr>
        <p:spPr>
          <a:xfrm>
            <a:off x="4669285" y="4068172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0.9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E4130CF-A158-505F-E761-AF22BBB8410F}"/>
              </a:ext>
            </a:extLst>
          </p:cNvPr>
          <p:cNvSpPr txBox="1"/>
          <p:nvPr/>
        </p:nvSpPr>
        <p:spPr>
          <a:xfrm>
            <a:off x="4669285" y="1089105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1.0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F4CA98-EDF5-757C-BC91-A925A114547C}"/>
              </a:ext>
            </a:extLst>
          </p:cNvPr>
          <p:cNvSpPr txBox="1"/>
          <p:nvPr/>
        </p:nvSpPr>
        <p:spPr>
          <a:xfrm>
            <a:off x="4669285" y="1326348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0.9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845E98-B180-1F84-678F-548A531D7709}"/>
              </a:ext>
            </a:extLst>
          </p:cNvPr>
          <p:cNvSpPr txBox="1"/>
          <p:nvPr/>
        </p:nvSpPr>
        <p:spPr>
          <a:xfrm>
            <a:off x="448184" y="993873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1.6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4002E49-6903-E4FE-B311-8AE2F2FC1ACB}"/>
              </a:ext>
            </a:extLst>
          </p:cNvPr>
          <p:cNvSpPr txBox="1"/>
          <p:nvPr/>
        </p:nvSpPr>
        <p:spPr>
          <a:xfrm>
            <a:off x="448184" y="1342437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1.0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4237FE-811B-2FEA-4A3B-4094DED849E8}"/>
              </a:ext>
            </a:extLst>
          </p:cNvPr>
          <p:cNvSpPr txBox="1"/>
          <p:nvPr/>
        </p:nvSpPr>
        <p:spPr>
          <a:xfrm rot="16200000">
            <a:off x="-1395004" y="2514011"/>
            <a:ext cx="3377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latin typeface="Helvetica" pitchFamily="2" charset="0"/>
              </a:rPr>
              <a:t>Relative change from the nominal value </a:t>
            </a:r>
          </a:p>
        </p:txBody>
      </p:sp>
      <p:sp>
        <p:nvSpPr>
          <p:cNvPr id="51" name="Date Placeholder 50">
            <a:extLst>
              <a:ext uri="{FF2B5EF4-FFF2-40B4-BE49-F238E27FC236}">
                <a16:creationId xmlns:a16="http://schemas.microsoft.com/office/drawing/2014/main" id="{C57F0DB8-00DC-D30E-2A09-B841D0F4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2025.5.12 IACHEC meeting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2603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74EE0-F143-634E-214B-B2516D067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DE0DE-71A7-FE07-2D80-66A892909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1" y="107710"/>
            <a:ext cx="8266771" cy="619864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L</a:t>
            </a:r>
            <a:r>
              <a:rPr kumimoji="1" lang="en-US" altLang="ja-JP" sz="3200" dirty="0">
                <a:latin typeface="Helvetica" pitchFamily="2" charset="0"/>
              </a:rPr>
              <a:t>eak / scattering of solar flare X-rays in GSC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84FB2-85DF-CFEA-1BE7-B7EC92C2D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396" y="4833739"/>
            <a:ext cx="2418777" cy="3039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>
                <a:latin typeface="Helvetica" pitchFamily="2" charset="0"/>
              </a:rPr>
              <a:t>2025.5.12 IACHEC meeting</a:t>
            </a:r>
            <a:endParaRPr lang="ja-JP" altLang="en-US" sz="1100" dirty="0">
              <a:latin typeface="Helvetica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266A30-4230-FEC6-425D-6BEA183C2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20351" y="4833739"/>
            <a:ext cx="2133600" cy="3039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703AB-E13A-5440-B0BF-06E1A7D4FBCC}" type="slidenum">
              <a:rPr lang="ja-JP" altLang="en-US" sz="1100" smtClean="0">
                <a:latin typeface="Helvetica" pitchFamily="2" charset="0"/>
              </a:rPr>
              <a:pPr/>
              <a:t>11</a:t>
            </a:fld>
            <a:endParaRPr lang="ja-JP" altLang="en-US" sz="1100">
              <a:latin typeface="Helvetica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EE518B-5361-5C54-7BE3-20F88793B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09" y="1224755"/>
            <a:ext cx="5369337" cy="30283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1E4BCA-606A-4B56-7F19-8966D3A9745B}"/>
              </a:ext>
            </a:extLst>
          </p:cNvPr>
          <p:cNvSpPr txBox="1"/>
          <p:nvPr/>
        </p:nvSpPr>
        <p:spPr>
          <a:xfrm>
            <a:off x="7415716" y="2319328"/>
            <a:ext cx="125117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Scattered at collimator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42D99B-A1F9-5BE6-C578-DC26A1D725BE}"/>
              </a:ext>
            </a:extLst>
          </p:cNvPr>
          <p:cNvCxnSpPr>
            <a:cxnSpLocks/>
          </p:cNvCxnSpPr>
          <p:nvPr/>
        </p:nvCxnSpPr>
        <p:spPr>
          <a:xfrm flipH="1" flipV="1">
            <a:off x="5635050" y="1742020"/>
            <a:ext cx="1780666" cy="8337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C89B39B-73BD-A5ED-55F7-60B7EDB9C86B}"/>
              </a:ext>
            </a:extLst>
          </p:cNvPr>
          <p:cNvSpPr txBox="1"/>
          <p:nvPr/>
        </p:nvSpPr>
        <p:spPr>
          <a:xfrm>
            <a:off x="7415716" y="1216785"/>
            <a:ext cx="1349223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Helvetica" pitchFamily="2" charset="0"/>
              </a:rPr>
              <a:t>Leak through the collimator edge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90A6E8-58E5-2C92-5D01-DFFF498C55F8}"/>
              </a:ext>
            </a:extLst>
          </p:cNvPr>
          <p:cNvSpPr txBox="1"/>
          <p:nvPr/>
        </p:nvSpPr>
        <p:spPr>
          <a:xfrm>
            <a:off x="3572703" y="4388500"/>
            <a:ext cx="297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Helvetica" pitchFamily="2" charset="0"/>
              </a:rPr>
              <a:t>Mostly soft X-rays (&lt;4 keV)</a:t>
            </a:r>
            <a:endParaRPr lang="en-US" sz="1400" dirty="0">
              <a:solidFill>
                <a:srgbClr val="FF0000"/>
              </a:solidFill>
              <a:latin typeface="Helvetica" pitchFamily="2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269DC93-648D-6EB7-15A2-BEA0D37E083A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5672790" y="1512096"/>
            <a:ext cx="1742926" cy="740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22CE68C2-538A-940B-E612-A8E52254CE67}"/>
              </a:ext>
            </a:extLst>
          </p:cNvPr>
          <p:cNvSpPr/>
          <p:nvPr/>
        </p:nvSpPr>
        <p:spPr>
          <a:xfrm rot="1709748">
            <a:off x="5031182" y="1430534"/>
            <a:ext cx="627451" cy="39602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A85060-5B24-0E4D-F7CC-8D4B0CEB1A02}"/>
              </a:ext>
            </a:extLst>
          </p:cNvPr>
          <p:cNvSpPr txBox="1"/>
          <p:nvPr/>
        </p:nvSpPr>
        <p:spPr>
          <a:xfrm>
            <a:off x="426561" y="1543822"/>
            <a:ext cx="113872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Scattered at Solar panel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201B08D-BA24-7BF9-DA27-1AFE3C6FED00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1565286" y="1805432"/>
            <a:ext cx="2172336" cy="5501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125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3F3BC-FE65-819E-7EF8-A5B4AB68B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EECE1-6A12-BA84-7B71-0BB1F9A4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1" y="58690"/>
            <a:ext cx="8266771" cy="830000"/>
          </a:xfrm>
        </p:spPr>
        <p:txBody>
          <a:bodyPr>
            <a:normAutofit/>
          </a:bodyPr>
          <a:lstStyle/>
          <a:p>
            <a:r>
              <a:rPr lang="en-US" dirty="0"/>
              <a:t>Expected leak paths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4D068-46F7-99A0-91CB-85DF46210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722" y="4800760"/>
            <a:ext cx="2418777" cy="355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/>
              <a:t>2025.5.12 IACHEC meeting</a:t>
            </a:r>
            <a:endParaRPr lang="ja-JP" altLang="en-US" sz="11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B7FC7-3CDC-1EBF-2BAE-C92C744FA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2677" y="4800760"/>
            <a:ext cx="2133600" cy="355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703AB-E13A-5440-B0BF-06E1A7D4FBCC}" type="slidenum">
              <a:rPr lang="ja-JP" altLang="en-US" sz="1100" smtClean="0"/>
              <a:pPr/>
              <a:t>12</a:t>
            </a:fld>
            <a:endParaRPr lang="ja-JP" altLang="en-US" sz="11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7E6E4F-2E6B-0D49-7DAC-7A8E2997A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64" y="1019750"/>
            <a:ext cx="2783861" cy="20383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18F94-8FA6-A4F2-9CF2-686436218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17379" y="161691"/>
            <a:ext cx="2330790" cy="364910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1767FF-D947-5152-9D87-EDCBD46E47A7}"/>
              </a:ext>
            </a:extLst>
          </p:cNvPr>
          <p:cNvCxnSpPr>
            <a:cxnSpLocks/>
          </p:cNvCxnSpPr>
          <p:nvPr/>
        </p:nvCxnSpPr>
        <p:spPr>
          <a:xfrm flipH="1">
            <a:off x="5961579" y="774263"/>
            <a:ext cx="469837" cy="1412883"/>
          </a:xfrm>
          <a:prstGeom prst="straightConnector1">
            <a:avLst/>
          </a:prstGeom>
          <a:ln>
            <a:solidFill>
              <a:srgbClr val="FF0000"/>
            </a:solidFill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810297-CE5E-C5F6-9BE9-CBC1A719209B}"/>
              </a:ext>
            </a:extLst>
          </p:cNvPr>
          <p:cNvCxnSpPr>
            <a:cxnSpLocks/>
          </p:cNvCxnSpPr>
          <p:nvPr/>
        </p:nvCxnSpPr>
        <p:spPr>
          <a:xfrm flipV="1">
            <a:off x="1854742" y="3199270"/>
            <a:ext cx="777614" cy="1537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3120583-5107-47C7-875F-EAF791C14A67}"/>
              </a:ext>
            </a:extLst>
          </p:cNvPr>
          <p:cNvCxnSpPr>
            <a:cxnSpLocks/>
          </p:cNvCxnSpPr>
          <p:nvPr/>
        </p:nvCxnSpPr>
        <p:spPr>
          <a:xfrm flipH="1" flipV="1">
            <a:off x="2632357" y="3199270"/>
            <a:ext cx="791180" cy="4916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358D4E6-D1F6-45AF-612E-F70FC071028B}"/>
              </a:ext>
            </a:extLst>
          </p:cNvPr>
          <p:cNvCxnSpPr>
            <a:cxnSpLocks/>
          </p:cNvCxnSpPr>
          <p:nvPr/>
        </p:nvCxnSpPr>
        <p:spPr>
          <a:xfrm flipH="1">
            <a:off x="1854744" y="3690900"/>
            <a:ext cx="1568794" cy="10458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55FC1F9-8AB9-0F8A-C3FA-FB1066E67D0E}"/>
              </a:ext>
            </a:extLst>
          </p:cNvPr>
          <p:cNvCxnSpPr>
            <a:cxnSpLocks/>
          </p:cNvCxnSpPr>
          <p:nvPr/>
        </p:nvCxnSpPr>
        <p:spPr>
          <a:xfrm flipH="1">
            <a:off x="2632357" y="3199271"/>
            <a:ext cx="674033" cy="0"/>
          </a:xfrm>
          <a:prstGeom prst="line">
            <a:avLst/>
          </a:prstGeom>
          <a:ln w="12700"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08A234E-CD50-6393-5279-CE253D1808A9}"/>
              </a:ext>
            </a:extLst>
          </p:cNvPr>
          <p:cNvCxnSpPr>
            <a:cxnSpLocks/>
          </p:cNvCxnSpPr>
          <p:nvPr/>
        </p:nvCxnSpPr>
        <p:spPr>
          <a:xfrm flipV="1">
            <a:off x="2243548" y="3217668"/>
            <a:ext cx="1059449" cy="1287095"/>
          </a:xfrm>
          <a:prstGeom prst="line">
            <a:avLst/>
          </a:prstGeom>
          <a:ln>
            <a:solidFill>
              <a:srgbClr val="FF0000"/>
            </a:solidFill>
            <a:headEnd type="arrow" w="med" len="lg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2AD1CFF-5BD6-D059-0B87-33EE705E7B8B}"/>
              </a:ext>
            </a:extLst>
          </p:cNvPr>
          <p:cNvCxnSpPr>
            <a:cxnSpLocks/>
          </p:cNvCxnSpPr>
          <p:nvPr/>
        </p:nvCxnSpPr>
        <p:spPr>
          <a:xfrm flipV="1">
            <a:off x="2632356" y="3217669"/>
            <a:ext cx="670641" cy="996152"/>
          </a:xfrm>
          <a:prstGeom prst="line">
            <a:avLst/>
          </a:prstGeom>
          <a:ln>
            <a:solidFill>
              <a:srgbClr val="FF0000"/>
            </a:solidFill>
            <a:head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697D67B-2CBF-FE34-817A-080CE6965E15}"/>
              </a:ext>
            </a:extLst>
          </p:cNvPr>
          <p:cNvCxnSpPr>
            <a:cxnSpLocks/>
          </p:cNvCxnSpPr>
          <p:nvPr/>
        </p:nvCxnSpPr>
        <p:spPr>
          <a:xfrm flipV="1">
            <a:off x="2632356" y="3199270"/>
            <a:ext cx="6785" cy="101455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545CAD-CFB5-1DC7-7FC1-CDA38A402A67}"/>
              </a:ext>
            </a:extLst>
          </p:cNvPr>
          <p:cNvCxnSpPr>
            <a:cxnSpLocks/>
          </p:cNvCxnSpPr>
          <p:nvPr/>
        </p:nvCxnSpPr>
        <p:spPr>
          <a:xfrm flipV="1">
            <a:off x="2243548" y="3196654"/>
            <a:ext cx="388807" cy="1280064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554602E-3CB7-F091-A518-4CDAF113DECB}"/>
              </a:ext>
            </a:extLst>
          </p:cNvPr>
          <p:cNvCxnSpPr>
            <a:cxnSpLocks/>
          </p:cNvCxnSpPr>
          <p:nvPr/>
        </p:nvCxnSpPr>
        <p:spPr>
          <a:xfrm flipV="1">
            <a:off x="1870246" y="3196653"/>
            <a:ext cx="1432751" cy="1540087"/>
          </a:xfrm>
          <a:prstGeom prst="line">
            <a:avLst/>
          </a:prstGeom>
          <a:ln>
            <a:solidFill>
              <a:srgbClr val="FF0000"/>
            </a:solidFill>
            <a:head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F67B844-8040-080B-729F-167C69A4A8C5}"/>
                  </a:ext>
                </a:extLst>
              </p:cNvPr>
              <p:cNvSpPr txBox="1"/>
              <p:nvPr/>
            </p:nvSpPr>
            <p:spPr>
              <a:xfrm>
                <a:off x="2788320" y="2957063"/>
                <a:ext cx="34420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F67B844-8040-080B-729F-167C69A4A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320" y="2957063"/>
                <a:ext cx="344206" cy="276999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D1307D4-A634-A00C-6DC2-99FF0D54ABCE}"/>
                  </a:ext>
                </a:extLst>
              </p:cNvPr>
              <p:cNvSpPr txBox="1"/>
              <p:nvPr/>
            </p:nvSpPr>
            <p:spPr>
              <a:xfrm>
                <a:off x="2572608" y="3300159"/>
                <a:ext cx="2149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D1307D4-A634-A00C-6DC2-99FF0D54A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608" y="3300159"/>
                <a:ext cx="214931" cy="276999"/>
              </a:xfrm>
              <a:prstGeom prst="rect">
                <a:avLst/>
              </a:prstGeom>
              <a:blipFill>
                <a:blip r:embed="rId5"/>
                <a:stretch>
                  <a:fillRect l="-33333" r="-33333" b="-3043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1E26331-1618-2AC4-BE50-1CC2760761D7}"/>
              </a:ext>
            </a:extLst>
          </p:cNvPr>
          <p:cNvCxnSpPr>
            <a:cxnSpLocks/>
          </p:cNvCxnSpPr>
          <p:nvPr/>
        </p:nvCxnSpPr>
        <p:spPr>
          <a:xfrm flipH="1" flipV="1">
            <a:off x="3319242" y="3237645"/>
            <a:ext cx="16015" cy="1017166"/>
          </a:xfrm>
          <a:prstGeom prst="line">
            <a:avLst/>
          </a:prstGeom>
          <a:ln w="12700"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5222086-FAF7-D579-21CF-3D9DA951F0A6}"/>
                  </a:ext>
                </a:extLst>
              </p:cNvPr>
              <p:cNvSpPr txBox="1"/>
              <p:nvPr/>
            </p:nvSpPr>
            <p:spPr>
              <a:xfrm>
                <a:off x="2173624" y="4020484"/>
                <a:ext cx="1894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5222086-FAF7-D579-21CF-3D9DA951F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624" y="4020484"/>
                <a:ext cx="189474" cy="276999"/>
              </a:xfrm>
              <a:prstGeom prst="rect">
                <a:avLst/>
              </a:prstGeom>
              <a:blipFill>
                <a:blip r:embed="rId6"/>
                <a:stretch>
                  <a:fillRect l="-25000" r="-18750" b="-434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C6BC548-E18C-FD5D-0184-9E38B8FE7AC6}"/>
                  </a:ext>
                </a:extLst>
              </p:cNvPr>
              <p:cNvSpPr txBox="1"/>
              <p:nvPr/>
            </p:nvSpPr>
            <p:spPr>
              <a:xfrm>
                <a:off x="4785608" y="3686450"/>
                <a:ext cx="1839863" cy="636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0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C6BC548-E18C-FD5D-0184-9E38B8FE7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608" y="3686450"/>
                <a:ext cx="1839863" cy="636200"/>
              </a:xfrm>
              <a:prstGeom prst="rect">
                <a:avLst/>
              </a:prstGeom>
              <a:blipFill>
                <a:blip r:embed="rId7"/>
                <a:stretch>
                  <a:fillRect l="-2055" t="-1961" r="-4110" b="-156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32CB8AD-1B60-C08B-D52A-F0C3C09FA429}"/>
              </a:ext>
            </a:extLst>
          </p:cNvPr>
          <p:cNvCxnSpPr>
            <a:cxnSpLocks/>
          </p:cNvCxnSpPr>
          <p:nvPr/>
        </p:nvCxnSpPr>
        <p:spPr>
          <a:xfrm flipV="1">
            <a:off x="1727011" y="3189115"/>
            <a:ext cx="777614" cy="1537469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E510330-46FA-A739-E7AE-2163E01ACE14}"/>
              </a:ext>
            </a:extLst>
          </p:cNvPr>
          <p:cNvCxnSpPr>
            <a:cxnSpLocks/>
          </p:cNvCxnSpPr>
          <p:nvPr/>
        </p:nvCxnSpPr>
        <p:spPr>
          <a:xfrm flipV="1">
            <a:off x="1598791" y="3185114"/>
            <a:ext cx="777614" cy="1537469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F9E7529-A91E-D06A-5147-067EF92A2485}"/>
              </a:ext>
            </a:extLst>
          </p:cNvPr>
          <p:cNvCxnSpPr>
            <a:cxnSpLocks/>
          </p:cNvCxnSpPr>
          <p:nvPr/>
        </p:nvCxnSpPr>
        <p:spPr>
          <a:xfrm flipV="1">
            <a:off x="1479130" y="3181114"/>
            <a:ext cx="777614" cy="1537469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4CB46D2-60EA-D4BE-F1E2-C95EBF9B72DB}"/>
              </a:ext>
            </a:extLst>
          </p:cNvPr>
          <p:cNvCxnSpPr>
            <a:cxnSpLocks/>
          </p:cNvCxnSpPr>
          <p:nvPr/>
        </p:nvCxnSpPr>
        <p:spPr>
          <a:xfrm flipV="1">
            <a:off x="2560122" y="3218410"/>
            <a:ext cx="777614" cy="1537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8A98C05-09C6-19C1-2344-9C89713F780B}"/>
              </a:ext>
            </a:extLst>
          </p:cNvPr>
          <p:cNvCxnSpPr>
            <a:cxnSpLocks/>
          </p:cNvCxnSpPr>
          <p:nvPr/>
        </p:nvCxnSpPr>
        <p:spPr>
          <a:xfrm flipH="1" flipV="1">
            <a:off x="3322231" y="3217699"/>
            <a:ext cx="791180" cy="4916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48B8E3D-3D38-8F37-F416-DE34D26B7551}"/>
              </a:ext>
            </a:extLst>
          </p:cNvPr>
          <p:cNvCxnSpPr>
            <a:cxnSpLocks/>
          </p:cNvCxnSpPr>
          <p:nvPr/>
        </p:nvCxnSpPr>
        <p:spPr>
          <a:xfrm flipH="1">
            <a:off x="2560377" y="3709297"/>
            <a:ext cx="1568794" cy="10458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FA82911-92A9-A137-878F-9B2FC418267E}"/>
                  </a:ext>
                </a:extLst>
              </p:cNvPr>
              <p:cNvSpPr txBox="1"/>
              <p:nvPr/>
            </p:nvSpPr>
            <p:spPr>
              <a:xfrm>
                <a:off x="3438038" y="3375374"/>
                <a:ext cx="125825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=160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FA82911-92A9-A137-878F-9B2FC4182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038" y="3375374"/>
                <a:ext cx="1258252" cy="276999"/>
              </a:xfrm>
              <a:prstGeom prst="rect">
                <a:avLst/>
              </a:prstGeom>
              <a:blipFill>
                <a:blip r:embed="rId8"/>
                <a:stretch>
                  <a:fillRect l="-6000" t="-4348" r="-4000" b="-391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0776429-BB2B-60EA-709B-28EC9E43934B}"/>
                  </a:ext>
                </a:extLst>
              </p:cNvPr>
              <p:cNvSpPr txBox="1"/>
              <p:nvPr/>
            </p:nvSpPr>
            <p:spPr>
              <a:xfrm>
                <a:off x="4510729" y="4557000"/>
                <a:ext cx="245958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Relation</m:t>
                      </m:r>
                      <m:r>
                        <a:rPr lang="en-US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between</m:t>
                      </m:r>
                      <m:r>
                        <a:rPr lang="en-US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and</m:t>
                      </m:r>
                      <m:r>
                        <a:rPr lang="en-US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5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15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0776429-BB2B-60EA-709B-28EC9E439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729" y="4557000"/>
                <a:ext cx="2459583" cy="323165"/>
              </a:xfrm>
              <a:prstGeom prst="rect">
                <a:avLst/>
              </a:prstGeom>
              <a:blipFill>
                <a:blip r:embed="rId9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DBA4195-19B6-8BE9-8AA9-7FD5CA4F17FD}"/>
              </a:ext>
            </a:extLst>
          </p:cNvPr>
          <p:cNvSpPr txBox="1"/>
          <p:nvPr/>
        </p:nvSpPr>
        <p:spPr>
          <a:xfrm>
            <a:off x="249570" y="1004088"/>
            <a:ext cx="1205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600" dirty="0">
                <a:latin typeface="Helvetica" pitchFamily="2" charset="0"/>
              </a:rPr>
              <a:t>GSC schematic drawing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E1C5DC-8ABB-DD0E-9435-C224B38A2C70}"/>
              </a:ext>
            </a:extLst>
          </p:cNvPr>
          <p:cNvSpPr txBox="1"/>
          <p:nvPr/>
        </p:nvSpPr>
        <p:spPr>
          <a:xfrm>
            <a:off x="8132351" y="953142"/>
            <a:ext cx="953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600" dirty="0">
                <a:latin typeface="Helvetica" pitchFamily="2" charset="0"/>
              </a:rPr>
              <a:t>Cross section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45E804-53B7-3A9D-D912-FCE0FE694B6D}"/>
              </a:ext>
            </a:extLst>
          </p:cNvPr>
          <p:cNvSpPr txBox="1"/>
          <p:nvPr/>
        </p:nvSpPr>
        <p:spPr>
          <a:xfrm rot="20660114">
            <a:off x="2970126" y="938195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  <a:latin typeface="Helvetica" pitchFamily="2" charset="0"/>
              </a:rPr>
              <a:t>S</a:t>
            </a:r>
            <a:r>
              <a:rPr lang="en-CN" sz="1200" dirty="0">
                <a:solidFill>
                  <a:srgbClr val="0432FF"/>
                </a:solidFill>
                <a:latin typeface="Helvetica" pitchFamily="2" charset="0"/>
              </a:rPr>
              <a:t>lat collimator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924768-11DA-1397-E17C-34C363F3D30B}"/>
              </a:ext>
            </a:extLst>
          </p:cNvPr>
          <p:cNvSpPr txBox="1"/>
          <p:nvPr/>
        </p:nvSpPr>
        <p:spPr>
          <a:xfrm>
            <a:off x="2967676" y="2704669"/>
            <a:ext cx="1021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" pitchFamily="2" charset="0"/>
              </a:rPr>
              <a:t>Gas counter</a:t>
            </a:r>
            <a:endParaRPr lang="en-CN" sz="1200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E9EE9A-A155-89F7-F6DC-6E0AB02CF052}"/>
              </a:ext>
            </a:extLst>
          </p:cNvPr>
          <p:cNvSpPr txBox="1"/>
          <p:nvPr/>
        </p:nvSpPr>
        <p:spPr>
          <a:xfrm rot="20543860">
            <a:off x="6447663" y="441534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solidFill>
                  <a:srgbClr val="FF0000"/>
                </a:solidFill>
                <a:latin typeface="Helvetica" pitchFamily="2" charset="0"/>
              </a:rPr>
              <a:t>Leak path</a:t>
            </a:r>
          </a:p>
        </p:txBody>
      </p:sp>
    </p:spTree>
    <p:extLst>
      <p:ext uri="{BB962C8B-B14F-4D97-AF65-F5344CB8AC3E}">
        <p14:creationId xmlns:p14="http://schemas.microsoft.com/office/powerpoint/2010/main" val="2125885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9980D-69DA-1FD8-3BF2-AFE76CB96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4B538-0EB3-B8AD-4014-CCDCE3ABA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14" y="198716"/>
            <a:ext cx="8266771" cy="561043"/>
          </a:xfrm>
        </p:spPr>
        <p:txBody>
          <a:bodyPr>
            <a:normAutofit fontScale="90000"/>
          </a:bodyPr>
          <a:lstStyle/>
          <a:p>
            <a:r>
              <a:rPr lang="en-US" dirty="0"/>
              <a:t>Stacked sun-scan data </a:t>
            </a:r>
            <a:r>
              <a:rPr lang="en-US" sz="2700" dirty="0"/>
              <a:t>(in GSC_5 case)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FF0D5-F944-3D04-B2B6-EAF3001E0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722" y="4883498"/>
            <a:ext cx="2418777" cy="231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>
                <a:latin typeface="Helvetica" pitchFamily="2" charset="0"/>
              </a:rPr>
              <a:t>2025.5.12 IACHEC meeting</a:t>
            </a:r>
            <a:endParaRPr lang="ja-JP" altLang="en-US" sz="1100" dirty="0">
              <a:latin typeface="Helvetica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2C9F13-B66F-6AB1-B2C6-A0A92BEEE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2677" y="4883498"/>
            <a:ext cx="2133600" cy="231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703AB-E13A-5440-B0BF-06E1A7D4FBCC}" type="slidenum">
              <a:rPr lang="ja-JP" altLang="en-US" sz="1100" smtClean="0">
                <a:latin typeface="Helvetica" pitchFamily="2" charset="0"/>
              </a:rPr>
              <a:pPr/>
              <a:t>13</a:t>
            </a:fld>
            <a:endParaRPr lang="ja-JP" altLang="en-US" sz="1100"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C56922-B428-6468-16DC-FED481660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83" y="891334"/>
            <a:ext cx="5689970" cy="355145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BE48E-DB93-B0E2-A2D2-2FE71A224AF8}"/>
              </a:ext>
            </a:extLst>
          </p:cNvPr>
          <p:cNvCxnSpPr>
            <a:cxnSpLocks/>
          </p:cNvCxnSpPr>
          <p:nvPr/>
        </p:nvCxnSpPr>
        <p:spPr>
          <a:xfrm flipV="1">
            <a:off x="6756044" y="1373777"/>
            <a:ext cx="777614" cy="1537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5A41B6-1BBA-BD90-02EF-E901E1A029C4}"/>
              </a:ext>
            </a:extLst>
          </p:cNvPr>
          <p:cNvCxnSpPr>
            <a:cxnSpLocks/>
          </p:cNvCxnSpPr>
          <p:nvPr/>
        </p:nvCxnSpPr>
        <p:spPr>
          <a:xfrm flipH="1" flipV="1">
            <a:off x="7533659" y="1373777"/>
            <a:ext cx="791180" cy="4916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309BFC-5281-1D91-6F91-A8317A483079}"/>
              </a:ext>
            </a:extLst>
          </p:cNvPr>
          <p:cNvCxnSpPr>
            <a:cxnSpLocks/>
          </p:cNvCxnSpPr>
          <p:nvPr/>
        </p:nvCxnSpPr>
        <p:spPr>
          <a:xfrm flipH="1">
            <a:off x="6756046" y="1865407"/>
            <a:ext cx="1568794" cy="10458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D363FC-62DD-653C-A768-1D3A7491550A}"/>
              </a:ext>
            </a:extLst>
          </p:cNvPr>
          <p:cNvCxnSpPr>
            <a:cxnSpLocks/>
          </p:cNvCxnSpPr>
          <p:nvPr/>
        </p:nvCxnSpPr>
        <p:spPr>
          <a:xfrm flipH="1">
            <a:off x="7533659" y="1373778"/>
            <a:ext cx="674033" cy="0"/>
          </a:xfrm>
          <a:prstGeom prst="line">
            <a:avLst/>
          </a:prstGeom>
          <a:ln w="12700"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5D2844-14E0-CB99-9A63-200E23401BE0}"/>
              </a:ext>
            </a:extLst>
          </p:cNvPr>
          <p:cNvCxnSpPr>
            <a:cxnSpLocks/>
          </p:cNvCxnSpPr>
          <p:nvPr/>
        </p:nvCxnSpPr>
        <p:spPr>
          <a:xfrm flipV="1">
            <a:off x="7144850" y="1392175"/>
            <a:ext cx="1059449" cy="1287095"/>
          </a:xfrm>
          <a:prstGeom prst="line">
            <a:avLst/>
          </a:prstGeom>
          <a:ln>
            <a:solidFill>
              <a:srgbClr val="FF0000"/>
            </a:solidFill>
            <a:headEnd type="arrow" w="med" len="lg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4EAE2D-2437-885A-FC3B-62CE8525D928}"/>
              </a:ext>
            </a:extLst>
          </p:cNvPr>
          <p:cNvCxnSpPr>
            <a:cxnSpLocks/>
          </p:cNvCxnSpPr>
          <p:nvPr/>
        </p:nvCxnSpPr>
        <p:spPr>
          <a:xfrm flipV="1">
            <a:off x="7533658" y="1392176"/>
            <a:ext cx="670641" cy="996152"/>
          </a:xfrm>
          <a:prstGeom prst="line">
            <a:avLst/>
          </a:prstGeom>
          <a:ln>
            <a:solidFill>
              <a:srgbClr val="FF0000"/>
            </a:solidFill>
            <a:head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628814-62FC-326C-FC45-BCA7828E68C2}"/>
              </a:ext>
            </a:extLst>
          </p:cNvPr>
          <p:cNvCxnSpPr>
            <a:cxnSpLocks/>
          </p:cNvCxnSpPr>
          <p:nvPr/>
        </p:nvCxnSpPr>
        <p:spPr>
          <a:xfrm flipV="1">
            <a:off x="7533658" y="1373777"/>
            <a:ext cx="6785" cy="101455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94045C-F5B7-0D2C-F25F-B096A6E1A93C}"/>
              </a:ext>
            </a:extLst>
          </p:cNvPr>
          <p:cNvCxnSpPr>
            <a:cxnSpLocks/>
          </p:cNvCxnSpPr>
          <p:nvPr/>
        </p:nvCxnSpPr>
        <p:spPr>
          <a:xfrm flipV="1">
            <a:off x="7144850" y="1371161"/>
            <a:ext cx="388807" cy="1280064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D82604-137E-58C0-89E5-450B42018A08}"/>
              </a:ext>
            </a:extLst>
          </p:cNvPr>
          <p:cNvCxnSpPr>
            <a:cxnSpLocks/>
          </p:cNvCxnSpPr>
          <p:nvPr/>
        </p:nvCxnSpPr>
        <p:spPr>
          <a:xfrm flipV="1">
            <a:off x="6771548" y="1371160"/>
            <a:ext cx="1432751" cy="1540087"/>
          </a:xfrm>
          <a:prstGeom prst="line">
            <a:avLst/>
          </a:prstGeom>
          <a:ln>
            <a:solidFill>
              <a:srgbClr val="FF0000"/>
            </a:solidFill>
            <a:head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650840-5F00-4175-BCCC-CC8E4907A7EF}"/>
                  </a:ext>
                </a:extLst>
              </p:cNvPr>
              <p:cNvSpPr txBox="1"/>
              <p:nvPr/>
            </p:nvSpPr>
            <p:spPr>
              <a:xfrm>
                <a:off x="7689622" y="1151666"/>
                <a:ext cx="34420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650840-5F00-4175-BCCC-CC8E4907A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622" y="1151666"/>
                <a:ext cx="344206" cy="276999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6285F1-FAC4-D0FD-CF64-49565FD73B0A}"/>
                  </a:ext>
                </a:extLst>
              </p:cNvPr>
              <p:cNvSpPr txBox="1"/>
              <p:nvPr/>
            </p:nvSpPr>
            <p:spPr>
              <a:xfrm>
                <a:off x="7473910" y="1474666"/>
                <a:ext cx="2149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6285F1-FAC4-D0FD-CF64-49565FD73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910" y="1474666"/>
                <a:ext cx="214931" cy="276999"/>
              </a:xfrm>
              <a:prstGeom prst="rect">
                <a:avLst/>
              </a:prstGeom>
              <a:blipFill>
                <a:blip r:embed="rId5"/>
                <a:stretch>
                  <a:fillRect l="-33333" r="-33333" b="-3636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E873E96-1C20-3B94-3883-5104AF3E0E29}"/>
              </a:ext>
            </a:extLst>
          </p:cNvPr>
          <p:cNvCxnSpPr>
            <a:cxnSpLocks/>
          </p:cNvCxnSpPr>
          <p:nvPr/>
        </p:nvCxnSpPr>
        <p:spPr>
          <a:xfrm flipH="1" flipV="1">
            <a:off x="8220544" y="1412152"/>
            <a:ext cx="16015" cy="1017166"/>
          </a:xfrm>
          <a:prstGeom prst="line">
            <a:avLst/>
          </a:prstGeom>
          <a:ln w="12700"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DBD961-3909-1CFA-0C59-E762EE79F7B0}"/>
                  </a:ext>
                </a:extLst>
              </p:cNvPr>
              <p:cNvSpPr txBox="1"/>
              <p:nvPr/>
            </p:nvSpPr>
            <p:spPr>
              <a:xfrm>
                <a:off x="7074926" y="2194991"/>
                <a:ext cx="1894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DBD961-3909-1CFA-0C59-E762EE79F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926" y="2194991"/>
                <a:ext cx="189474" cy="276999"/>
              </a:xfrm>
              <a:prstGeom prst="rect">
                <a:avLst/>
              </a:prstGeom>
              <a:blipFill>
                <a:blip r:embed="rId6"/>
                <a:stretch>
                  <a:fillRect l="-31250" r="-18750" b="-434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283029-4F3B-9D75-F398-304A4D564DD5}"/>
                  </a:ext>
                </a:extLst>
              </p:cNvPr>
              <p:cNvSpPr txBox="1"/>
              <p:nvPr/>
            </p:nvSpPr>
            <p:spPr>
              <a:xfrm>
                <a:off x="6801957" y="3283668"/>
                <a:ext cx="1655518" cy="57259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283029-4F3B-9D75-F398-304A4D56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1957" y="3283668"/>
                <a:ext cx="1655518" cy="572593"/>
              </a:xfrm>
              <a:prstGeom prst="rect">
                <a:avLst/>
              </a:prstGeom>
              <a:blipFill>
                <a:blip r:embed="rId7"/>
                <a:stretch>
                  <a:fillRect l="-2273" t="-2128" r="-3788" b="-1702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129F32-D3BE-42A4-EBCE-9E4A66BF3B21}"/>
              </a:ext>
            </a:extLst>
          </p:cNvPr>
          <p:cNvCxnSpPr>
            <a:cxnSpLocks/>
          </p:cNvCxnSpPr>
          <p:nvPr/>
        </p:nvCxnSpPr>
        <p:spPr>
          <a:xfrm flipV="1">
            <a:off x="6628313" y="1363622"/>
            <a:ext cx="777614" cy="1537469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C1B1B9-8DC0-9847-9856-4BE3CC70BBF0}"/>
              </a:ext>
            </a:extLst>
          </p:cNvPr>
          <p:cNvCxnSpPr>
            <a:cxnSpLocks/>
          </p:cNvCxnSpPr>
          <p:nvPr/>
        </p:nvCxnSpPr>
        <p:spPr>
          <a:xfrm flipV="1">
            <a:off x="6500093" y="1359621"/>
            <a:ext cx="777614" cy="1537469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DDE4ED-CD93-4AE0-1D9B-13F05E1C70BC}"/>
              </a:ext>
            </a:extLst>
          </p:cNvPr>
          <p:cNvCxnSpPr>
            <a:cxnSpLocks/>
          </p:cNvCxnSpPr>
          <p:nvPr/>
        </p:nvCxnSpPr>
        <p:spPr>
          <a:xfrm flipV="1">
            <a:off x="6380432" y="1355621"/>
            <a:ext cx="777614" cy="1537469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D36704-F6A3-401E-8777-645F0893DDD7}"/>
              </a:ext>
            </a:extLst>
          </p:cNvPr>
          <p:cNvCxnSpPr>
            <a:cxnSpLocks/>
          </p:cNvCxnSpPr>
          <p:nvPr/>
        </p:nvCxnSpPr>
        <p:spPr>
          <a:xfrm flipV="1">
            <a:off x="7461424" y="1392917"/>
            <a:ext cx="777614" cy="1537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DF5BFE3-4E9A-EAAA-8C55-593264F15208}"/>
              </a:ext>
            </a:extLst>
          </p:cNvPr>
          <p:cNvCxnSpPr>
            <a:cxnSpLocks/>
          </p:cNvCxnSpPr>
          <p:nvPr/>
        </p:nvCxnSpPr>
        <p:spPr>
          <a:xfrm flipH="1" flipV="1">
            <a:off x="8223533" y="1392206"/>
            <a:ext cx="791180" cy="4916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9786C2A-0FB7-D196-5BCD-2ECA815F8F6F}"/>
              </a:ext>
            </a:extLst>
          </p:cNvPr>
          <p:cNvCxnSpPr>
            <a:cxnSpLocks/>
          </p:cNvCxnSpPr>
          <p:nvPr/>
        </p:nvCxnSpPr>
        <p:spPr>
          <a:xfrm flipH="1">
            <a:off x="7461679" y="1883804"/>
            <a:ext cx="1568794" cy="10458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4DFC8E-AC4C-5289-8398-E1A33F096EC2}"/>
                  </a:ext>
                </a:extLst>
              </p:cNvPr>
              <p:cNvSpPr txBox="1"/>
              <p:nvPr/>
            </p:nvSpPr>
            <p:spPr>
              <a:xfrm>
                <a:off x="8279051" y="1569977"/>
                <a:ext cx="2382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4DFC8E-AC4C-5289-8398-E1A33F096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051" y="1569977"/>
                <a:ext cx="238261" cy="276999"/>
              </a:xfrm>
              <a:prstGeom prst="rect">
                <a:avLst/>
              </a:prstGeom>
              <a:blipFill>
                <a:blip r:embed="rId8"/>
                <a:stretch>
                  <a:fillRect l="-10000" r="-10000" b="-869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CE12BB1-432A-FB59-C83C-3B13FB82CDE8}"/>
                  </a:ext>
                </a:extLst>
              </p:cNvPr>
              <p:cNvSpPr txBox="1"/>
              <p:nvPr/>
            </p:nvSpPr>
            <p:spPr>
              <a:xfrm>
                <a:off x="2586833" y="4389701"/>
                <a:ext cx="20501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sz="1600" dirty="0">
                    <a:latin typeface="Helvetica" pitchFamily="2" charset="0"/>
                  </a:rPr>
                  <a:t>Incident sun angle </a:t>
                </a:r>
                <a14:m>
                  <m:oMath xmlns:m="http://schemas.openxmlformats.org/officeDocument/2006/math">
                    <m:r>
                      <a:rPr lang="en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CN" sz="1600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CE12BB1-432A-FB59-C83C-3B13FB82C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833" y="4389701"/>
                <a:ext cx="2050177" cy="338554"/>
              </a:xfrm>
              <a:prstGeom prst="rect">
                <a:avLst/>
              </a:prstGeom>
              <a:blipFill>
                <a:blip r:embed="rId9"/>
                <a:stretch>
                  <a:fillRect l="-1227" t="-3571" b="-1785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453995-3C54-18A4-C53F-5C57F559FDA6}"/>
                  </a:ext>
                </a:extLst>
              </p:cNvPr>
              <p:cNvSpPr txBox="1"/>
              <p:nvPr/>
            </p:nvSpPr>
            <p:spPr>
              <a:xfrm rot="16200000">
                <a:off x="-266698" y="2485885"/>
                <a:ext cx="20277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sz="1600" dirty="0">
                    <a:latin typeface="Helvetica" pitchFamily="2" charset="0"/>
                  </a:rPr>
                  <a:t>Incident sun angle </a:t>
                </a:r>
                <a14:m>
                  <m:oMath xmlns:m="http://schemas.openxmlformats.org/officeDocument/2006/math">
                    <m:r>
                      <a:rPr lang="en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CN" sz="1600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453995-3C54-18A4-C53F-5C57F559F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66698" y="2485885"/>
                <a:ext cx="2027735" cy="338554"/>
              </a:xfrm>
              <a:prstGeom prst="rect">
                <a:avLst/>
              </a:prstGeom>
              <a:blipFill>
                <a:blip r:embed="rId10"/>
                <a:stretch>
                  <a:fillRect l="-3704" r="-22222" b="-187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CAD7AC9-B22A-0927-A901-AC9B13A17208}"/>
              </a:ext>
            </a:extLst>
          </p:cNvPr>
          <p:cNvCxnSpPr>
            <a:cxnSpLocks/>
          </p:cNvCxnSpPr>
          <p:nvPr/>
        </p:nvCxnSpPr>
        <p:spPr>
          <a:xfrm flipV="1">
            <a:off x="482314" y="1392175"/>
            <a:ext cx="0" cy="2586972"/>
          </a:xfrm>
          <a:prstGeom prst="straightConnector1">
            <a:avLst/>
          </a:prstGeom>
          <a:ln w="12700">
            <a:solidFill>
              <a:srgbClr val="0432FF"/>
            </a:solidFill>
            <a:headEnd type="none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6D97218-187A-A41F-09D8-441844F75D8B}"/>
              </a:ext>
            </a:extLst>
          </p:cNvPr>
          <p:cNvSpPr txBox="1"/>
          <p:nvPr/>
        </p:nvSpPr>
        <p:spPr>
          <a:xfrm rot="19729581">
            <a:off x="72316" y="776129"/>
            <a:ext cx="1017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dirty="0">
                <a:solidFill>
                  <a:srgbClr val="0432FF"/>
                </a:solidFill>
                <a:latin typeface="Helvetica" pitchFamily="2" charset="0"/>
              </a:rPr>
              <a:t>Scan direction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13D4A48-DE5B-66AA-1CB4-77554A5242AF}"/>
              </a:ext>
            </a:extLst>
          </p:cNvPr>
          <p:cNvSpPr/>
          <p:nvPr/>
        </p:nvSpPr>
        <p:spPr>
          <a:xfrm>
            <a:off x="1463469" y="2333490"/>
            <a:ext cx="4435627" cy="596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0D8FB3-6728-2A9E-4412-240A73CFB492}"/>
              </a:ext>
            </a:extLst>
          </p:cNvPr>
          <p:cNvSpPr txBox="1"/>
          <p:nvPr/>
        </p:nvSpPr>
        <p:spPr>
          <a:xfrm>
            <a:off x="2093204" y="2497336"/>
            <a:ext cx="2933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solidFill>
                  <a:srgbClr val="FF0000"/>
                </a:solidFill>
                <a:latin typeface="Helvetica" pitchFamily="2" charset="0"/>
              </a:rPr>
              <a:t>Counter FOV.  Sun protection area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95297B-3156-B630-D2C7-7952B54230DE}"/>
              </a:ext>
            </a:extLst>
          </p:cNvPr>
          <p:cNvSpPr txBox="1"/>
          <p:nvPr/>
        </p:nvSpPr>
        <p:spPr>
          <a:xfrm rot="20369161">
            <a:off x="4543971" y="1086243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solidFill>
                  <a:srgbClr val="FF0000"/>
                </a:solidFill>
                <a:latin typeface="Helvetica" pitchFamily="2" charset="0"/>
              </a:rPr>
              <a:t>Leak event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269CDDD-B480-31A0-D2DD-ABF46CCC3185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5809615" y="1802729"/>
            <a:ext cx="992342" cy="1767236"/>
          </a:xfrm>
          <a:prstGeom prst="straightConnector1">
            <a:avLst/>
          </a:prstGeom>
          <a:ln w="9525">
            <a:solidFill>
              <a:srgbClr val="FF0000"/>
            </a:solidFill>
            <a:headEnd type="none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102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E27A4-69AB-5507-2C8E-6D96B17C7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44423-F001-B921-BA19-F39C95571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2" y="82249"/>
            <a:ext cx="8266771" cy="683064"/>
          </a:xfrm>
        </p:spPr>
        <p:txBody>
          <a:bodyPr>
            <a:noAutofit/>
          </a:bodyPr>
          <a:lstStyle/>
          <a:p>
            <a:r>
              <a:rPr lang="en-US" sz="2800" dirty="0"/>
              <a:t>Data-process update to patch the solar flare events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CCFB4-98B9-C4E3-5AAD-1A5E66B16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4787851"/>
            <a:ext cx="2418777" cy="355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>
                <a:latin typeface="Helvetica" pitchFamily="2" charset="0"/>
              </a:rPr>
              <a:t>2025.5.12 IACHEC meeting</a:t>
            </a:r>
            <a:endParaRPr lang="ja-JP" altLang="en-US" sz="1100" dirty="0">
              <a:latin typeface="Helvetica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FF58D-5B79-EDA9-C5AA-C37A687B9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4955" y="4787851"/>
            <a:ext cx="2133600" cy="355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703AB-E13A-5440-B0BF-06E1A7D4FBCC}" type="slidenum">
              <a:rPr lang="ja-JP" altLang="en-US" sz="1100" smtClean="0">
                <a:latin typeface="Helvetica" pitchFamily="2" charset="0"/>
              </a:rPr>
              <a:pPr/>
              <a:t>14</a:t>
            </a:fld>
            <a:endParaRPr lang="ja-JP" altLang="en-US" sz="1100"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C962D1-B6F1-581D-DE0B-AE84658F5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690" y="576804"/>
            <a:ext cx="1742900" cy="1616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2A63B9-CB3A-D07A-870F-87A056D37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721" y="583614"/>
            <a:ext cx="1728216" cy="1603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2EBE66-86B2-D796-ACC5-C971FAF573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3978" y="1906387"/>
            <a:ext cx="2384298" cy="3088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57346F-5BA7-7AFA-D1E5-29EA2DF073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7054" y="1906387"/>
            <a:ext cx="2384298" cy="3088386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0DC2939E-948F-13DD-27F8-DDEC53EAE050}"/>
              </a:ext>
            </a:extLst>
          </p:cNvPr>
          <p:cNvSpPr/>
          <p:nvPr/>
        </p:nvSpPr>
        <p:spPr>
          <a:xfrm>
            <a:off x="3455895" y="1494961"/>
            <a:ext cx="1218802" cy="387743"/>
          </a:xfrm>
          <a:prstGeom prst="rightArrow">
            <a:avLst>
              <a:gd name="adj1" fmla="val 28379"/>
              <a:gd name="adj2" fmla="val 7702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797861-7701-AB06-2739-CEA2FB4EBBB8}"/>
              </a:ext>
            </a:extLst>
          </p:cNvPr>
          <p:cNvSpPr txBox="1"/>
          <p:nvPr/>
        </p:nvSpPr>
        <p:spPr>
          <a:xfrm>
            <a:off x="3455894" y="1107860"/>
            <a:ext cx="12554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Helvetica" pitchFamily="2" charset="0"/>
              </a:rPr>
              <a:t>Sun-leak cut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2D7F62-0B35-3EC6-7DF5-3EA3B80F4A58}"/>
              </a:ext>
            </a:extLst>
          </p:cNvPr>
          <p:cNvSpPr/>
          <p:nvPr/>
        </p:nvSpPr>
        <p:spPr>
          <a:xfrm>
            <a:off x="2530641" y="2200770"/>
            <a:ext cx="328699" cy="1236923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A6F00FB-7E9C-2EC9-0B4C-4E44DCB97CE5}"/>
              </a:ext>
            </a:extLst>
          </p:cNvPr>
          <p:cNvCxnSpPr>
            <a:cxnSpLocks/>
          </p:cNvCxnSpPr>
          <p:nvPr/>
        </p:nvCxnSpPr>
        <p:spPr>
          <a:xfrm>
            <a:off x="2716050" y="1231966"/>
            <a:ext cx="0" cy="1096128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D82D66A-0E2B-044C-663E-C5724CBF03BB}"/>
              </a:ext>
            </a:extLst>
          </p:cNvPr>
          <p:cNvSpPr txBox="1"/>
          <p:nvPr/>
        </p:nvSpPr>
        <p:spPr>
          <a:xfrm>
            <a:off x="6995634" y="692135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latin typeface="Helvetica" pitchFamily="2" charset="0"/>
              </a:rPr>
              <a:t>(Updated in 2020)</a:t>
            </a:r>
          </a:p>
        </p:txBody>
      </p:sp>
    </p:spTree>
    <p:extLst>
      <p:ext uri="{BB962C8B-B14F-4D97-AF65-F5344CB8AC3E}">
        <p14:creationId xmlns:p14="http://schemas.microsoft.com/office/powerpoint/2010/main" val="963054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99596-4363-25AC-495E-812B4694B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41EE1-8209-C3D2-2F03-B6B242262D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722" y="4828528"/>
            <a:ext cx="2418777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>
                <a:latin typeface="Helvetica" pitchFamily="2" charset="0"/>
              </a:rPr>
              <a:t>2025.5.12 IACHEC meeting</a:t>
            </a:r>
            <a:endParaRPr lang="ja-JP" altLang="en-US" sz="1100" dirty="0">
              <a:latin typeface="Helvetica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78974-40B9-54DC-CE8A-AF64AAC9E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2677" y="4828528"/>
            <a:ext cx="21336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703AB-E13A-5440-B0BF-06E1A7D4FBCC}" type="slidenum">
              <a:rPr lang="ja-JP" altLang="en-US" sz="1100" smtClean="0">
                <a:latin typeface="Helvetica" pitchFamily="2" charset="0"/>
              </a:rPr>
              <a:pPr/>
              <a:t>15</a:t>
            </a:fld>
            <a:endParaRPr lang="ja-JP" altLang="en-US" sz="1100">
              <a:latin typeface="Helvetica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553471-A478-6F2D-3671-25BA1285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47" y="106122"/>
            <a:ext cx="8266771" cy="553998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Monitoring Solar X-rays</a:t>
            </a:r>
            <a:r>
              <a:rPr lang="ja-JP" altLang="en-US" sz="2800"/>
              <a:t> </a:t>
            </a:r>
            <a:r>
              <a:rPr lang="en-US" altLang="ja-JP" sz="2800" dirty="0"/>
              <a:t>with leaked events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9450F-1509-8F29-EB21-7080D5B32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750" y="2849722"/>
            <a:ext cx="3493516" cy="2196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D2BC2A-DA6B-F464-ADE8-DA4534A889DD}"/>
              </a:ext>
            </a:extLst>
          </p:cNvPr>
          <p:cNvSpPr txBox="1"/>
          <p:nvPr/>
        </p:nvSpPr>
        <p:spPr>
          <a:xfrm>
            <a:off x="974695" y="3193719"/>
            <a:ext cx="2028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GOES X-ray </a:t>
            </a:r>
            <a:r>
              <a:rPr lang="en-US" sz="1400" dirty="0" err="1">
                <a:latin typeface="Helvetica" pitchFamily="2" charset="0"/>
              </a:rPr>
              <a:t>bkgd</a:t>
            </a:r>
            <a:r>
              <a:rPr lang="en-US" sz="1400" dirty="0">
                <a:latin typeface="Helvetica" pitchFamily="2" charset="0"/>
              </a:rPr>
              <a:t> flux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3BF89C-4D59-9716-216C-9AF3BBE56838}"/>
              </a:ext>
            </a:extLst>
          </p:cNvPr>
          <p:cNvSpPr txBox="1"/>
          <p:nvPr/>
        </p:nvSpPr>
        <p:spPr>
          <a:xfrm>
            <a:off x="968980" y="983452"/>
            <a:ext cx="18981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GSC_5 Sun-leak event counts  </a:t>
            </a:r>
          </a:p>
          <a:p>
            <a:r>
              <a:rPr lang="en-US" sz="1400" dirty="0">
                <a:latin typeface="Helvetica" pitchFamily="2" charset="0"/>
              </a:rPr>
              <a:t>(not corrected for exposure, effective area)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0416E2-B699-50CD-1980-6EAE1F8D0435}"/>
              </a:ext>
            </a:extLst>
          </p:cNvPr>
          <p:cNvSpPr txBox="1"/>
          <p:nvPr/>
        </p:nvSpPr>
        <p:spPr>
          <a:xfrm>
            <a:off x="6651231" y="2480949"/>
            <a:ext cx="1646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The two profiles appear to correlate well.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A88760-0DDA-1539-336B-B50F972992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751" y="782006"/>
            <a:ext cx="3481832" cy="2173224"/>
          </a:xfrm>
          <a:prstGeom prst="rect">
            <a:avLst/>
          </a:prstGeom>
        </p:spPr>
      </p:pic>
      <p:sp>
        <p:nvSpPr>
          <p:cNvPr id="6" name="テキスト ボックス 10">
            <a:extLst>
              <a:ext uri="{FF2B5EF4-FFF2-40B4-BE49-F238E27FC236}">
                <a16:creationId xmlns:a16="http://schemas.microsoft.com/office/drawing/2014/main" id="{66B1A420-6D44-9294-C4B3-B7D2A97F60F3}"/>
              </a:ext>
            </a:extLst>
          </p:cNvPr>
          <p:cNvSpPr txBox="1"/>
          <p:nvPr/>
        </p:nvSpPr>
        <p:spPr>
          <a:xfrm>
            <a:off x="3183214" y="687161"/>
            <a:ext cx="68159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2009  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11" name="テキスト ボックス 11">
            <a:extLst>
              <a:ext uri="{FF2B5EF4-FFF2-40B4-BE49-F238E27FC236}">
                <a16:creationId xmlns:a16="http://schemas.microsoft.com/office/drawing/2014/main" id="{5BCBF0F7-F8EB-5473-CC97-B03F5665CA3F}"/>
              </a:ext>
            </a:extLst>
          </p:cNvPr>
          <p:cNvSpPr txBox="1"/>
          <p:nvPr/>
        </p:nvSpPr>
        <p:spPr>
          <a:xfrm>
            <a:off x="6070221" y="66073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2020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  <p:cxnSp>
        <p:nvCxnSpPr>
          <p:cNvPr id="12" name="直線矢印コネクタ 12">
            <a:extLst>
              <a:ext uri="{FF2B5EF4-FFF2-40B4-BE49-F238E27FC236}">
                <a16:creationId xmlns:a16="http://schemas.microsoft.com/office/drawing/2014/main" id="{0435C50A-A914-CE96-A865-3CEDC2E5A6C3}"/>
              </a:ext>
            </a:extLst>
          </p:cNvPr>
          <p:cNvCxnSpPr>
            <a:cxnSpLocks/>
          </p:cNvCxnSpPr>
          <p:nvPr/>
        </p:nvCxnSpPr>
        <p:spPr>
          <a:xfrm>
            <a:off x="3722797" y="824673"/>
            <a:ext cx="2347424" cy="0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5">
            <a:extLst>
              <a:ext uri="{FF2B5EF4-FFF2-40B4-BE49-F238E27FC236}">
                <a16:creationId xmlns:a16="http://schemas.microsoft.com/office/drawing/2014/main" id="{5EF766DB-1A7E-089F-4C60-474CAF4AC7F1}"/>
              </a:ext>
            </a:extLst>
          </p:cNvPr>
          <p:cNvSpPr txBox="1"/>
          <p:nvPr/>
        </p:nvSpPr>
        <p:spPr>
          <a:xfrm>
            <a:off x="4511737" y="539149"/>
            <a:ext cx="857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11 years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560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5FAD-1281-66A9-F74A-289711E10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0" y="190265"/>
            <a:ext cx="8266771" cy="763347"/>
          </a:xfrm>
        </p:spPr>
        <p:txBody>
          <a:bodyPr>
            <a:normAutofit/>
          </a:bodyPr>
          <a:lstStyle/>
          <a:p>
            <a:r>
              <a:rPr lang="en-CN" sz="2800" dirty="0"/>
              <a:t>Reflected solar-flare X-rays from Moon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86181-553A-7DE9-DDE5-6EFD356F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lang="ja-JP" altLang="en-US" smtClean="0"/>
              <a:pPr/>
              <a:t>16</a:t>
            </a:fld>
            <a:endParaRPr lang="ja-JP" altLang="en-US"/>
          </a:p>
        </p:txBody>
      </p:sp>
      <p:pic>
        <p:nvPicPr>
          <p:cNvPr id="6" name="Picture 5" descr="A close-up of a screen&#10;&#10;AI-generated content may be incorrect.">
            <a:extLst>
              <a:ext uri="{FF2B5EF4-FFF2-40B4-BE49-F238E27FC236}">
                <a16:creationId xmlns:a16="http://schemas.microsoft.com/office/drawing/2014/main" id="{140FE583-96B2-8742-6DCB-E720CEDA8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636" y="1026478"/>
            <a:ext cx="5634919" cy="3170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9FC924-0444-BC19-E1A2-0C121F729C1A}"/>
              </a:ext>
            </a:extLst>
          </p:cNvPr>
          <p:cNvSpPr txBox="1"/>
          <p:nvPr/>
        </p:nvSpPr>
        <p:spPr>
          <a:xfrm>
            <a:off x="359239" y="2219708"/>
            <a:ext cx="113872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Scattered at Solar panel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4B5367-C761-9647-8E00-67821323348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497964" y="2481318"/>
            <a:ext cx="2706506" cy="2616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DD3DE25-36A9-92F4-D526-2FDB38961410}"/>
              </a:ext>
            </a:extLst>
          </p:cNvPr>
          <p:cNvSpPr txBox="1"/>
          <p:nvPr/>
        </p:nvSpPr>
        <p:spPr>
          <a:xfrm>
            <a:off x="2926803" y="4263134"/>
            <a:ext cx="399104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Helvetica" pitchFamily="2" charset="0"/>
              </a:rPr>
              <a:t>Significant X-rays from the position of the Moon.</a:t>
            </a:r>
          </a:p>
          <a:p>
            <a:r>
              <a:rPr lang="en-US" altLang="ja-JP" sz="1400" dirty="0">
                <a:solidFill>
                  <a:srgbClr val="FF0000"/>
                </a:solidFill>
                <a:latin typeface="Helvetica" pitchFamily="2" charset="0"/>
              </a:rPr>
              <a:t>Reflection on Moon  (Mihara)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534C9B-8915-131F-AFDF-9D6A94DA7A80}"/>
              </a:ext>
            </a:extLst>
          </p:cNvPr>
          <p:cNvCxnSpPr>
            <a:cxnSpLocks/>
          </p:cNvCxnSpPr>
          <p:nvPr/>
        </p:nvCxnSpPr>
        <p:spPr>
          <a:xfrm flipV="1">
            <a:off x="3649862" y="3053678"/>
            <a:ext cx="626165" cy="12094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43CCF13-1F60-1FD9-38FF-11C2C55C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2025.5.12 IACHEC meeting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9939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0148-0009-E0A2-C03E-CF33E705D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1" y="154576"/>
            <a:ext cx="8266771" cy="994172"/>
          </a:xfrm>
        </p:spPr>
        <p:txBody>
          <a:bodyPr/>
          <a:lstStyle/>
          <a:p>
            <a:r>
              <a:rPr lang="en-CN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6A6AA-DBD7-56A6-1EF9-1A0DE775D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08" y="1021352"/>
            <a:ext cx="7588045" cy="3599225"/>
          </a:xfrm>
        </p:spPr>
        <p:txBody>
          <a:bodyPr>
            <a:normAutofit/>
          </a:bodyPr>
          <a:lstStyle/>
          <a:p>
            <a:r>
              <a:rPr lang="en-CN" sz="2000" dirty="0">
                <a:solidFill>
                  <a:srgbClr val="FF0000"/>
                </a:solidFill>
              </a:rPr>
              <a:t>MAXI operation is planned to extend until ~2030</a:t>
            </a:r>
            <a:r>
              <a:rPr lang="en-CN" sz="2000" dirty="0"/>
              <a:t> (unless any major accident occurs) as it plays its important role in the era of time-domin / multi-messanger astronomy.</a:t>
            </a:r>
            <a:endParaRPr lang="en-CN" sz="2000" dirty="0">
              <a:solidFill>
                <a:srgbClr val="FF0000"/>
              </a:solidFill>
            </a:endParaRPr>
          </a:p>
          <a:p>
            <a:r>
              <a:rPr lang="en-CN" sz="2000" dirty="0">
                <a:solidFill>
                  <a:srgbClr val="FF0000"/>
                </a:solidFill>
              </a:rPr>
              <a:t>Contaneous equal-quality data for over 15 years</a:t>
            </a:r>
            <a:r>
              <a:rPr lang="en-CN" sz="2000" dirty="0"/>
              <a:t> (over 30 years if RXTE/ASM data are combined) will provide a unique research opportunity</a:t>
            </a:r>
          </a:p>
          <a:p>
            <a:endParaRPr lang="en-CN" sz="2000" dirty="0"/>
          </a:p>
          <a:p>
            <a:r>
              <a:rPr lang="en-US" sz="2000" dirty="0">
                <a:solidFill>
                  <a:srgbClr val="FF0000"/>
                </a:solidFill>
              </a:rPr>
              <a:t>The long heritage will be useful for current / new missions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0432FF"/>
                </a:solidFill>
              </a:rPr>
              <a:t>The calibration works continue…</a:t>
            </a:r>
            <a:endParaRPr lang="en-CN" sz="2000" dirty="0">
              <a:solidFill>
                <a:srgbClr val="0432FF"/>
              </a:solidFill>
            </a:endParaRPr>
          </a:p>
          <a:p>
            <a:endParaRPr lang="en-CN" sz="2000" dirty="0"/>
          </a:p>
          <a:p>
            <a:endParaRPr lang="en-CN" sz="2000" dirty="0"/>
          </a:p>
          <a:p>
            <a:endParaRPr lang="en-CN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47D42-295F-98DB-58BA-FD55255D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848" y="4848480"/>
            <a:ext cx="2057400" cy="273844"/>
          </a:xfrm>
        </p:spPr>
        <p:txBody>
          <a:bodyPr/>
          <a:lstStyle/>
          <a:p>
            <a:r>
              <a:rPr lang="en-US"/>
              <a:t>2025.5.12 IACHEC meeting</a:t>
            </a:r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84594-2E4C-B586-67D0-194852192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8930" y="4848480"/>
            <a:ext cx="2057400" cy="273844"/>
          </a:xfrm>
        </p:spPr>
        <p:txBody>
          <a:bodyPr/>
          <a:lstStyle/>
          <a:p>
            <a:fld id="{19C75A49-130B-CA42-A509-B4E4E40F83B1}" type="slidenum">
              <a:rPr lang="en-CN" smtClean="0"/>
              <a:pPr/>
              <a:t>17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65674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A3BBF4-D0BE-87F7-E642-56DD6FB85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N" dirty="0"/>
              <a:t>Backup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31E5A89-5CD5-D87B-89DC-DBECC67B07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7937F-98F9-EDFA-9B6D-E28A23E4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ACEE137-B0F4-2E87-AF2A-F2483E5B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7401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98872-C867-8AD3-BA80-4108549D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9351F-39F7-9FD2-68D4-82FA475D7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B109B-5358-3253-BCB7-707631E6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56792-6C69-8E91-7EEB-2061DA36E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4436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world_iss_orbit.gif"/>
          <p:cNvPicPr>
            <a:picLocks noChangeAspect="1"/>
          </p:cNvPicPr>
          <p:nvPr/>
        </p:nvPicPr>
        <p:blipFill>
          <a:blip r:embed="rId3"/>
          <a:srcRect t="7553" r="8238"/>
          <a:stretch>
            <a:fillRect/>
          </a:stretch>
        </p:blipFill>
        <p:spPr>
          <a:xfrm>
            <a:off x="4852044" y="2954737"/>
            <a:ext cx="3004865" cy="2052995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49771" y="50456"/>
            <a:ext cx="7484652" cy="636540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MAXI (</a:t>
            </a:r>
            <a:r>
              <a:rPr lang="en-US" altLang="ja-JP" sz="2800" dirty="0">
                <a:solidFill>
                  <a:srgbClr val="FF0000"/>
                </a:solidFill>
              </a:rPr>
              <a:t>Monitor of All-sky X-ray Image</a:t>
            </a:r>
            <a:r>
              <a:rPr lang="en-US" altLang="ja-JP" sz="2800" dirty="0"/>
              <a:t>) on ISS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999C25-6859-DB48-86DF-3B0314CD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83317" y="4845622"/>
            <a:ext cx="1543050" cy="269550"/>
          </a:xfrm>
        </p:spPr>
        <p:txBody>
          <a:bodyPr/>
          <a:lstStyle/>
          <a:p>
            <a:fld id="{D8AB265A-67F9-B846-ADDA-5838BB83D35C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7172" name="Picture 4" descr="s127e0098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5835" y="599906"/>
            <a:ext cx="3083719" cy="228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9" descr="s128e010004-a"/>
          <p:cNvPicPr>
            <a:picLocks noChangeAspect="1" noChangeArrowheads="1"/>
          </p:cNvPicPr>
          <p:nvPr/>
        </p:nvPicPr>
        <p:blipFill>
          <a:blip r:embed="rId5"/>
          <a:srcRect l="8871" r="6848"/>
          <a:stretch>
            <a:fillRect/>
          </a:stretch>
        </p:blipFill>
        <p:spPr bwMode="auto">
          <a:xfrm>
            <a:off x="1402828" y="661795"/>
            <a:ext cx="3119792" cy="246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Oval 10"/>
          <p:cNvSpPr>
            <a:spLocks noChangeArrowheads="1"/>
          </p:cNvSpPr>
          <p:nvPr/>
        </p:nvSpPr>
        <p:spPr bwMode="auto">
          <a:xfrm rot="-5400000">
            <a:off x="5092900" y="1953053"/>
            <a:ext cx="1038225" cy="73223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eaLnBrk="1" hangingPunct="1"/>
            <a:endParaRPr lang="ja-JP" altLang="en-US" sz="1053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7175" name="Text Box 11"/>
          <p:cNvSpPr txBox="1">
            <a:spLocks noChangeArrowheads="1"/>
          </p:cNvSpPr>
          <p:nvPr/>
        </p:nvSpPr>
        <p:spPr bwMode="auto">
          <a:xfrm>
            <a:off x="5235179" y="2893049"/>
            <a:ext cx="513282" cy="25436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1053">
                <a:solidFill>
                  <a:srgbClr val="FF0000"/>
                </a:solidFill>
                <a:latin typeface="Helvetica" charset="0"/>
              </a:rPr>
              <a:t>MAXI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flipV="1">
            <a:off x="2677720" y="672508"/>
            <a:ext cx="2153840" cy="56078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2625814" y="1524040"/>
            <a:ext cx="2120021" cy="12939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cxnSp>
      <p:sp>
        <p:nvSpPr>
          <p:cNvPr id="7179" name="TextBox 18"/>
          <p:cNvSpPr txBox="1">
            <a:spLocks noChangeArrowheads="1"/>
          </p:cNvSpPr>
          <p:nvPr/>
        </p:nvSpPr>
        <p:spPr bwMode="auto">
          <a:xfrm>
            <a:off x="6172206" y="2882333"/>
            <a:ext cx="662361" cy="25436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1053">
                <a:solidFill>
                  <a:srgbClr val="FF0000"/>
                </a:solidFill>
                <a:latin typeface="Helvetica" charset="0"/>
              </a:rPr>
              <a:t>JEM EF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6200000" flipV="1">
            <a:off x="6044808" y="2397749"/>
            <a:ext cx="778669" cy="2047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1" name="Text Box 1044"/>
          <p:cNvSpPr txBox="1">
            <a:spLocks noChangeArrowheads="1"/>
          </p:cNvSpPr>
          <p:nvPr/>
        </p:nvSpPr>
        <p:spPr bwMode="auto">
          <a:xfrm>
            <a:off x="5336899" y="3815985"/>
            <a:ext cx="82105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1500" i="1" dirty="0" err="1">
                <a:solidFill>
                  <a:srgbClr val="FF0000"/>
                </a:solidFill>
                <a:latin typeface="Helvetica" charset="0"/>
              </a:rPr>
              <a:t>i</a:t>
            </a:r>
            <a:r>
              <a:rPr lang="en-US" altLang="ja-JP" sz="1500" dirty="0">
                <a:solidFill>
                  <a:srgbClr val="FF0000"/>
                </a:solidFill>
                <a:latin typeface="Helvetica" charset="0"/>
              </a:rPr>
              <a:t> = 51.6</a:t>
            </a:r>
          </a:p>
        </p:txBody>
      </p:sp>
      <p:sp>
        <p:nvSpPr>
          <p:cNvPr id="7182" name="Content Placeholder 13"/>
          <p:cNvSpPr txBox="1">
            <a:spLocks/>
          </p:cNvSpPr>
          <p:nvPr/>
        </p:nvSpPr>
        <p:spPr bwMode="auto">
          <a:xfrm>
            <a:off x="1175111" y="3211185"/>
            <a:ext cx="3309403" cy="147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57168" indent="-257168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ja-JP" sz="1400" dirty="0">
                <a:latin typeface="Helvetica" charset="0"/>
              </a:rPr>
              <a:t>MAXI 1-D slit camera has been scanning the whole sky according to the ISS orbital motion (90 min.) since </a:t>
            </a:r>
            <a:r>
              <a:rPr lang="en-US" altLang="ja-JP" sz="1400" dirty="0">
                <a:solidFill>
                  <a:srgbClr val="FF0000"/>
                </a:solidFill>
                <a:latin typeface="Helvetica" charset="0"/>
              </a:rPr>
              <a:t>2009 August</a:t>
            </a:r>
            <a:r>
              <a:rPr lang="en-US" altLang="ja-JP" sz="1400" dirty="0">
                <a:latin typeface="Helvetica" charset="0"/>
              </a:rPr>
              <a:t>.</a:t>
            </a:r>
          </a:p>
          <a:p>
            <a:pPr marL="257168" indent="-257168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ja-JP" sz="1400" dirty="0">
                <a:latin typeface="Helvetica" charset="0"/>
              </a:rPr>
              <a:t>Large inclination angle (51.6 deg)</a:t>
            </a:r>
          </a:p>
          <a:p>
            <a:pPr marL="257168" indent="-257168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ja-JP" sz="1400" dirty="0">
                <a:latin typeface="Helvetica" charset="0"/>
              </a:rPr>
              <a:t>Various ISS structures sometimes interfere the MAXI FOV.</a:t>
            </a:r>
          </a:p>
        </p:txBody>
      </p:sp>
      <p:sp>
        <p:nvSpPr>
          <p:cNvPr id="25" name="上矢印 24"/>
          <p:cNvSpPr>
            <a:spLocks noChangeArrowheads="1"/>
          </p:cNvSpPr>
          <p:nvPr/>
        </p:nvSpPr>
        <p:spPr bwMode="auto">
          <a:xfrm>
            <a:off x="2228850" y="733229"/>
            <a:ext cx="391716" cy="296466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38100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342892">
              <a:defRPr/>
            </a:pPr>
            <a:endParaRPr lang="ja-JP" altLang="en-US" sz="1053">
              <a:solidFill>
                <a:schemeClr val="lt1"/>
              </a:solidFill>
            </a:endParaRPr>
          </a:p>
        </p:txBody>
      </p:sp>
      <p:sp>
        <p:nvSpPr>
          <p:cNvPr id="7184" name="テキスト ボックス 25"/>
          <p:cNvSpPr txBox="1">
            <a:spLocks noChangeArrowheads="1"/>
          </p:cNvSpPr>
          <p:nvPr/>
        </p:nvSpPr>
        <p:spPr bwMode="auto">
          <a:xfrm>
            <a:off x="1443041" y="672510"/>
            <a:ext cx="755335" cy="41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342892"/>
            <a:r>
              <a:rPr lang="en-US" altLang="ja-JP" sz="1053">
                <a:solidFill>
                  <a:schemeClr val="bg1"/>
                </a:solidFill>
                <a:latin typeface="Helvetica" charset="0"/>
              </a:rPr>
              <a:t>Direction </a:t>
            </a:r>
            <a:br>
              <a:rPr lang="en-US" altLang="ja-JP" sz="1053">
                <a:solidFill>
                  <a:schemeClr val="bg1"/>
                </a:solidFill>
                <a:latin typeface="Helvetica" charset="0"/>
              </a:rPr>
            </a:br>
            <a:r>
              <a:rPr lang="en-US" altLang="ja-JP" sz="1053">
                <a:solidFill>
                  <a:schemeClr val="bg1"/>
                </a:solidFill>
                <a:latin typeface="Helvetica" charset="0"/>
              </a:rPr>
              <a:t>of Motion</a:t>
            </a:r>
          </a:p>
        </p:txBody>
      </p:sp>
      <p:sp>
        <p:nvSpPr>
          <p:cNvPr id="23" name="正方形/長方形 22"/>
          <p:cNvSpPr/>
          <p:nvPr/>
        </p:nvSpPr>
        <p:spPr>
          <a:xfrm flipV="1">
            <a:off x="5176227" y="3375767"/>
            <a:ext cx="2622427" cy="2037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3" dirty="0"/>
          </a:p>
        </p:txBody>
      </p:sp>
      <p:sp>
        <p:nvSpPr>
          <p:cNvPr id="26" name="正方形/長方形 25"/>
          <p:cNvSpPr/>
          <p:nvPr/>
        </p:nvSpPr>
        <p:spPr>
          <a:xfrm flipV="1">
            <a:off x="5185866" y="4222797"/>
            <a:ext cx="2622427" cy="2037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3" dirty="0"/>
          </a:p>
        </p:txBody>
      </p:sp>
      <p:cxnSp>
        <p:nvCxnSpPr>
          <p:cNvPr id="27" name="直線矢印コネクタ 26"/>
          <p:cNvCxnSpPr/>
          <p:nvPr/>
        </p:nvCxnSpPr>
        <p:spPr>
          <a:xfrm rot="5400000">
            <a:off x="4877799" y="2148349"/>
            <a:ext cx="399602" cy="8601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rot="16200000" flipV="1">
            <a:off x="4931471" y="2554784"/>
            <a:ext cx="381939" cy="61800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4681064" y="2032293"/>
            <a:ext cx="364542" cy="2543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1053" b="1" dirty="0">
                <a:solidFill>
                  <a:srgbClr val="FF0000"/>
                </a:solidFill>
              </a:rPr>
              <a:t>1m</a:t>
            </a:r>
            <a:endParaRPr lang="ja-JP" altLang="en-US" sz="1053" b="1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681063" y="2440490"/>
            <a:ext cx="468398" cy="2543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1053" b="1" dirty="0">
                <a:solidFill>
                  <a:srgbClr val="FF0000"/>
                </a:solidFill>
              </a:rPr>
              <a:t>1.8m</a:t>
            </a:r>
            <a:endParaRPr lang="ja-JP" altLang="en-US" sz="1053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978129" y="4218435"/>
            <a:ext cx="612210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3" b="1" i="1" dirty="0">
                <a:solidFill>
                  <a:srgbClr val="000090"/>
                </a:solidFill>
              </a:rPr>
              <a:t>SAA</a:t>
            </a:r>
            <a:endParaRPr lang="ja-JP" altLang="en-US" sz="1053" b="1" i="1" dirty="0">
              <a:solidFill>
                <a:srgbClr val="00009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795140" y="4228184"/>
            <a:ext cx="1205862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3" b="1" i="1" dirty="0">
                <a:solidFill>
                  <a:srgbClr val="000090"/>
                </a:solidFill>
              </a:rPr>
              <a:t>S. Magnetic pole</a:t>
            </a:r>
            <a:endParaRPr lang="ja-JP" altLang="en-US" sz="1053" b="1" i="1" dirty="0">
              <a:solidFill>
                <a:srgbClr val="00009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600705" y="3147314"/>
            <a:ext cx="1140013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3" b="1" i="1" dirty="0" err="1">
                <a:solidFill>
                  <a:srgbClr val="000090"/>
                </a:solidFill>
              </a:rPr>
              <a:t>N.Magnetic</a:t>
            </a:r>
            <a:r>
              <a:rPr lang="en-US" altLang="ja-JP" sz="1053" b="1" i="1" dirty="0">
                <a:solidFill>
                  <a:srgbClr val="000090"/>
                </a:solidFill>
              </a:rPr>
              <a:t> pole</a:t>
            </a:r>
            <a:endParaRPr lang="ja-JP" altLang="en-US" sz="1053" b="1" i="1" dirty="0">
              <a:solidFill>
                <a:srgbClr val="00009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223017" y="640360"/>
            <a:ext cx="1328180" cy="740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3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Japanese Experimental Module</a:t>
            </a:r>
          </a:p>
          <a:p>
            <a:r>
              <a:rPr lang="en-US" altLang="ja-JP" sz="1053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Exposed Facility</a:t>
            </a:r>
            <a:endParaRPr lang="ja-JP" altLang="en-US" sz="1053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250D4B-9546-E1E7-6F47-8CB6D96CA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313" y="4844263"/>
            <a:ext cx="2515065" cy="273844"/>
          </a:xfrm>
        </p:spPr>
        <p:txBody>
          <a:bodyPr/>
          <a:lstStyle/>
          <a:p>
            <a:r>
              <a:rPr lang="en-US" altLang="ja-JP" dirty="0"/>
              <a:t>2025.5.12 IACHEC meeting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83476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B8694F-0C42-9D43-9D28-39E357FB7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131089"/>
            <a:ext cx="5915025" cy="623720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What caused the eclipse-like feature ?</a:t>
            </a:r>
            <a:endParaRPr lang="ja-JP" altLang="en-US" sz="24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D108F9-1696-BD4A-A84C-1B2C0BA13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lang="ja-JP" altLang="en-US" smtClean="0"/>
              <a:pPr/>
              <a:t>20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1F55EBE-1EEC-F340-A8E3-CE1D6C9DA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033" y="886495"/>
            <a:ext cx="3357563" cy="189366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3727504-D246-7947-A445-1744F12C5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033" y="3078268"/>
            <a:ext cx="3357563" cy="189366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0F64BB-4523-5E4B-9CF5-41BC5B41E29A}"/>
              </a:ext>
            </a:extLst>
          </p:cNvPr>
          <p:cNvSpPr txBox="1"/>
          <p:nvPr/>
        </p:nvSpPr>
        <p:spPr>
          <a:xfrm>
            <a:off x="5671672" y="866797"/>
            <a:ext cx="148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solidFill>
                  <a:srgbClr val="FF0000"/>
                </a:solidFill>
              </a:rPr>
              <a:t>2009-03-07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E4FAD8-A1E0-5C4B-8CEB-04352E4C0B69}"/>
              </a:ext>
            </a:extLst>
          </p:cNvPr>
          <p:cNvSpPr txBox="1"/>
          <p:nvPr/>
        </p:nvSpPr>
        <p:spPr>
          <a:xfrm>
            <a:off x="5671672" y="3008263"/>
            <a:ext cx="157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solidFill>
                  <a:srgbClr val="FF0000"/>
                </a:solidFill>
              </a:rPr>
              <a:t>2019-03-08</a:t>
            </a:r>
            <a:endParaRPr lang="ja-JP" altLang="en-US" sz="180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088B8F5-5995-9849-9F00-16FD60C4A6E3}"/>
              </a:ext>
            </a:extLst>
          </p:cNvPr>
          <p:cNvCxnSpPr>
            <a:cxnSpLocks/>
          </p:cNvCxnSpPr>
          <p:nvPr/>
        </p:nvCxnSpPr>
        <p:spPr>
          <a:xfrm>
            <a:off x="5983166" y="1213046"/>
            <a:ext cx="0" cy="18230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パイ 11">
            <a:extLst>
              <a:ext uri="{FF2B5EF4-FFF2-40B4-BE49-F238E27FC236}">
                <a16:creationId xmlns:a16="http://schemas.microsoft.com/office/drawing/2014/main" id="{366F8C91-C5E5-DA4D-B683-DAB39792EE40}"/>
              </a:ext>
            </a:extLst>
          </p:cNvPr>
          <p:cNvSpPr/>
          <p:nvPr/>
        </p:nvSpPr>
        <p:spPr>
          <a:xfrm>
            <a:off x="3803928" y="1265824"/>
            <a:ext cx="643555" cy="622613"/>
          </a:xfrm>
          <a:prstGeom prst="pie">
            <a:avLst>
              <a:gd name="adj1" fmla="val 10294380"/>
              <a:gd name="adj2" fmla="val 16200000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3">
              <a:solidFill>
                <a:schemeClr val="tx1"/>
              </a:solidFill>
            </a:endParaRPr>
          </a:p>
        </p:txBody>
      </p:sp>
      <p:sp>
        <p:nvSpPr>
          <p:cNvPr id="13" name="パイ 12">
            <a:extLst>
              <a:ext uri="{FF2B5EF4-FFF2-40B4-BE49-F238E27FC236}">
                <a16:creationId xmlns:a16="http://schemas.microsoft.com/office/drawing/2014/main" id="{F28B65D7-589B-FB48-AEBE-E8662A3378EA}"/>
              </a:ext>
            </a:extLst>
          </p:cNvPr>
          <p:cNvSpPr/>
          <p:nvPr/>
        </p:nvSpPr>
        <p:spPr>
          <a:xfrm rot="10800000">
            <a:off x="3871910" y="1298878"/>
            <a:ext cx="672418" cy="651197"/>
          </a:xfrm>
          <a:prstGeom prst="pie">
            <a:avLst>
              <a:gd name="adj1" fmla="val 10294380"/>
              <a:gd name="adj2" fmla="val 16545485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3">
              <a:solidFill>
                <a:schemeClr val="tx1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B3B2826-FB3A-2C41-A99F-2D6DC7CD5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490" y="1243338"/>
            <a:ext cx="1869776" cy="1073390"/>
          </a:xfrm>
          <a:prstGeom prst="rect">
            <a:avLst/>
          </a:prstGeom>
        </p:spPr>
      </p:pic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A846856-DAA9-C547-B66C-F54C6C4A6B1D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2151054" y="1478274"/>
            <a:ext cx="1799760" cy="115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AF12701-79F2-9F48-94D9-35CD4859A338}"/>
              </a:ext>
            </a:extLst>
          </p:cNvPr>
          <p:cNvSpPr txBox="1"/>
          <p:nvPr/>
        </p:nvSpPr>
        <p:spPr>
          <a:xfrm>
            <a:off x="6120931" y="3326726"/>
            <a:ext cx="112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rgbClr val="FF0000"/>
                </a:solidFill>
              </a:rPr>
              <a:t>Undocked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66CBC0B-CD78-AC43-BEA4-C278A68731DB}"/>
              </a:ext>
            </a:extLst>
          </p:cNvPr>
          <p:cNvSpPr txBox="1"/>
          <p:nvPr/>
        </p:nvSpPr>
        <p:spPr>
          <a:xfrm>
            <a:off x="1307581" y="3181388"/>
            <a:ext cx="85972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800" dirty="0" err="1">
                <a:solidFill>
                  <a:srgbClr val="FF0000"/>
                </a:solidFill>
              </a:rPr>
              <a:t>Sco</a:t>
            </a:r>
            <a:r>
              <a:rPr lang="en-US" altLang="ja-JP" sz="1800" dirty="0">
                <a:solidFill>
                  <a:srgbClr val="FF0000"/>
                </a:solidFill>
              </a:rPr>
              <a:t> X-1</a:t>
            </a:r>
            <a:endParaRPr lang="ja-JP" altLang="en-US" sz="1800">
              <a:solidFill>
                <a:srgbClr val="FF0000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A41D10CF-8171-C049-8C0E-4C00101DF284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2167304" y="3366054"/>
            <a:ext cx="1704605" cy="3069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992630B-3443-F44A-A30B-2B4BA2A4FE87}"/>
              </a:ext>
            </a:extLst>
          </p:cNvPr>
          <p:cNvSpPr txBox="1"/>
          <p:nvPr/>
        </p:nvSpPr>
        <p:spPr>
          <a:xfrm>
            <a:off x="1194217" y="1097399"/>
            <a:ext cx="956837" cy="7848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500" dirty="0">
                <a:solidFill>
                  <a:srgbClr val="FF0000"/>
                </a:solidFill>
              </a:rPr>
              <a:t>Shadow of Space-X Demo-1</a:t>
            </a:r>
            <a:endParaRPr lang="ja-JP" altLang="en-US" sz="15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9342B75-A4DE-6248-9882-4DE538D116B7}"/>
              </a:ext>
            </a:extLst>
          </p:cNvPr>
          <p:cNvSpPr txBox="1"/>
          <p:nvPr/>
        </p:nvSpPr>
        <p:spPr>
          <a:xfrm>
            <a:off x="5882424" y="4075238"/>
            <a:ext cx="1647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dirty="0"/>
              <a:t>One example.</a:t>
            </a:r>
          </a:p>
          <a:p>
            <a:r>
              <a:rPr lang="en-US" altLang="ja-JP" sz="1500" dirty="0"/>
              <a:t>Careful inspections are still required.</a:t>
            </a:r>
            <a:endParaRPr lang="ja-JP" altLang="en-US" sz="15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22BD95-4D44-2F3C-F79B-296F8E7E2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51315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3729" y="124025"/>
            <a:ext cx="4070555" cy="770496"/>
          </a:xfrm>
        </p:spPr>
        <p:txBody>
          <a:bodyPr/>
          <a:lstStyle/>
          <a:p>
            <a:r>
              <a:rPr lang="en-US" altLang="ja-JP" dirty="0">
                <a:latin typeface="Helvetica" pitchFamily="2" charset="0"/>
              </a:rPr>
              <a:t>MAXI on the ISS </a:t>
            </a:r>
            <a:endParaRPr kumimoji="1" lang="ja-JP" altLang="en-US" dirty="0">
              <a:latin typeface="Helvetica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6BE34-09E4-F25E-5C54-3E414A4A0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Helvetica" pitchFamily="2" charset="0"/>
              </a:rPr>
              <a:t>2025.5.12 IACHEC meeting</a:t>
            </a:r>
            <a:endParaRPr lang="en-CN">
              <a:latin typeface="Helvetica" pitchFamily="2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62CD9C-901A-0498-872C-CE67DE18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A49-130B-CA42-A509-B4E4E40F83B1}" type="slidenum">
              <a:rPr lang="en-CN" smtClean="0">
                <a:latin typeface="Helvetica" pitchFamily="2" charset="0"/>
              </a:rPr>
              <a:pPr/>
              <a:t>21</a:t>
            </a:fld>
            <a:endParaRPr lang="en-CN">
              <a:latin typeface="Helvetica" pitchFamily="2" charset="0"/>
            </a:endParaRPr>
          </a:p>
        </p:txBody>
      </p:sp>
      <p:sp>
        <p:nvSpPr>
          <p:cNvPr id="18" name="コンテンツ プレースホルダ 2"/>
          <p:cNvSpPr txBox="1">
            <a:spLocks/>
          </p:cNvSpPr>
          <p:nvPr/>
        </p:nvSpPr>
        <p:spPr>
          <a:xfrm>
            <a:off x="267397" y="788721"/>
            <a:ext cx="5144461" cy="425090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257168" indent="-25716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1" lang="en-US" altLang="ja-JP" sz="1800" b="1" dirty="0">
                <a:latin typeface="Helvetica" pitchFamily="2" charset="0"/>
              </a:rPr>
              <a:t>MAXI (Monitor of All-sky X-ray Image) </a:t>
            </a:r>
            <a:r>
              <a:rPr kumimoji="1" lang="en-US" altLang="ja-JP" sz="1800" dirty="0">
                <a:latin typeface="Helvetica" pitchFamily="2" charset="0"/>
              </a:rPr>
              <a:t>has been operated for 14 years on ISS</a:t>
            </a:r>
            <a:endParaRPr kumimoji="1" lang="ja-JP" altLang="en-US" sz="1800">
              <a:latin typeface="Helvetica" pitchFamily="2" charset="0"/>
            </a:endParaRPr>
          </a:p>
          <a:p>
            <a:pPr marL="257168" indent="-25716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1" lang="en-US" altLang="ja-JP" sz="1800" b="1" dirty="0">
                <a:latin typeface="Helvetica" pitchFamily="2" charset="0"/>
              </a:rPr>
              <a:t>Two scientific instruments</a:t>
            </a:r>
          </a:p>
          <a:p>
            <a:pPr marL="557199" lvl="1" indent="-214308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1" lang="en-US" altLang="ja-JP" sz="1800" dirty="0">
                <a:latin typeface="Helvetica" pitchFamily="2" charset="0"/>
              </a:rPr>
              <a:t>Gas Slit Camera (GSC) 2-20 </a:t>
            </a:r>
            <a:r>
              <a:rPr kumimoji="1" lang="en-US" altLang="ja-JP" sz="1800" dirty="0" err="1">
                <a:latin typeface="Helvetica" pitchFamily="2" charset="0"/>
              </a:rPr>
              <a:t>keV</a:t>
            </a:r>
            <a:endParaRPr kumimoji="1" lang="en-US" altLang="ja-JP" sz="1800" dirty="0">
              <a:latin typeface="Helvetica" pitchFamily="2" charset="0"/>
            </a:endParaRPr>
          </a:p>
          <a:p>
            <a:pPr marL="557199" lvl="1" indent="-214308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1" lang="en-US" altLang="ja-JP" sz="1800" dirty="0">
                <a:latin typeface="Helvetica" pitchFamily="2" charset="0"/>
              </a:rPr>
              <a:t>Solid-state Slit Camera (SSC) 0.7-10 keV</a:t>
            </a:r>
          </a:p>
          <a:p>
            <a:pPr marL="257168" indent="-25716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1" lang="en-US" altLang="ja-JP" sz="1800" b="1" dirty="0">
                <a:latin typeface="Helvetica" pitchFamily="2" charset="0"/>
                <a:ea typeface="Hiragino Sans W6" charset="-128"/>
                <a:cs typeface="Hiragino Sans W6" charset="-128"/>
              </a:rPr>
              <a:t>Large field of view</a:t>
            </a:r>
            <a:endParaRPr kumimoji="1" lang="en-US" altLang="ja-JP" sz="1800" dirty="0">
              <a:latin typeface="Helvetica" pitchFamily="2" charset="0"/>
              <a:ea typeface="Hiragino Sans W3" charset="-128"/>
              <a:cs typeface="Hiragino Sans W3" charset="-128"/>
            </a:endParaRPr>
          </a:p>
          <a:p>
            <a:pPr marL="557199" lvl="1" indent="-214308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1" lang="en-US" altLang="ja-JP" sz="1800" dirty="0">
                <a:latin typeface="Helvetica" pitchFamily="2" charset="0"/>
                <a:ea typeface="Hiragino Sans W3" charset="-128"/>
                <a:cs typeface="Hiragino Sans W3" charset="-128"/>
              </a:rPr>
              <a:t>covering almost all sky every 90 min</a:t>
            </a:r>
          </a:p>
          <a:p>
            <a:pPr marL="257168" indent="-25716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1" lang="en-US" altLang="ja-JP" sz="1800" b="1" dirty="0">
                <a:latin typeface="Helvetica" pitchFamily="2" charset="0"/>
                <a:ea typeface="Hiragino Sans W6" charset="-128"/>
                <a:cs typeface="Hiragino Sans W6" charset="-128"/>
              </a:rPr>
              <a:t>All-time monitoring </a:t>
            </a:r>
            <a:endParaRPr kumimoji="1" lang="en-US" altLang="ja-JP" sz="1800" dirty="0">
              <a:latin typeface="Helvetica" pitchFamily="2" charset="0"/>
              <a:ea typeface="Hiragino Sans W3" charset="-128"/>
              <a:cs typeface="Hiragino Sans W3" charset="-128"/>
            </a:endParaRPr>
          </a:p>
          <a:p>
            <a:pPr marL="557199" lvl="1" indent="-214308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1" lang="en-US" altLang="ja-JP" sz="1800" dirty="0">
                <a:latin typeface="Helvetica" pitchFamily="2" charset="0"/>
                <a:ea typeface="Hiragino Sans W3" charset="-128"/>
                <a:cs typeface="Hiragino Sans W3" charset="-128"/>
              </a:rPr>
              <a:t>Data before the trigger are available</a:t>
            </a:r>
          </a:p>
          <a:p>
            <a:pPr marL="257168" indent="-25716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1" lang="en-US" altLang="ja-JP" sz="1800" b="1" dirty="0">
                <a:latin typeface="Helvetica" pitchFamily="2" charset="0"/>
                <a:ea typeface="Hiragino Sans W6" charset="-128"/>
                <a:cs typeface="Hiragino Sans W6" charset="-128"/>
              </a:rPr>
              <a:t>Nova alert in real-time</a:t>
            </a:r>
            <a:endParaRPr kumimoji="1" lang="en-US" altLang="ja-JP" sz="1800" dirty="0">
              <a:latin typeface="Helvetica" pitchFamily="2" charset="0"/>
              <a:ea typeface="Hiragino Sans W3" charset="-128"/>
              <a:cs typeface="Hiragino Sans W3" charset="-128"/>
            </a:endParaRPr>
          </a:p>
          <a:p>
            <a:pPr marL="557199" lvl="1" indent="-214308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1" lang="en-US" altLang="ja-JP" sz="1800" dirty="0">
                <a:latin typeface="Helvetica" pitchFamily="2" charset="0"/>
                <a:ea typeface="Hiragino Sans W3" charset="-128"/>
                <a:cs typeface="Hiragino Sans W3" charset="-128"/>
              </a:rPr>
              <a:t>Alert message is issued automatically to MAXI mailing lists, </a:t>
            </a:r>
            <a:r>
              <a:rPr lang="en-US" altLang="ja-JP" sz="1800" dirty="0">
                <a:latin typeface="Helvetica" pitchFamily="2" charset="0"/>
              </a:rPr>
              <a:t>294 subscribers</a:t>
            </a:r>
            <a:r>
              <a:rPr kumimoji="1" lang="en-US" altLang="ja-JP" sz="1800" dirty="0">
                <a:latin typeface="Helvetica" pitchFamily="2" charset="0"/>
                <a:ea typeface="Hiragino Sans W3" charset="-128"/>
                <a:cs typeface="Hiragino Sans W3" charset="-128"/>
              </a:rPr>
              <a:t> </a:t>
            </a:r>
            <a:endParaRPr kumimoji="1" lang="en-US" altLang="ja-JP" sz="1800" dirty="0">
              <a:latin typeface="Helvetica" pitchFamily="2" charset="0"/>
            </a:endParaRPr>
          </a:p>
          <a:p>
            <a:pPr marL="257168" indent="-257168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1" lang="ja-JP" altLang="en-US" sz="1800" dirty="0">
              <a:latin typeface="Helvetica" pitchFamily="2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722241" y="4587089"/>
            <a:ext cx="353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latin typeface="Helvetica" pitchFamily="2" charset="0"/>
              </a:rPr>
              <a:t>Leading </a:t>
            </a:r>
            <a:r>
              <a:rPr kumimoji="1" lang="en-US" altLang="ja-JP" sz="1800" dirty="0">
                <a:solidFill>
                  <a:srgbClr val="0000FF"/>
                </a:solidFill>
                <a:latin typeface="Helvetica" pitchFamily="2" charset="0"/>
              </a:rPr>
              <a:t>Time domain astronomy</a:t>
            </a:r>
            <a:endParaRPr kumimoji="1" lang="ja-JP" altLang="en-US" sz="1800" dirty="0">
              <a:latin typeface="Helvetica" pitchFamily="2" charset="0"/>
            </a:endParaRPr>
          </a:p>
        </p:txBody>
      </p:sp>
      <p:pic>
        <p:nvPicPr>
          <p:cNvPr id="3" name="Picture 4" descr="s127e009870">
            <a:extLst>
              <a:ext uri="{FF2B5EF4-FFF2-40B4-BE49-F238E27FC236}">
                <a16:creationId xmlns:a16="http://schemas.microsoft.com/office/drawing/2014/main" id="{66F0CE4B-AEF4-54F0-EA30-6357460F1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1450" y="2506278"/>
            <a:ext cx="3200503" cy="236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s128e010004-a">
            <a:extLst>
              <a:ext uri="{FF2B5EF4-FFF2-40B4-BE49-F238E27FC236}">
                <a16:creationId xmlns:a16="http://schemas.microsoft.com/office/drawing/2014/main" id="{1AED182D-9DB1-DD8E-8F93-2A433765E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194" r="1352" b="10608"/>
          <a:stretch/>
        </p:blipFill>
        <p:spPr bwMode="auto">
          <a:xfrm>
            <a:off x="5247860" y="213477"/>
            <a:ext cx="3533361" cy="220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10">
            <a:extLst>
              <a:ext uri="{FF2B5EF4-FFF2-40B4-BE49-F238E27FC236}">
                <a16:creationId xmlns:a16="http://schemas.microsoft.com/office/drawing/2014/main" id="{24E1E33F-DA38-18D0-A34F-E23F74365C2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883059" y="3926504"/>
            <a:ext cx="1038225" cy="73223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eaLnBrk="1" hangingPunct="1"/>
            <a:endParaRPr kumimoji="1" lang="ja-JP" altLang="en-US" sz="1013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4772F405-2BB7-FAD1-1AD9-3F156A9C3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5340" y="4866501"/>
            <a:ext cx="503664" cy="248209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1013" dirty="0">
                <a:solidFill>
                  <a:srgbClr val="FF0000"/>
                </a:solidFill>
                <a:latin typeface="Helvetica" pitchFamily="2" charset="0"/>
              </a:rPr>
              <a:t>MAXI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535F45-41F2-0FE7-A1EE-E445EE0167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3066" y="936502"/>
            <a:ext cx="1168727" cy="208996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4D3D3B-59D6-563D-8F91-140318A8C16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99483" y="969066"/>
            <a:ext cx="745436" cy="217667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cxnSp>
      <p:sp>
        <p:nvSpPr>
          <p:cNvPr id="20" name="TextBox 18">
            <a:extLst>
              <a:ext uri="{FF2B5EF4-FFF2-40B4-BE49-F238E27FC236}">
                <a16:creationId xmlns:a16="http://schemas.microsoft.com/office/drawing/2014/main" id="{FE14D2A8-1988-09B8-16D4-5345FCBD0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2362" y="4855785"/>
            <a:ext cx="649537" cy="248209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1013" dirty="0">
                <a:solidFill>
                  <a:srgbClr val="FF0000"/>
                </a:solidFill>
                <a:latin typeface="Helvetica" pitchFamily="2" charset="0"/>
              </a:rPr>
              <a:t>JEM EF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C621A1-F536-0214-1255-BD8D0BB164C0}"/>
              </a:ext>
            </a:extLst>
          </p:cNvPr>
          <p:cNvCxnSpPr/>
          <p:nvPr/>
        </p:nvCxnSpPr>
        <p:spPr>
          <a:xfrm rot="16200000" flipV="1">
            <a:off x="6834965" y="4371202"/>
            <a:ext cx="778669" cy="2047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上矢印 24">
            <a:extLst>
              <a:ext uri="{FF2B5EF4-FFF2-40B4-BE49-F238E27FC236}">
                <a16:creationId xmlns:a16="http://schemas.microsoft.com/office/drawing/2014/main" id="{E9ADCAF3-E6FD-CB33-C83F-29EEE01E3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3832" y="257534"/>
            <a:ext cx="391716" cy="296466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38100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342892">
              <a:defRPr/>
            </a:pPr>
            <a:endParaRPr kumimoji="1" lang="ja-JP" altLang="en-US" sz="1013">
              <a:solidFill>
                <a:schemeClr val="lt1"/>
              </a:solidFill>
              <a:latin typeface="Helvetica" pitchFamily="2" charset="0"/>
            </a:endParaRPr>
          </a:p>
        </p:txBody>
      </p:sp>
      <p:sp>
        <p:nvSpPr>
          <p:cNvPr id="24" name="テキスト ボックス 25">
            <a:extLst>
              <a:ext uri="{FF2B5EF4-FFF2-40B4-BE49-F238E27FC236}">
                <a16:creationId xmlns:a16="http://schemas.microsoft.com/office/drawing/2014/main" id="{EED89B95-C0B9-31CB-251C-3D2507D68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021" y="196813"/>
            <a:ext cx="736099" cy="40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342892"/>
            <a:r>
              <a:rPr kumimoji="1" lang="en-US" altLang="ja-JP" sz="1013">
                <a:solidFill>
                  <a:schemeClr val="bg1"/>
                </a:solidFill>
                <a:latin typeface="Helvetica" pitchFamily="2" charset="0"/>
              </a:rPr>
              <a:t>Direction </a:t>
            </a:r>
            <a:br>
              <a:rPr kumimoji="1" lang="en-US" altLang="ja-JP" sz="1013">
                <a:solidFill>
                  <a:schemeClr val="bg1"/>
                </a:solidFill>
                <a:latin typeface="Helvetica" pitchFamily="2" charset="0"/>
              </a:rPr>
            </a:br>
            <a:r>
              <a:rPr kumimoji="1" lang="en-US" altLang="ja-JP" sz="1013">
                <a:solidFill>
                  <a:schemeClr val="bg1"/>
                </a:solidFill>
                <a:latin typeface="Helvetica" pitchFamily="2" charset="0"/>
              </a:rPr>
              <a:t>of Motion</a:t>
            </a:r>
          </a:p>
        </p:txBody>
      </p:sp>
      <p:cxnSp>
        <p:nvCxnSpPr>
          <p:cNvPr id="25" name="直線矢印コネクタ 26">
            <a:extLst>
              <a:ext uri="{FF2B5EF4-FFF2-40B4-BE49-F238E27FC236}">
                <a16:creationId xmlns:a16="http://schemas.microsoft.com/office/drawing/2014/main" id="{E3B0F5FC-5D98-EFE1-00AF-E82A30FA4B29}"/>
              </a:ext>
            </a:extLst>
          </p:cNvPr>
          <p:cNvCxnSpPr/>
          <p:nvPr/>
        </p:nvCxnSpPr>
        <p:spPr>
          <a:xfrm rot="5400000">
            <a:off x="5667955" y="4121801"/>
            <a:ext cx="399602" cy="8601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8">
            <a:extLst>
              <a:ext uri="{FF2B5EF4-FFF2-40B4-BE49-F238E27FC236}">
                <a16:creationId xmlns:a16="http://schemas.microsoft.com/office/drawing/2014/main" id="{608054A7-D6DF-F9E7-77E2-0716A2FD1402}"/>
              </a:ext>
            </a:extLst>
          </p:cNvPr>
          <p:cNvCxnSpPr/>
          <p:nvPr/>
        </p:nvCxnSpPr>
        <p:spPr>
          <a:xfrm rot="16200000" flipV="1">
            <a:off x="5721631" y="4528238"/>
            <a:ext cx="381939" cy="61800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30">
            <a:extLst>
              <a:ext uri="{FF2B5EF4-FFF2-40B4-BE49-F238E27FC236}">
                <a16:creationId xmlns:a16="http://schemas.microsoft.com/office/drawing/2014/main" id="{FF082FE0-E238-FEB8-29B8-AF0A42BAE10F}"/>
              </a:ext>
            </a:extLst>
          </p:cNvPr>
          <p:cNvSpPr txBox="1"/>
          <p:nvPr/>
        </p:nvSpPr>
        <p:spPr>
          <a:xfrm>
            <a:off x="5471225" y="4005745"/>
            <a:ext cx="364542" cy="404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en-US" altLang="ja-JP" sz="1013" b="1">
                <a:solidFill>
                  <a:srgbClr val="FF0000"/>
                </a:solidFill>
                <a:latin typeface="Helvetica" pitchFamily="2" charset="0"/>
              </a:rPr>
              <a:t>1m</a:t>
            </a:r>
            <a:endParaRPr kumimoji="1" lang="ja-JP" altLang="en-US" sz="1013" b="1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28" name="テキスト ボックス 31">
            <a:extLst>
              <a:ext uri="{FF2B5EF4-FFF2-40B4-BE49-F238E27FC236}">
                <a16:creationId xmlns:a16="http://schemas.microsoft.com/office/drawing/2014/main" id="{B7A7D8A2-A771-B6B9-E076-3AB1803AC229}"/>
              </a:ext>
            </a:extLst>
          </p:cNvPr>
          <p:cNvSpPr txBox="1"/>
          <p:nvPr/>
        </p:nvSpPr>
        <p:spPr>
          <a:xfrm>
            <a:off x="5471225" y="4413945"/>
            <a:ext cx="481222" cy="2482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kumimoji="1" lang="en-US" altLang="ja-JP" sz="1013" b="1">
                <a:solidFill>
                  <a:srgbClr val="FF0000"/>
                </a:solidFill>
                <a:latin typeface="Helvetica" pitchFamily="2" charset="0"/>
              </a:rPr>
              <a:t>1.8m</a:t>
            </a:r>
            <a:endParaRPr kumimoji="1" lang="ja-JP" altLang="en-US" sz="1013" b="1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29" name="テキスト ボックス 27">
            <a:extLst>
              <a:ext uri="{FF2B5EF4-FFF2-40B4-BE49-F238E27FC236}">
                <a16:creationId xmlns:a16="http://schemas.microsoft.com/office/drawing/2014/main" id="{92A78A05-F424-C4FC-C203-268E583FD607}"/>
              </a:ext>
            </a:extLst>
          </p:cNvPr>
          <p:cNvSpPr txBox="1"/>
          <p:nvPr/>
        </p:nvSpPr>
        <p:spPr>
          <a:xfrm>
            <a:off x="7337815" y="164666"/>
            <a:ext cx="1328180" cy="71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13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 pitchFamily="2" charset="0"/>
              </a:rPr>
              <a:t>Japanese Experimental Module</a:t>
            </a:r>
          </a:p>
          <a:p>
            <a:r>
              <a:rPr lang="en-US" altLang="ja-JP" sz="1013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 pitchFamily="2" charset="0"/>
              </a:rPr>
              <a:t>Exposed Facility</a:t>
            </a:r>
            <a:endParaRPr kumimoji="1" lang="ja-JP" altLang="en-US" sz="1013" b="1">
              <a:solidFill>
                <a:srgbClr val="FF00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40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フリーフォーム 28"/>
          <p:cNvSpPr/>
          <p:nvPr/>
        </p:nvSpPr>
        <p:spPr>
          <a:xfrm>
            <a:off x="2126847" y="4462440"/>
            <a:ext cx="5074223" cy="347622"/>
          </a:xfrm>
          <a:custGeom>
            <a:avLst/>
            <a:gdLst>
              <a:gd name="connsiteX0" fmla="*/ 0 w 6765630"/>
              <a:gd name="connsiteY0" fmla="*/ 463496 h 463496"/>
              <a:gd name="connsiteX1" fmla="*/ 3229548 w 6765630"/>
              <a:gd name="connsiteY1" fmla="*/ 3650 h 463496"/>
              <a:gd name="connsiteX2" fmla="*/ 6765630 w 6765630"/>
              <a:gd name="connsiteY2" fmla="*/ 441598 h 463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5630" h="463496">
                <a:moveTo>
                  <a:pt x="0" y="463496"/>
                </a:moveTo>
                <a:cubicBezTo>
                  <a:pt x="1050971" y="235398"/>
                  <a:pt x="2101943" y="7300"/>
                  <a:pt x="3229548" y="3650"/>
                </a:cubicBezTo>
                <a:cubicBezTo>
                  <a:pt x="4357153" y="0"/>
                  <a:pt x="6765630" y="441598"/>
                  <a:pt x="6765630" y="44159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05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図 51" descr="maxi_fov_schema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7667" y="2212314"/>
            <a:ext cx="3451593" cy="262769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9653" y="87476"/>
            <a:ext cx="6132205" cy="634667"/>
          </a:xfrm>
        </p:spPr>
        <p:txBody>
          <a:bodyPr>
            <a:normAutofit/>
          </a:bodyPr>
          <a:lstStyle/>
          <a:p>
            <a:r>
              <a:rPr lang="en-US" altLang="ja-JP" dirty="0"/>
              <a:t>MAXI Mission Instruments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01672" y="659390"/>
            <a:ext cx="6179312" cy="3896112"/>
          </a:xfrm>
        </p:spPr>
        <p:txBody>
          <a:bodyPr/>
          <a:lstStyle/>
          <a:p>
            <a:r>
              <a:rPr lang="en-US" altLang="ja-JP" sz="1350" b="1" dirty="0">
                <a:solidFill>
                  <a:srgbClr val="FF0000"/>
                </a:solidFill>
              </a:rPr>
              <a:t>GSC (Gas Slit Camera)  </a:t>
            </a:r>
            <a:r>
              <a:rPr lang="en-US" altLang="ja-JP" sz="1350" dirty="0">
                <a:solidFill>
                  <a:srgbClr val="000000"/>
                </a:solidFill>
              </a:rPr>
              <a:t>2-30 </a:t>
            </a:r>
            <a:r>
              <a:rPr lang="en-US" altLang="ja-JP" sz="1350" dirty="0" err="1">
                <a:solidFill>
                  <a:srgbClr val="000000"/>
                </a:solidFill>
              </a:rPr>
              <a:t>keV</a:t>
            </a:r>
            <a:r>
              <a:rPr lang="en-US" altLang="ja-JP" sz="1350" dirty="0">
                <a:solidFill>
                  <a:srgbClr val="000000"/>
                </a:solidFill>
              </a:rPr>
              <a:t> band </a:t>
            </a:r>
            <a:r>
              <a:rPr lang="en-US" altLang="ja-JP" sz="1350" b="1" dirty="0">
                <a:solidFill>
                  <a:srgbClr val="FF0000"/>
                </a:solidFill>
              </a:rPr>
              <a:t>Large area</a:t>
            </a:r>
          </a:p>
          <a:p>
            <a:pPr lvl="1"/>
            <a:r>
              <a:rPr lang="en-US" altLang="ja-JP" sz="1350" dirty="0"/>
              <a:t>1-D position-sensitive </a:t>
            </a:r>
            <a:r>
              <a:rPr lang="en-US" altLang="ja-JP" sz="1350" dirty="0" err="1"/>
              <a:t>Xe</a:t>
            </a:r>
            <a:r>
              <a:rPr lang="en-US" altLang="ja-JP" sz="1350" dirty="0"/>
              <a:t>-gas counters and slat collimators with slit</a:t>
            </a:r>
          </a:p>
          <a:p>
            <a:pPr lvl="1"/>
            <a:r>
              <a:rPr lang="en-US" altLang="ja-JP" sz="1350" dirty="0"/>
              <a:t>Anti-coincidence BGD rejection (e.g. </a:t>
            </a:r>
            <a:r>
              <a:rPr lang="en-US" altLang="ja-JP" sz="1350" dirty="0" err="1"/>
              <a:t>Ginga</a:t>
            </a:r>
            <a:r>
              <a:rPr lang="en-US" altLang="ja-JP" sz="1350" dirty="0"/>
              <a:t>/LAC, RXTE/PCA, ASM)</a:t>
            </a:r>
          </a:p>
          <a:p>
            <a:pPr lvl="1"/>
            <a:r>
              <a:rPr lang="en-US" altLang="ja-JP" sz="1350" dirty="0"/>
              <a:t>12 identical units to cover 1-D horizontal and zenithal </a:t>
            </a:r>
            <a:r>
              <a:rPr lang="en-US" altLang="ja-JP" sz="1350" dirty="0" err="1"/>
              <a:t>FOVs</a:t>
            </a:r>
            <a:r>
              <a:rPr lang="en-US" altLang="ja-JP" sz="1350" dirty="0"/>
              <a:t>.</a:t>
            </a:r>
          </a:p>
          <a:p>
            <a:r>
              <a:rPr lang="en-US" altLang="ja-JP" sz="1350" b="1" dirty="0">
                <a:solidFill>
                  <a:srgbClr val="000090"/>
                </a:solidFill>
              </a:rPr>
              <a:t>SSC (Solid-State Slit Camera)</a:t>
            </a:r>
            <a:r>
              <a:rPr lang="en-US" altLang="ja-JP" sz="1350" b="1" dirty="0">
                <a:solidFill>
                  <a:srgbClr val="FF0000"/>
                </a:solidFill>
              </a:rPr>
              <a:t> </a:t>
            </a:r>
            <a:r>
              <a:rPr lang="en-US" altLang="ja-JP" sz="1350" dirty="0"/>
              <a:t>0.5-12 </a:t>
            </a:r>
            <a:r>
              <a:rPr lang="en-US" altLang="ja-JP" sz="1350" dirty="0" err="1"/>
              <a:t>keV</a:t>
            </a:r>
            <a:r>
              <a:rPr lang="en-US" altLang="ja-JP" sz="1350" dirty="0"/>
              <a:t> band </a:t>
            </a:r>
            <a:r>
              <a:rPr lang="en-US" altLang="ja-JP" sz="1350" b="1" dirty="0">
                <a:solidFill>
                  <a:srgbClr val="000090"/>
                </a:solidFill>
              </a:rPr>
              <a:t>Good energy resolution</a:t>
            </a:r>
          </a:p>
          <a:p>
            <a:pPr lvl="1">
              <a:buNone/>
            </a:pPr>
            <a:r>
              <a:rPr lang="en-US" altLang="ja-JP" sz="1350" dirty="0"/>
              <a:t>X-ray </a:t>
            </a:r>
            <a:r>
              <a:rPr lang="en-US" altLang="ja-JP" sz="1350" dirty="0" err="1"/>
              <a:t>CCDs</a:t>
            </a:r>
            <a:r>
              <a:rPr lang="ja-JP" altLang="en-US" sz="1350" dirty="0"/>
              <a:t>　</a:t>
            </a:r>
            <a:r>
              <a:rPr lang="en-US" altLang="ja-JP" sz="1350" dirty="0"/>
              <a:t>+ Slat Collimator and Slit</a:t>
            </a:r>
          </a:p>
          <a:p>
            <a:endParaRPr lang="en-US" altLang="ja-JP" sz="1800" dirty="0"/>
          </a:p>
          <a:p>
            <a:pPr lvl="1"/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66751F-DDEE-7A4E-BCEB-0606DBD6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8106" y="4845622"/>
            <a:ext cx="1543050" cy="269550"/>
          </a:xfrm>
        </p:spPr>
        <p:txBody>
          <a:bodyPr/>
          <a:lstStyle/>
          <a:p>
            <a:fld id="{D8AB265A-67F9-B846-ADDA-5838BB83D35C}" type="slidenum">
              <a:rPr lang="ja-JP" altLang="en-US" smtClean="0"/>
              <a:pPr/>
              <a:t>22</a:t>
            </a:fld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48904" y="3957408"/>
            <a:ext cx="15059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b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GSC 6 horizontal units’ </a:t>
            </a:r>
            <a:r>
              <a:rPr lang="en-US" altLang="ja-JP" sz="1500" b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FOVs</a:t>
            </a:r>
            <a:endParaRPr lang="en-US" altLang="ja-JP" sz="1500" b="1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594596" y="3389463"/>
            <a:ext cx="1494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GSC 6 zenithal units’ </a:t>
            </a:r>
            <a:r>
              <a:rPr lang="en-US" altLang="ja-JP" sz="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FOVs</a:t>
            </a:r>
            <a:endParaRPr lang="en-US" altLang="ja-JP" sz="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 rot="20925576">
            <a:off x="1775308" y="4411027"/>
            <a:ext cx="12304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 horizon</a:t>
            </a:r>
            <a:endParaRPr lang="ja-JP" altLang="en-US" sz="15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rot="5400000" flipH="1" flipV="1">
            <a:off x="3940672" y="2537054"/>
            <a:ext cx="792386" cy="1191"/>
          </a:xfrm>
          <a:prstGeom prst="straightConnector1">
            <a:avLst/>
          </a:prstGeom>
          <a:ln w="38100" cap="flat" cmpd="dbl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5465523" y="3965751"/>
            <a:ext cx="736430" cy="88043"/>
          </a:xfrm>
          <a:prstGeom prst="straightConnector1">
            <a:avLst/>
          </a:prstGeom>
          <a:ln w="38100" cap="flat" cmpd="dbl" algn="ctr">
            <a:solidFill>
              <a:srgbClr val="00009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フリーフォーム 27"/>
          <p:cNvSpPr/>
          <p:nvPr/>
        </p:nvSpPr>
        <p:spPr>
          <a:xfrm rot="271012">
            <a:off x="6496942" y="3359770"/>
            <a:ext cx="1072023" cy="115733"/>
          </a:xfrm>
          <a:custGeom>
            <a:avLst/>
            <a:gdLst>
              <a:gd name="connsiteX0" fmla="*/ 0 w 1568915"/>
              <a:gd name="connsiteY0" fmla="*/ 3558 h 152964"/>
              <a:gd name="connsiteX1" fmla="*/ 853832 w 1568915"/>
              <a:gd name="connsiteY1" fmla="*/ 24901 h 152964"/>
              <a:gd name="connsiteX2" fmla="*/ 1568915 w 1568915"/>
              <a:gd name="connsiteY2" fmla="*/ 152964 h 152964"/>
              <a:gd name="connsiteX3" fmla="*/ 1568915 w 1568915"/>
              <a:gd name="connsiteY3" fmla="*/ 152964 h 15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8915" h="152964">
                <a:moveTo>
                  <a:pt x="0" y="3558"/>
                </a:moveTo>
                <a:cubicBezTo>
                  <a:pt x="296173" y="1779"/>
                  <a:pt x="592346" y="0"/>
                  <a:pt x="853832" y="24901"/>
                </a:cubicBezTo>
                <a:cubicBezTo>
                  <a:pt x="1115318" y="49802"/>
                  <a:pt x="1568915" y="152964"/>
                  <a:pt x="1568915" y="152964"/>
                </a:cubicBezTo>
                <a:lnTo>
                  <a:pt x="1568915" y="152964"/>
                </a:lnTo>
              </a:path>
            </a:pathLst>
          </a:cu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05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 rot="346165">
            <a:off x="6325560" y="2982200"/>
            <a:ext cx="15737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dirty="0">
                <a:latin typeface="Calibri" panose="020F0502020204030204" pitchFamily="34" charset="0"/>
                <a:cs typeface="Calibri" panose="020F0502020204030204" pitchFamily="34" charset="0"/>
              </a:rPr>
              <a:t>ISS orbital motion</a:t>
            </a:r>
            <a:endParaRPr lang="ja-JP" alt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453337" y="2030554"/>
            <a:ext cx="9829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SSC-Z unit</a:t>
            </a:r>
            <a:endParaRPr lang="ja-JP" altLang="en-US" sz="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07157" y="2337267"/>
            <a:ext cx="10358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b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SSC-H Unit</a:t>
            </a:r>
            <a:endParaRPr lang="ja-JP" altLang="en-US" sz="1500" b="1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rot="5400000">
            <a:off x="4799554" y="2442182"/>
            <a:ext cx="992782" cy="7183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rot="10800000" flipV="1">
            <a:off x="5107554" y="2555200"/>
            <a:ext cx="1064180" cy="905297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1721A-20E9-EF4C-9448-140CE2166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9415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BBF8D-FA7D-C87A-2B16-4A029CF1C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37" y="119065"/>
            <a:ext cx="8207477" cy="674739"/>
          </a:xfrm>
        </p:spPr>
        <p:txBody>
          <a:bodyPr>
            <a:normAutofit/>
          </a:bodyPr>
          <a:lstStyle/>
          <a:p>
            <a:r>
              <a:rPr lang="en-CN" sz="3000" dirty="0">
                <a:latin typeface="Helvetica" pitchFamily="2" charset="0"/>
              </a:rPr>
              <a:t>Cooperative / Competitive missions in 14 years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EF61213-9580-9B4B-E5A9-24F21A3D68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8398" y="768587"/>
          <a:ext cx="8096862" cy="388211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286">
                  <a:extLst>
                    <a:ext uri="{9D8B030D-6E8A-4147-A177-3AD203B41FA5}">
                      <a16:colId xmlns:a16="http://schemas.microsoft.com/office/drawing/2014/main" val="3669114486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43371656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2976885763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3272317715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2112004032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4072615438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2427686883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1389451561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2026378595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510743954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3131048581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1512876414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2940982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2342221618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4236367729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3818408290"/>
                    </a:ext>
                  </a:extLst>
                </a:gridCol>
                <a:gridCol w="476286">
                  <a:extLst>
                    <a:ext uri="{9D8B030D-6E8A-4147-A177-3AD203B41FA5}">
                      <a16:colId xmlns:a16="http://schemas.microsoft.com/office/drawing/2014/main" val="1863515766"/>
                    </a:ext>
                  </a:extLst>
                </a:gridCol>
              </a:tblGrid>
              <a:tr h="3882118"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08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09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11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12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13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14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15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16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17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19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21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22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23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chemeClr val="dk1"/>
                          </a:solidFill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922146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76BEC-677B-B257-0195-0F2124273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848" y="4848480"/>
            <a:ext cx="2057400" cy="273844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2025.5.12 IACHEC meeting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B392B-5B8E-D5F4-C841-102125DB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8930" y="4848480"/>
            <a:ext cx="2057400" cy="273844"/>
          </a:xfrm>
        </p:spPr>
        <p:txBody>
          <a:bodyPr/>
          <a:lstStyle/>
          <a:p>
            <a:fld id="{19C75A49-130B-CA42-A509-B4E4E40F83B1}" type="slidenum">
              <a:rPr lang="en-CN" smtClean="0">
                <a:latin typeface="Helvetica" pitchFamily="2" charset="0"/>
              </a:rPr>
              <a:pPr/>
              <a:t>23</a:t>
            </a:fld>
            <a:endParaRPr lang="en-CN" dirty="0">
              <a:latin typeface="Helvetica" pitchFamily="2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9BF712B-23C2-8DFF-D360-9A9248E2280B}"/>
              </a:ext>
            </a:extLst>
          </p:cNvPr>
          <p:cNvCxnSpPr>
            <a:cxnSpLocks/>
          </p:cNvCxnSpPr>
          <p:nvPr/>
        </p:nvCxnSpPr>
        <p:spPr>
          <a:xfrm>
            <a:off x="1152743" y="1405401"/>
            <a:ext cx="716416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FB99BD-3FE1-5587-A410-28810A76FB9D}"/>
              </a:ext>
            </a:extLst>
          </p:cNvPr>
          <p:cNvSpPr txBox="1"/>
          <p:nvPr/>
        </p:nvSpPr>
        <p:spPr>
          <a:xfrm>
            <a:off x="247366" y="75254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latin typeface="Helvetica" pitchFamily="2" charset="0"/>
              </a:rPr>
              <a:t>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6DBDA5-B4FA-10A0-29B6-2678F784F0C2}"/>
              </a:ext>
            </a:extLst>
          </p:cNvPr>
          <p:cNvSpPr txBox="1"/>
          <p:nvPr/>
        </p:nvSpPr>
        <p:spPr>
          <a:xfrm>
            <a:off x="3763362" y="1067157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solidFill>
                  <a:srgbClr val="FF0000"/>
                </a:solidFill>
                <a:latin typeface="Helvetica" pitchFamily="2" charset="0"/>
              </a:rPr>
              <a:t>MAXI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00CBAF-DC1B-D544-6FFF-3A34BF4D2003}"/>
              </a:ext>
            </a:extLst>
          </p:cNvPr>
          <p:cNvCxnSpPr>
            <a:cxnSpLocks/>
          </p:cNvCxnSpPr>
          <p:nvPr/>
        </p:nvCxnSpPr>
        <p:spPr>
          <a:xfrm>
            <a:off x="300760" y="1760021"/>
            <a:ext cx="2163536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EDA4EB8-513D-F4EE-EABC-EED56470386B}"/>
              </a:ext>
            </a:extLst>
          </p:cNvPr>
          <p:cNvSpPr txBox="1"/>
          <p:nvPr/>
        </p:nvSpPr>
        <p:spPr>
          <a:xfrm>
            <a:off x="835807" y="1458516"/>
            <a:ext cx="729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solidFill>
                  <a:srgbClr val="0432FF"/>
                </a:solidFill>
                <a:latin typeface="Helvetica" pitchFamily="2" charset="0"/>
              </a:rPr>
              <a:t>RXTE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D6707F-1023-59C9-2EF8-65D2DEBC59E2}"/>
              </a:ext>
            </a:extLst>
          </p:cNvPr>
          <p:cNvCxnSpPr>
            <a:cxnSpLocks/>
          </p:cNvCxnSpPr>
          <p:nvPr/>
        </p:nvCxnSpPr>
        <p:spPr>
          <a:xfrm>
            <a:off x="307739" y="2123071"/>
            <a:ext cx="7984671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C08A638-3C21-407A-5353-A9A6059E8AA3}"/>
              </a:ext>
            </a:extLst>
          </p:cNvPr>
          <p:cNvSpPr txBox="1"/>
          <p:nvPr/>
        </p:nvSpPr>
        <p:spPr>
          <a:xfrm>
            <a:off x="835807" y="1829725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solidFill>
                  <a:srgbClr val="0432FF"/>
                </a:solidFill>
                <a:latin typeface="Helvetica" pitchFamily="2" charset="0"/>
              </a:rPr>
              <a:t>Swift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DD5200-FCB3-8336-E44F-2FD106D2C05C}"/>
              </a:ext>
            </a:extLst>
          </p:cNvPr>
          <p:cNvCxnSpPr>
            <a:cxnSpLocks/>
          </p:cNvCxnSpPr>
          <p:nvPr/>
        </p:nvCxnSpPr>
        <p:spPr>
          <a:xfrm>
            <a:off x="620351" y="2483613"/>
            <a:ext cx="7694975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EA8757E-C80E-D3D9-B56C-9B887C546534}"/>
              </a:ext>
            </a:extLst>
          </p:cNvPr>
          <p:cNvSpPr txBox="1"/>
          <p:nvPr/>
        </p:nvSpPr>
        <p:spPr>
          <a:xfrm>
            <a:off x="3494465" y="2182107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latin typeface="Helvetica" pitchFamily="2" charset="0"/>
              </a:rPr>
              <a:t>Fermi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00F955B-3480-DC5D-D09F-3A3C186BB8A3}"/>
              </a:ext>
            </a:extLst>
          </p:cNvPr>
          <p:cNvCxnSpPr>
            <a:cxnSpLocks/>
          </p:cNvCxnSpPr>
          <p:nvPr/>
        </p:nvCxnSpPr>
        <p:spPr>
          <a:xfrm>
            <a:off x="2610067" y="2905254"/>
            <a:ext cx="569459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F8E5ACD-55A0-A415-2C41-B162E4798C43}"/>
              </a:ext>
            </a:extLst>
          </p:cNvPr>
          <p:cNvSpPr txBox="1"/>
          <p:nvPr/>
        </p:nvSpPr>
        <p:spPr>
          <a:xfrm>
            <a:off x="3790093" y="2603751"/>
            <a:ext cx="975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latin typeface="Helvetica" pitchFamily="2" charset="0"/>
              </a:rPr>
              <a:t>NuSTAR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D0A26D7-B1C1-3FF6-2C46-84744348D916}"/>
              </a:ext>
            </a:extLst>
          </p:cNvPr>
          <p:cNvCxnSpPr>
            <a:cxnSpLocks/>
          </p:cNvCxnSpPr>
          <p:nvPr/>
        </p:nvCxnSpPr>
        <p:spPr>
          <a:xfrm>
            <a:off x="4938075" y="1760021"/>
            <a:ext cx="3403322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BB82AD3-4569-0A80-1999-7E5226EA4EC3}"/>
              </a:ext>
            </a:extLst>
          </p:cNvPr>
          <p:cNvSpPr txBox="1"/>
          <p:nvPr/>
        </p:nvSpPr>
        <p:spPr>
          <a:xfrm>
            <a:off x="5228193" y="1458516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solidFill>
                  <a:srgbClr val="0432FF"/>
                </a:solidFill>
                <a:latin typeface="Helvetica" pitchFamily="2" charset="0"/>
              </a:rPr>
              <a:t>NICER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0E25689-F70F-9212-0E89-694B61CDFD9A}"/>
              </a:ext>
            </a:extLst>
          </p:cNvPr>
          <p:cNvCxnSpPr>
            <a:cxnSpLocks/>
          </p:cNvCxnSpPr>
          <p:nvPr/>
        </p:nvCxnSpPr>
        <p:spPr>
          <a:xfrm>
            <a:off x="4965463" y="3662821"/>
            <a:ext cx="333511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C10D770-273E-0878-CB18-A6FF570EF64F}"/>
              </a:ext>
            </a:extLst>
          </p:cNvPr>
          <p:cNvSpPr txBox="1"/>
          <p:nvPr/>
        </p:nvSpPr>
        <p:spPr>
          <a:xfrm>
            <a:off x="5194347" y="3349071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I</a:t>
            </a:r>
            <a:r>
              <a:rPr lang="en-CN" sz="1600" dirty="0">
                <a:latin typeface="Helvetica" pitchFamily="2" charset="0"/>
              </a:rPr>
              <a:t>nsight-HXMT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170C023-25C6-8BB3-A148-5EC95279D1E3}"/>
              </a:ext>
            </a:extLst>
          </p:cNvPr>
          <p:cNvCxnSpPr>
            <a:cxnSpLocks/>
          </p:cNvCxnSpPr>
          <p:nvPr/>
        </p:nvCxnSpPr>
        <p:spPr>
          <a:xfrm>
            <a:off x="4124542" y="3297139"/>
            <a:ext cx="4180115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89903CA-B18C-861F-BBAE-FC79332F9663}"/>
              </a:ext>
            </a:extLst>
          </p:cNvPr>
          <p:cNvSpPr txBox="1"/>
          <p:nvPr/>
        </p:nvSpPr>
        <p:spPr>
          <a:xfrm>
            <a:off x="4488139" y="3007882"/>
            <a:ext cx="1196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Helvetica" pitchFamily="2" charset="0"/>
              </a:rPr>
              <a:t>AstroSat</a:t>
            </a:r>
            <a:endParaRPr lang="en-CN" sz="1600" dirty="0">
              <a:latin typeface="Helvetica" pitchFamily="2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753DA83-54D4-8AFF-4146-E6560F179BEE}"/>
              </a:ext>
            </a:extLst>
          </p:cNvPr>
          <p:cNvCxnSpPr>
            <a:cxnSpLocks/>
          </p:cNvCxnSpPr>
          <p:nvPr/>
        </p:nvCxnSpPr>
        <p:spPr>
          <a:xfrm>
            <a:off x="329335" y="3962598"/>
            <a:ext cx="2163536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17BB8F7-0AF1-068E-E7B6-D927FC82DE15}"/>
              </a:ext>
            </a:extLst>
          </p:cNvPr>
          <p:cNvSpPr txBox="1"/>
          <p:nvPr/>
        </p:nvSpPr>
        <p:spPr>
          <a:xfrm>
            <a:off x="790904" y="3650628"/>
            <a:ext cx="867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solidFill>
                  <a:srgbClr val="0432FF"/>
                </a:solidFill>
                <a:latin typeface="Helvetica" pitchFamily="2" charset="0"/>
              </a:rPr>
              <a:t>Suzaku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95306C-286F-224C-9920-A1F6025DA66C}"/>
              </a:ext>
            </a:extLst>
          </p:cNvPr>
          <p:cNvCxnSpPr>
            <a:cxnSpLocks/>
          </p:cNvCxnSpPr>
          <p:nvPr/>
        </p:nvCxnSpPr>
        <p:spPr>
          <a:xfrm>
            <a:off x="7912772" y="3987091"/>
            <a:ext cx="428625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59B91F8-CEA3-093D-D12F-D9E001B3AAD3}"/>
              </a:ext>
            </a:extLst>
          </p:cNvPr>
          <p:cNvSpPr txBox="1"/>
          <p:nvPr/>
        </p:nvSpPr>
        <p:spPr>
          <a:xfrm>
            <a:off x="7137454" y="3830763"/>
            <a:ext cx="893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XRISM</a:t>
            </a:r>
            <a:endParaRPr lang="en-CN" sz="1600" dirty="0">
              <a:latin typeface="Helvetica" pitchFamily="2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01BFD01-F180-F81A-FEB1-11D0301825F2}"/>
              </a:ext>
            </a:extLst>
          </p:cNvPr>
          <p:cNvCxnSpPr>
            <a:cxnSpLocks/>
          </p:cNvCxnSpPr>
          <p:nvPr/>
        </p:nvCxnSpPr>
        <p:spPr>
          <a:xfrm>
            <a:off x="8133206" y="4283307"/>
            <a:ext cx="187779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33FEEB9-453E-08D6-97DB-43705C9955DE}"/>
              </a:ext>
            </a:extLst>
          </p:cNvPr>
          <p:cNvSpPr txBox="1"/>
          <p:nvPr/>
        </p:nvSpPr>
        <p:spPr>
          <a:xfrm>
            <a:off x="6684332" y="4128762"/>
            <a:ext cx="1516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latin typeface="Helvetica" pitchFamily="2" charset="0"/>
              </a:rPr>
              <a:t>Einstein Probe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236467-0C36-4E4A-9F52-119E02218734}"/>
              </a:ext>
            </a:extLst>
          </p:cNvPr>
          <p:cNvSpPr txBox="1"/>
          <p:nvPr/>
        </p:nvSpPr>
        <p:spPr>
          <a:xfrm rot="19658975">
            <a:off x="4805662" y="4150906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i="1" dirty="0">
                <a:solidFill>
                  <a:srgbClr val="FF0000"/>
                </a:solidFill>
                <a:latin typeface="Helvetica" pitchFamily="2" charset="0"/>
              </a:rPr>
              <a:t>GW 170817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FB6BEC-13C9-519A-B08B-FEC67EBE9590}"/>
              </a:ext>
            </a:extLst>
          </p:cNvPr>
          <p:cNvSpPr txBox="1"/>
          <p:nvPr/>
        </p:nvSpPr>
        <p:spPr>
          <a:xfrm rot="19636199">
            <a:off x="3730478" y="4150906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i="1" dirty="0">
                <a:solidFill>
                  <a:srgbClr val="FF0000"/>
                </a:solidFill>
                <a:latin typeface="Helvetica" pitchFamily="2" charset="0"/>
              </a:rPr>
              <a:t>GW 150914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9B3012-1168-9EFA-141A-5C0CBF2B5875}"/>
              </a:ext>
            </a:extLst>
          </p:cNvPr>
          <p:cNvSpPr txBox="1"/>
          <p:nvPr/>
        </p:nvSpPr>
        <p:spPr>
          <a:xfrm>
            <a:off x="4420957" y="4756281"/>
            <a:ext cx="2980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solidFill>
                  <a:srgbClr val="FF0000"/>
                </a:solidFill>
                <a:latin typeface="Helvetica" pitchFamily="2" charset="0"/>
              </a:rPr>
              <a:t>→ Multi-messanger astronomy</a:t>
            </a:r>
          </a:p>
        </p:txBody>
      </p:sp>
      <p:pic>
        <p:nvPicPr>
          <p:cNvPr id="19" name="図 3">
            <a:extLst>
              <a:ext uri="{FF2B5EF4-FFF2-40B4-BE49-F238E27FC236}">
                <a16:creationId xmlns:a16="http://schemas.microsoft.com/office/drawing/2014/main" id="{0CD350F7-DAB7-B827-A0AD-BF135F883B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259" y="1119390"/>
            <a:ext cx="741410" cy="4740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04B7B4-377B-B4C6-990C-9D443AE895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52" t="14072" r="26152" b="20476"/>
          <a:stretch/>
        </p:blipFill>
        <p:spPr>
          <a:xfrm>
            <a:off x="6230270" y="1508827"/>
            <a:ext cx="796413" cy="512879"/>
          </a:xfrm>
          <a:prstGeom prst="rect">
            <a:avLst/>
          </a:prstGeom>
        </p:spPr>
      </p:pic>
      <p:pic>
        <p:nvPicPr>
          <p:cNvPr id="24" name="Picture 23" descr="A satellite with solar panels&#10;&#10;Description automatically generated">
            <a:extLst>
              <a:ext uri="{FF2B5EF4-FFF2-40B4-BE49-F238E27FC236}">
                <a16:creationId xmlns:a16="http://schemas.microsoft.com/office/drawing/2014/main" id="{1A70F270-EBCD-9695-67C0-7EC59D820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037" y="1796085"/>
            <a:ext cx="858935" cy="613526"/>
          </a:xfrm>
          <a:prstGeom prst="rect">
            <a:avLst/>
          </a:prstGeom>
        </p:spPr>
      </p:pic>
      <p:pic>
        <p:nvPicPr>
          <p:cNvPr id="1026" name="Picture 2" descr="Daisy, dai-sy, give me your answer, do ...">
            <a:extLst>
              <a:ext uri="{FF2B5EF4-FFF2-40B4-BE49-F238E27FC236}">
                <a16:creationId xmlns:a16="http://schemas.microsoft.com/office/drawing/2014/main" id="{9A278690-EBF4-81A4-C7DB-13803EB0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745" y="1504601"/>
            <a:ext cx="515711" cy="46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pacecraft-new">
            <a:extLst>
              <a:ext uri="{FF2B5EF4-FFF2-40B4-BE49-F238E27FC236}">
                <a16:creationId xmlns:a16="http://schemas.microsoft.com/office/drawing/2014/main" id="{D306FC96-E298-EBE4-B3F9-00E129D10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37260" y="2246823"/>
            <a:ext cx="1188581" cy="444456"/>
          </a:xfrm>
          <a:prstGeom prst="rect">
            <a:avLst/>
          </a:prstGeom>
          <a:noFill/>
        </p:spPr>
      </p:pic>
      <p:pic>
        <p:nvPicPr>
          <p:cNvPr id="30" name="Picture 29" descr="A satellite in space with stars&#10;&#10;Description automatically generated">
            <a:extLst>
              <a:ext uri="{FF2B5EF4-FFF2-40B4-BE49-F238E27FC236}">
                <a16:creationId xmlns:a16="http://schemas.microsoft.com/office/drawing/2014/main" id="{AF996799-0A04-C916-3270-A677458F5B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6499" y="2568190"/>
            <a:ext cx="751419" cy="563961"/>
          </a:xfrm>
          <a:prstGeom prst="rect">
            <a:avLst/>
          </a:prstGeom>
        </p:spPr>
      </p:pic>
      <p:pic>
        <p:nvPicPr>
          <p:cNvPr id="35" name="Picture 34" descr="A satellite with solar panels&#10;&#10;Description automatically generated">
            <a:extLst>
              <a:ext uri="{FF2B5EF4-FFF2-40B4-BE49-F238E27FC236}">
                <a16:creationId xmlns:a16="http://schemas.microsoft.com/office/drawing/2014/main" id="{C927715F-746B-A5ED-6DB9-F7A17B4B68B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9797" y="4258823"/>
            <a:ext cx="928476" cy="440872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49FF2A5-5B2D-FF50-1EDB-B8ADA9F2C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38" y="3742784"/>
            <a:ext cx="628651" cy="43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satellite in space&#10;&#10;Description automatically generated">
            <a:extLst>
              <a:ext uri="{FF2B5EF4-FFF2-40B4-BE49-F238E27FC236}">
                <a16:creationId xmlns:a16="http://schemas.microsoft.com/office/drawing/2014/main" id="{254A0423-65EC-62A0-E3A6-6EE49FD1131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6530" y="3744474"/>
            <a:ext cx="881744" cy="495980"/>
          </a:xfrm>
          <a:prstGeom prst="rect">
            <a:avLst/>
          </a:prstGeom>
        </p:spPr>
      </p:pic>
      <p:pic>
        <p:nvPicPr>
          <p:cNvPr id="45" name="Picture 44" descr="A satellite with a few satellite panels&#10;&#10;Description automatically generated with medium confidence">
            <a:extLst>
              <a:ext uri="{FF2B5EF4-FFF2-40B4-BE49-F238E27FC236}">
                <a16:creationId xmlns:a16="http://schemas.microsoft.com/office/drawing/2014/main" id="{25630765-F582-18AC-A56A-E0B46E8A699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9666" y="3054100"/>
            <a:ext cx="796019" cy="509452"/>
          </a:xfrm>
          <a:prstGeom prst="rect">
            <a:avLst/>
          </a:prstGeom>
        </p:spPr>
      </p:pic>
      <p:pic>
        <p:nvPicPr>
          <p:cNvPr id="47" name="Picture 46" descr="A satellite in space with a galaxy in the background&#10;&#10;Description automatically generated">
            <a:extLst>
              <a:ext uri="{FF2B5EF4-FFF2-40B4-BE49-F238E27FC236}">
                <a16:creationId xmlns:a16="http://schemas.microsoft.com/office/drawing/2014/main" id="{96CCF8D3-3267-D542-A2A9-82514D3F57D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286" t="8214" b="24285"/>
          <a:stretch/>
        </p:blipFill>
        <p:spPr>
          <a:xfrm>
            <a:off x="6539590" y="3440539"/>
            <a:ext cx="710294" cy="45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15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8CFB-FC06-2296-1186-D4349AF7B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2" y="273843"/>
            <a:ext cx="4103648" cy="869157"/>
          </a:xfrm>
        </p:spPr>
        <p:txBody>
          <a:bodyPr>
            <a:normAutofit fontScale="90000"/>
          </a:bodyPr>
          <a:lstStyle/>
          <a:p>
            <a:r>
              <a:rPr lang="en-CN" dirty="0"/>
              <a:t>ISS configuration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CAF76-6D96-1382-0F7A-DB200371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lang="ja-JP" altLang="en-US" smtClean="0"/>
              <a:pPr/>
              <a:t>3</a:t>
            </a:fld>
            <a:endParaRPr lang="ja-JP" altLang="en-US"/>
          </a:p>
        </p:txBody>
      </p:sp>
      <p:pic>
        <p:nvPicPr>
          <p:cNvPr id="5" name="Picture 9" descr="s128e010004-a">
            <a:extLst>
              <a:ext uri="{FF2B5EF4-FFF2-40B4-BE49-F238E27FC236}">
                <a16:creationId xmlns:a16="http://schemas.microsoft.com/office/drawing/2014/main" id="{FF37CF45-702C-4B23-C2C0-F7FFDA16E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8871" r="6848"/>
          <a:stretch>
            <a:fillRect/>
          </a:stretch>
        </p:blipFill>
        <p:spPr bwMode="auto">
          <a:xfrm>
            <a:off x="468350" y="1488547"/>
            <a:ext cx="3759768" cy="296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 satellite in space with text&#10;&#10;AI-generated content may be incorrect.">
            <a:extLst>
              <a:ext uri="{FF2B5EF4-FFF2-40B4-BE49-F238E27FC236}">
                <a16:creationId xmlns:a16="http://schemas.microsoft.com/office/drawing/2014/main" id="{8CEB21C2-9232-5871-97E0-A134D5E94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884" y="2927592"/>
            <a:ext cx="3757360" cy="2113515"/>
          </a:xfrm>
          <a:prstGeom prst="rect">
            <a:avLst/>
          </a:prstGeom>
        </p:spPr>
      </p:pic>
      <p:pic>
        <p:nvPicPr>
          <p:cNvPr id="10" name="図 40">
            <a:extLst>
              <a:ext uri="{FF2B5EF4-FFF2-40B4-BE49-F238E27FC236}">
                <a16:creationId xmlns:a16="http://schemas.microsoft.com/office/drawing/2014/main" id="{FD08524C-C5F5-01E6-D7F1-2B5356B4D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595" y="331570"/>
            <a:ext cx="3652710" cy="2343905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30C660C-EA86-2A8A-3AFD-2F73AB401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ACEDAF-AE05-4FAB-FB11-FAE82AFFFCDB}"/>
              </a:ext>
            </a:extLst>
          </p:cNvPr>
          <p:cNvSpPr txBox="1"/>
          <p:nvPr/>
        </p:nvSpPr>
        <p:spPr>
          <a:xfrm>
            <a:off x="498494" y="1530480"/>
            <a:ext cx="2215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solidFill>
                  <a:srgbClr val="FFFF00"/>
                </a:solidFill>
                <a:latin typeface="Helvetica" pitchFamily="2" charset="0"/>
              </a:rPr>
              <a:t>2009 Aug. MAXI attached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B9B636-693D-6E9B-5204-B101F23453D3}"/>
              </a:ext>
            </a:extLst>
          </p:cNvPr>
          <p:cNvSpPr txBox="1"/>
          <p:nvPr/>
        </p:nvSpPr>
        <p:spPr>
          <a:xfrm>
            <a:off x="4579086" y="337863"/>
            <a:ext cx="2255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solidFill>
                  <a:srgbClr val="FFFF00"/>
                </a:solidFill>
                <a:latin typeface="Helvetica" pitchFamily="2" charset="0"/>
              </a:rPr>
              <a:t>2017 Jul. NICER attached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7C21F1-807E-7262-9102-AF13AE157CFE}"/>
              </a:ext>
            </a:extLst>
          </p:cNvPr>
          <p:cNvSpPr txBox="1"/>
          <p:nvPr/>
        </p:nvSpPr>
        <p:spPr>
          <a:xfrm>
            <a:off x="4915884" y="4752808"/>
            <a:ext cx="940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solidFill>
                  <a:srgbClr val="FFFF00"/>
                </a:solidFill>
                <a:latin typeface="Helvetica" pitchFamily="2" charset="0"/>
              </a:rPr>
              <a:t>2024 Apr.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A01248-2891-ECB5-F963-166EEBF88A75}"/>
              </a:ext>
            </a:extLst>
          </p:cNvPr>
          <p:cNvCxnSpPr>
            <a:cxnSpLocks/>
          </p:cNvCxnSpPr>
          <p:nvPr/>
        </p:nvCxnSpPr>
        <p:spPr>
          <a:xfrm>
            <a:off x="1788607" y="1838257"/>
            <a:ext cx="110531" cy="345547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1A85EA-AD42-639B-0438-988A879545BE}"/>
              </a:ext>
            </a:extLst>
          </p:cNvPr>
          <p:cNvCxnSpPr>
            <a:cxnSpLocks/>
          </p:cNvCxnSpPr>
          <p:nvPr/>
        </p:nvCxnSpPr>
        <p:spPr>
          <a:xfrm flipH="1">
            <a:off x="4975477" y="590644"/>
            <a:ext cx="551116" cy="30711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B9E79E0-9616-B309-FC8C-6858366B97DF}"/>
              </a:ext>
            </a:extLst>
          </p:cNvPr>
          <p:cNvSpPr txBox="1"/>
          <p:nvPr/>
        </p:nvSpPr>
        <p:spPr>
          <a:xfrm>
            <a:off x="6630840" y="2377437"/>
            <a:ext cx="624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dirty="0">
                <a:solidFill>
                  <a:srgbClr val="FF0000"/>
                </a:solidFill>
                <a:latin typeface="Helvetica" pitchFamily="2" charset="0"/>
              </a:rPr>
              <a:t>MAXI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7F7F412-58A6-E207-B5B0-EECB88A69FF6}"/>
              </a:ext>
            </a:extLst>
          </p:cNvPr>
          <p:cNvCxnSpPr>
            <a:cxnSpLocks/>
          </p:cNvCxnSpPr>
          <p:nvPr/>
        </p:nvCxnSpPr>
        <p:spPr>
          <a:xfrm flipV="1">
            <a:off x="7144379" y="2215908"/>
            <a:ext cx="170126" cy="1830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9A0D29-8710-670B-87C8-B8A7CD1723B8}"/>
              </a:ext>
            </a:extLst>
          </p:cNvPr>
          <p:cNvSpPr txBox="1"/>
          <p:nvPr/>
        </p:nvSpPr>
        <p:spPr>
          <a:xfrm>
            <a:off x="6328908" y="4721335"/>
            <a:ext cx="624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dirty="0">
                <a:solidFill>
                  <a:srgbClr val="FF0000"/>
                </a:solidFill>
                <a:latin typeface="Helvetica" pitchFamily="2" charset="0"/>
              </a:rPr>
              <a:t>MAXI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C0AB450-9556-CC78-BDE5-D6FDD625B5A0}"/>
              </a:ext>
            </a:extLst>
          </p:cNvPr>
          <p:cNvCxnSpPr>
            <a:cxnSpLocks/>
          </p:cNvCxnSpPr>
          <p:nvPr/>
        </p:nvCxnSpPr>
        <p:spPr>
          <a:xfrm flipH="1" flipV="1">
            <a:off x="6386052" y="3738716"/>
            <a:ext cx="254891" cy="9631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Arrow 33">
            <a:extLst>
              <a:ext uri="{FF2B5EF4-FFF2-40B4-BE49-F238E27FC236}">
                <a16:creationId xmlns:a16="http://schemas.microsoft.com/office/drawing/2014/main" id="{627FAA8C-798C-840E-CA1A-1B4B9FFEBC00}"/>
              </a:ext>
            </a:extLst>
          </p:cNvPr>
          <p:cNvSpPr/>
          <p:nvPr/>
        </p:nvSpPr>
        <p:spPr>
          <a:xfrm rot="16200000">
            <a:off x="3404867" y="1598287"/>
            <a:ext cx="430721" cy="295106"/>
          </a:xfrm>
          <a:prstGeom prst="rightArrow">
            <a:avLst>
              <a:gd name="adj1" fmla="val 48144"/>
              <a:gd name="adj2" fmla="val 76052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EDA402-043E-5059-E4F3-4C45E0F5B66E}"/>
              </a:ext>
            </a:extLst>
          </p:cNvPr>
          <p:cNvSpPr txBox="1"/>
          <p:nvPr/>
        </p:nvSpPr>
        <p:spPr>
          <a:xfrm rot="20272207">
            <a:off x="3160864" y="1031043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solidFill>
                  <a:srgbClr val="FF0000"/>
                </a:solidFill>
                <a:latin typeface="Helvetica" pitchFamily="2" charset="0"/>
              </a:rPr>
              <a:t>Orbit direction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91EFF08A-65AC-AD81-D74D-8A2E72943C6C}"/>
              </a:ext>
            </a:extLst>
          </p:cNvPr>
          <p:cNvSpPr/>
          <p:nvPr/>
        </p:nvSpPr>
        <p:spPr>
          <a:xfrm rot="5400000">
            <a:off x="5182959" y="2104627"/>
            <a:ext cx="307115" cy="363427"/>
          </a:xfrm>
          <a:prstGeom prst="rightArrow">
            <a:avLst>
              <a:gd name="adj1" fmla="val 48144"/>
              <a:gd name="adj2" fmla="val 57707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2852096A-2EED-C2AA-AB22-AD898061E89E}"/>
              </a:ext>
            </a:extLst>
          </p:cNvPr>
          <p:cNvSpPr/>
          <p:nvPr/>
        </p:nvSpPr>
        <p:spPr>
          <a:xfrm rot="11651244">
            <a:off x="5005072" y="3025108"/>
            <a:ext cx="430721" cy="295106"/>
          </a:xfrm>
          <a:prstGeom prst="rightArrow">
            <a:avLst>
              <a:gd name="adj1" fmla="val 48144"/>
              <a:gd name="adj2" fmla="val 76052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52984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07028" y="163231"/>
            <a:ext cx="7820333" cy="598993"/>
          </a:xfrm>
        </p:spPr>
        <p:txBody>
          <a:bodyPr>
            <a:normAutofit fontScale="90000"/>
          </a:bodyPr>
          <a:lstStyle/>
          <a:p>
            <a:r>
              <a:rPr kumimoji="1" lang="en-US" altLang="ja-JP" sz="3100" dirty="0">
                <a:latin typeface="Helvetica" pitchFamily="2" charset="0"/>
              </a:rPr>
              <a:t>GSC</a:t>
            </a:r>
            <a:r>
              <a:rPr kumimoji="1" lang="en-US" altLang="ja-JP" sz="2800" dirty="0">
                <a:latin typeface="Helvetica" pitchFamily="2" charset="0"/>
              </a:rPr>
              <a:t> </a:t>
            </a:r>
            <a:r>
              <a:rPr kumimoji="1" lang="en-US" altLang="ja-JP" sz="2400" dirty="0">
                <a:latin typeface="Helvetica" pitchFamily="2" charset="0"/>
              </a:rPr>
              <a:t>(Gas Slit Camera) </a:t>
            </a:r>
            <a:r>
              <a:rPr kumimoji="1" lang="en-US" altLang="ja-JP" sz="2800" dirty="0">
                <a:latin typeface="Helvetica" pitchFamily="2" charset="0"/>
              </a:rPr>
              <a:t>&amp; SSC </a:t>
            </a:r>
            <a:r>
              <a:rPr kumimoji="1" lang="en-US" altLang="ja-JP" sz="2400" dirty="0">
                <a:latin typeface="Helvetica" pitchFamily="2" charset="0"/>
              </a:rPr>
              <a:t>(Solid-state slit camera)  </a:t>
            </a:r>
            <a:endParaRPr kumimoji="1" lang="ja-JP" altLang="en-US" sz="2800">
              <a:latin typeface="Helvetica" pitchFamily="2" charset="0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0389" y="4850394"/>
            <a:ext cx="234834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ja-JP"/>
            </a:defPPr>
            <a:lvl1pPr marL="0" algn="l" defTabSz="534911" rtl="0" eaLnBrk="1" latinLnBrk="0" hangingPunct="1">
              <a:defRPr kumimoji="1" sz="105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267455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11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2366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9821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37276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4732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188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9643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/>
              <a:t>2025.5.12 IACHEC meeting</a:t>
            </a:r>
            <a:endParaRPr lang="ja-JP" altLang="en-US" sz="120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167843" y="4850394"/>
            <a:ext cx="194180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ja-JP"/>
            </a:defPPr>
            <a:lvl1pPr marL="0" algn="r" defTabSz="534911" rtl="0" eaLnBrk="1" latinLnBrk="0" hangingPunct="1">
              <a:defRPr kumimoji="1" sz="105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267455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11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2366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9821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37276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4732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188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9643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AB265A-67F9-B846-ADDA-5838BB83D35C}" type="slidenum">
              <a:rPr lang="ja-JP" altLang="en-US" sz="1200"/>
              <a:pPr/>
              <a:t>4</a:t>
            </a:fld>
            <a:endParaRPr lang="ja-JP" altLang="en-US" sz="1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2" y="1455133"/>
            <a:ext cx="4293704" cy="2286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D03B92-00B9-73F6-887A-CC4CD2B777D8}"/>
              </a:ext>
            </a:extLst>
          </p:cNvPr>
          <p:cNvSpPr txBox="1"/>
          <p:nvPr/>
        </p:nvSpPr>
        <p:spPr>
          <a:xfrm>
            <a:off x="578829" y="3921126"/>
            <a:ext cx="4068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en-CN" sz="1600" dirty="0">
                <a:latin typeface="Helvetica" pitchFamily="2" charset="0"/>
              </a:rPr>
              <a:t>GSC Scanning almost all (&gt;80%) sky every 90 min for 14 years</a:t>
            </a:r>
          </a:p>
        </p:txBody>
      </p:sp>
      <p:pic>
        <p:nvPicPr>
          <p:cNvPr id="5" name="図 3">
            <a:extLst>
              <a:ext uri="{FF2B5EF4-FFF2-40B4-BE49-F238E27FC236}">
                <a16:creationId xmlns:a16="http://schemas.microsoft.com/office/drawing/2014/main" id="{F56433DA-D313-9AC3-6943-E46898D319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774" y="1654865"/>
            <a:ext cx="3876260" cy="1938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07961C-D1F7-62B8-D000-64F7D361C009}"/>
              </a:ext>
            </a:extLst>
          </p:cNvPr>
          <p:cNvSpPr txBox="1"/>
          <p:nvPr/>
        </p:nvSpPr>
        <p:spPr>
          <a:xfrm>
            <a:off x="665398" y="977001"/>
            <a:ext cx="3473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latin typeface="Helvetica" pitchFamily="2" charset="0"/>
              </a:rPr>
              <a:t>GSC image for 0-12 hours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C6817-AE00-16AA-42DE-8C4A29B78463}"/>
              </a:ext>
            </a:extLst>
          </p:cNvPr>
          <p:cNvSpPr txBox="1"/>
          <p:nvPr/>
        </p:nvSpPr>
        <p:spPr>
          <a:xfrm>
            <a:off x="5068791" y="3808832"/>
            <a:ext cx="365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en-CN" sz="1600" dirty="0">
                <a:solidFill>
                  <a:srgbClr val="FF0000"/>
                </a:solidFill>
                <a:latin typeface="Helvetica" pitchFamily="2" charset="0"/>
              </a:rPr>
              <a:t>SSC is tentatively suspended since 2022 June</a:t>
            </a:r>
            <a:r>
              <a:rPr lang="en-CN" sz="1600" dirty="0">
                <a:latin typeface="Helvetica" pitchFamily="2" charset="0"/>
              </a:rPr>
              <a:t> to saving electric power and CPU load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57203-45C2-AC1E-B28C-B8E64FEBD54E}"/>
              </a:ext>
            </a:extLst>
          </p:cNvPr>
          <p:cNvSpPr txBox="1"/>
          <p:nvPr/>
        </p:nvSpPr>
        <p:spPr>
          <a:xfrm>
            <a:off x="5701660" y="960696"/>
            <a:ext cx="1725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latin typeface="Helvetica" pitchFamily="2" charset="0"/>
              </a:rPr>
              <a:t>SSC image for 2 years </a:t>
            </a:r>
          </a:p>
        </p:txBody>
      </p:sp>
      <p:pic>
        <p:nvPicPr>
          <p:cNvPr id="12" name="Picture 56" descr="GSC_flight_model_20071002">
            <a:extLst>
              <a:ext uri="{FF2B5EF4-FFF2-40B4-BE49-F238E27FC236}">
                <a16:creationId xmlns:a16="http://schemas.microsoft.com/office/drawing/2014/main" id="{E52BB4F9-9D15-CD54-8030-21250795C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5515" y="643862"/>
            <a:ext cx="1347622" cy="105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SSC_flight_model_20071002">
            <a:extLst>
              <a:ext uri="{FF2B5EF4-FFF2-40B4-BE49-F238E27FC236}">
                <a16:creationId xmlns:a16="http://schemas.microsoft.com/office/drawing/2014/main" id="{2DE45884-B5CA-F8E7-414C-A55823437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597" y="698639"/>
            <a:ext cx="1473467" cy="116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592E51-1186-5352-D849-7CD370A45189}"/>
              </a:ext>
            </a:extLst>
          </p:cNvPr>
          <p:cNvSpPr txBox="1"/>
          <p:nvPr/>
        </p:nvSpPr>
        <p:spPr>
          <a:xfrm>
            <a:off x="7563143" y="3495784"/>
            <a:ext cx="1521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latin typeface="Helvetica" pitchFamily="2" charset="0"/>
              </a:rPr>
              <a:t>(Nakahira+2020)</a:t>
            </a:r>
          </a:p>
        </p:txBody>
      </p:sp>
    </p:spTree>
    <p:extLst>
      <p:ext uri="{BB962C8B-B14F-4D97-AF65-F5344CB8AC3E}">
        <p14:creationId xmlns:p14="http://schemas.microsoft.com/office/powerpoint/2010/main" val="248866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 shot of a television&#10;&#10;AI-generated content may be incorrect.">
            <a:extLst>
              <a:ext uri="{FF2B5EF4-FFF2-40B4-BE49-F238E27FC236}">
                <a16:creationId xmlns:a16="http://schemas.microsoft.com/office/drawing/2014/main" id="{08362534-3EF1-ED19-172B-EC79AFA6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736" y="1374514"/>
            <a:ext cx="4381500" cy="2465324"/>
          </a:xfrm>
          <a:prstGeom prst="rect">
            <a:avLst/>
          </a:prstGeo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id="{7E3F1199-7C23-AAC7-C573-ADF22BD47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5" y="1374514"/>
            <a:ext cx="4381500" cy="246532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4401" y="114570"/>
            <a:ext cx="7707086" cy="623720"/>
          </a:xfrm>
        </p:spPr>
        <p:txBody>
          <a:bodyPr>
            <a:normAutofit/>
          </a:bodyPr>
          <a:lstStyle/>
          <a:p>
            <a:r>
              <a:rPr lang="en-US" altLang="ja-JP" sz="3000" dirty="0">
                <a:latin typeface="Helvetica" pitchFamily="2" charset="0"/>
              </a:rPr>
              <a:t>Daily GSC sky coverage</a:t>
            </a:r>
            <a:endParaRPr lang="ja-JP" altLang="en-US" sz="3000" dirty="0">
              <a:latin typeface="Helvetica" pitchFamily="2" charset="0"/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10389" y="4850394"/>
            <a:ext cx="234834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ja-JP"/>
            </a:defPPr>
            <a:lvl1pPr marL="0" algn="l" defTabSz="534911" rtl="0" eaLnBrk="1" latinLnBrk="0" hangingPunct="1">
              <a:defRPr kumimoji="1" sz="105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267455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11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2366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9821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37276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4732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188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9643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/>
              <a:t>2025.5.12 IACHEC meeting</a:t>
            </a:r>
            <a:endParaRPr lang="ja-JP" altLang="en-US" sz="110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164631" y="4850394"/>
            <a:ext cx="194180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ja-JP"/>
            </a:defPPr>
            <a:lvl1pPr marL="0" algn="r" defTabSz="534911" rtl="0" eaLnBrk="1" latinLnBrk="0" hangingPunct="1">
              <a:defRPr kumimoji="1" sz="105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267455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11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2366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9821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37276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4732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188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9643" algn="l" defTabSz="534911" rtl="0" eaLnBrk="1" latinLnBrk="0" hangingPunct="1">
              <a:defRPr kumimoji="1" sz="1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AB265A-67F9-B846-ADDA-5838BB83D35C}" type="slidenum">
              <a:rPr lang="ja-JP" altLang="en-US" sz="1100" smtClean="0"/>
              <a:pPr/>
              <a:t>5</a:t>
            </a:fld>
            <a:endParaRPr lang="ja-JP" altLang="en-US" sz="110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814363" y="3900348"/>
            <a:ext cx="254357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Helvetica" pitchFamily="2" charset="0"/>
              </a:rPr>
              <a:t>GSC_3 BGD veto is malfunctional.</a:t>
            </a:r>
          </a:p>
          <a:p>
            <a:r>
              <a:rPr lang="en-US" altLang="ja-JP" sz="1200" dirty="0">
                <a:solidFill>
                  <a:srgbClr val="FF0000"/>
                </a:solidFill>
                <a:latin typeface="Helvetica" pitchFamily="2" charset="0"/>
              </a:rPr>
              <a:t>BGD is ~10 times higher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43463" y="4464096"/>
            <a:ext cx="3796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u="sng" dirty="0">
                <a:solidFill>
                  <a:srgbClr val="0432FF"/>
                </a:solidFill>
                <a:latin typeface="Helvetica" pitchFamily="2" charset="0"/>
              </a:rPr>
              <a:t>The GSC still covers ~80%</a:t>
            </a:r>
            <a:r>
              <a:rPr kumimoji="1" lang="en-US" altLang="ja-JP" sz="1400" u="sng" dirty="0">
                <a:solidFill>
                  <a:srgbClr val="0432FF"/>
                </a:solidFill>
                <a:latin typeface="Helvetica" pitchFamily="2" charset="0"/>
              </a:rPr>
              <a:t> sky every 90 min of ISS orbital cycle</a:t>
            </a:r>
            <a:endParaRPr kumimoji="1" lang="ja-JP" altLang="en-US" sz="1400" u="sng" dirty="0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329610" y="1066501"/>
            <a:ext cx="596348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Helvetica" pitchFamily="2" charset="0"/>
              </a:rPr>
              <a:t>Sun</a:t>
            </a:r>
            <a:endParaRPr kumimoji="1" lang="ja-JP" altLang="en-US" sz="1400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79819" y="3943123"/>
            <a:ext cx="1155216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Helvetica" pitchFamily="2" charset="0"/>
              </a:rPr>
              <a:t>rotation axis</a:t>
            </a:r>
            <a:endParaRPr kumimoji="1" lang="ja-JP" altLang="en-US" sz="1400" dirty="0">
              <a:solidFill>
                <a:srgbClr val="FF0000"/>
              </a:solidFill>
              <a:latin typeface="Helvetica" pitchFamily="2" charset="0"/>
            </a:endParaRPr>
          </a:p>
        </p:txBody>
      </p:sp>
      <p:cxnSp>
        <p:nvCxnSpPr>
          <p:cNvPr id="18" name="直線矢印コネクタ 17"/>
          <p:cNvCxnSpPr>
            <a:cxnSpLocks/>
          </p:cNvCxnSpPr>
          <p:nvPr/>
        </p:nvCxnSpPr>
        <p:spPr>
          <a:xfrm flipH="1" flipV="1">
            <a:off x="1003852" y="2866644"/>
            <a:ext cx="704136" cy="1111930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>
            <a:cxnSpLocks/>
            <a:stCxn id="3" idx="1"/>
          </p:cNvCxnSpPr>
          <p:nvPr/>
        </p:nvCxnSpPr>
        <p:spPr>
          <a:xfrm flipH="1">
            <a:off x="2774309" y="1220390"/>
            <a:ext cx="555301" cy="488700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7">
            <a:extLst>
              <a:ext uri="{FF2B5EF4-FFF2-40B4-BE49-F238E27FC236}">
                <a16:creationId xmlns:a16="http://schemas.microsoft.com/office/drawing/2014/main" id="{C601BEF5-FB14-B004-F3B9-BBAFB78209A4}"/>
              </a:ext>
            </a:extLst>
          </p:cNvPr>
          <p:cNvSpPr txBox="1"/>
          <p:nvPr/>
        </p:nvSpPr>
        <p:spPr>
          <a:xfrm>
            <a:off x="4529968" y="3900349"/>
            <a:ext cx="115521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Helvetica" pitchFamily="2" charset="0"/>
              </a:rPr>
              <a:t>GSC_0 lost for gas leak</a:t>
            </a:r>
          </a:p>
        </p:txBody>
      </p:sp>
      <p:cxnSp>
        <p:nvCxnSpPr>
          <p:cNvPr id="29" name="直線矢印コネクタ 8">
            <a:extLst>
              <a:ext uri="{FF2B5EF4-FFF2-40B4-BE49-F238E27FC236}">
                <a16:creationId xmlns:a16="http://schemas.microsoft.com/office/drawing/2014/main" id="{22DB3C94-9815-9F34-1A13-1E7CB6D45DFB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5107576" y="3226919"/>
            <a:ext cx="233009" cy="673430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パイ 11">
            <a:extLst>
              <a:ext uri="{FF2B5EF4-FFF2-40B4-BE49-F238E27FC236}">
                <a16:creationId xmlns:a16="http://schemas.microsoft.com/office/drawing/2014/main" id="{AEA45C45-7DD9-0956-54F2-999E857381FB}"/>
              </a:ext>
            </a:extLst>
          </p:cNvPr>
          <p:cNvSpPr/>
          <p:nvPr/>
        </p:nvSpPr>
        <p:spPr>
          <a:xfrm>
            <a:off x="6785264" y="1788044"/>
            <a:ext cx="952423" cy="1045497"/>
          </a:xfrm>
          <a:prstGeom prst="pie">
            <a:avLst>
              <a:gd name="adj1" fmla="val 9931347"/>
              <a:gd name="adj2" fmla="val 14707209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3">
              <a:solidFill>
                <a:schemeClr val="tx1"/>
              </a:solidFill>
            </a:endParaRPr>
          </a:p>
        </p:txBody>
      </p:sp>
      <p:sp>
        <p:nvSpPr>
          <p:cNvPr id="19" name="パイ 11">
            <a:extLst>
              <a:ext uri="{FF2B5EF4-FFF2-40B4-BE49-F238E27FC236}">
                <a16:creationId xmlns:a16="http://schemas.microsoft.com/office/drawing/2014/main" id="{6EBEC970-D80B-8BD9-AFB4-2D00813326EE}"/>
              </a:ext>
            </a:extLst>
          </p:cNvPr>
          <p:cNvSpPr/>
          <p:nvPr/>
        </p:nvSpPr>
        <p:spPr>
          <a:xfrm>
            <a:off x="6858000" y="1821147"/>
            <a:ext cx="952423" cy="1045497"/>
          </a:xfrm>
          <a:prstGeom prst="pie">
            <a:avLst>
              <a:gd name="adj1" fmla="val 1309251"/>
              <a:gd name="adj2" fmla="val 5759519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3">
              <a:solidFill>
                <a:schemeClr val="tx1"/>
              </a:solidFill>
            </a:endParaRPr>
          </a:p>
        </p:txBody>
      </p:sp>
      <p:cxnSp>
        <p:nvCxnSpPr>
          <p:cNvPr id="32" name="直線矢印コネクタ 17">
            <a:extLst>
              <a:ext uri="{FF2B5EF4-FFF2-40B4-BE49-F238E27FC236}">
                <a16:creationId xmlns:a16="http://schemas.microsoft.com/office/drawing/2014/main" id="{FB6452DB-FA3F-78EA-DF69-708E2A267741}"/>
              </a:ext>
            </a:extLst>
          </p:cNvPr>
          <p:cNvCxnSpPr>
            <a:cxnSpLocks/>
          </p:cNvCxnSpPr>
          <p:nvPr/>
        </p:nvCxnSpPr>
        <p:spPr>
          <a:xfrm flipV="1">
            <a:off x="2435087" y="2196639"/>
            <a:ext cx="616872" cy="1780970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8">
            <a:extLst>
              <a:ext uri="{FF2B5EF4-FFF2-40B4-BE49-F238E27FC236}">
                <a16:creationId xmlns:a16="http://schemas.microsoft.com/office/drawing/2014/main" id="{5B52B12D-9A0C-BD51-3157-B18409FFDCAC}"/>
              </a:ext>
            </a:extLst>
          </p:cNvPr>
          <p:cNvCxnSpPr>
            <a:cxnSpLocks/>
          </p:cNvCxnSpPr>
          <p:nvPr/>
        </p:nvCxnSpPr>
        <p:spPr>
          <a:xfrm flipH="1" flipV="1">
            <a:off x="5547845" y="2866644"/>
            <a:ext cx="578576" cy="1048950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815E288-AC98-B774-9FBD-328A97B312A8}"/>
              </a:ext>
            </a:extLst>
          </p:cNvPr>
          <p:cNvSpPr txBox="1"/>
          <p:nvPr/>
        </p:nvSpPr>
        <p:spPr>
          <a:xfrm>
            <a:off x="1571234" y="872421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solidFill>
                  <a:srgbClr val="0432FF"/>
                </a:solidFill>
                <a:latin typeface="Helvetica" pitchFamily="2" charset="0"/>
              </a:rPr>
              <a:t>2009-Oct-05</a:t>
            </a:r>
            <a:endParaRPr lang="en-CN" dirty="0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DD28E9-59EE-E0DD-90AA-250C27837F4E}"/>
              </a:ext>
            </a:extLst>
          </p:cNvPr>
          <p:cNvSpPr txBox="1"/>
          <p:nvPr/>
        </p:nvSpPr>
        <p:spPr>
          <a:xfrm>
            <a:off x="6179436" y="865025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solidFill>
                  <a:srgbClr val="0432FF"/>
                </a:solidFill>
                <a:latin typeface="Helvetica" pitchFamily="2" charset="0"/>
              </a:rPr>
              <a:t>2025-May-09</a:t>
            </a:r>
            <a:endParaRPr lang="en-CN" dirty="0">
              <a:solidFill>
                <a:srgbClr val="0432FF"/>
              </a:solidFill>
              <a:latin typeface="Helvetica" pitchFamily="2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CCB39ED-8EAE-EA08-0484-24C0A9BD1F3B}"/>
              </a:ext>
            </a:extLst>
          </p:cNvPr>
          <p:cNvCxnSpPr>
            <a:stCxn id="41" idx="3"/>
            <a:endCxn id="42" idx="1"/>
          </p:cNvCxnSpPr>
          <p:nvPr/>
        </p:nvCxnSpPr>
        <p:spPr>
          <a:xfrm flipV="1">
            <a:off x="2897238" y="1034302"/>
            <a:ext cx="3282198" cy="7396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EE68D0F-BF93-C2CB-D7CA-0DAEE2597E49}"/>
              </a:ext>
            </a:extLst>
          </p:cNvPr>
          <p:cNvSpPr txBox="1"/>
          <p:nvPr/>
        </p:nvSpPr>
        <p:spPr>
          <a:xfrm>
            <a:off x="4013556" y="737650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solidFill>
                  <a:srgbClr val="0432FF"/>
                </a:solidFill>
                <a:latin typeface="Helvetica" pitchFamily="2" charset="0"/>
              </a:rPr>
              <a:t>15 years</a:t>
            </a:r>
            <a:endParaRPr lang="en-CN" dirty="0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51" name="テキスト ボックス 26">
            <a:extLst>
              <a:ext uri="{FF2B5EF4-FFF2-40B4-BE49-F238E27FC236}">
                <a16:creationId xmlns:a16="http://schemas.microsoft.com/office/drawing/2014/main" id="{4811FB40-416D-286D-58FC-38C10D3AC0B6}"/>
              </a:ext>
            </a:extLst>
          </p:cNvPr>
          <p:cNvSpPr txBox="1"/>
          <p:nvPr/>
        </p:nvSpPr>
        <p:spPr>
          <a:xfrm>
            <a:off x="8002759" y="588205"/>
            <a:ext cx="98872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Helvetica" pitchFamily="2" charset="0"/>
              </a:rPr>
              <a:t>Shadow of Space-X Dragon</a:t>
            </a:r>
            <a:endParaRPr lang="ja-JP" altLang="en-US" sz="1200">
              <a:latin typeface="Helvetica" pitchFamily="2" charset="0"/>
            </a:endParaRPr>
          </a:p>
        </p:txBody>
      </p:sp>
      <p:cxnSp>
        <p:nvCxnSpPr>
          <p:cNvPr id="52" name="直線矢印コネクタ 8">
            <a:extLst>
              <a:ext uri="{FF2B5EF4-FFF2-40B4-BE49-F238E27FC236}">
                <a16:creationId xmlns:a16="http://schemas.microsoft.com/office/drawing/2014/main" id="{8689D59D-63AA-0800-5D4A-20C9F7237B8C}"/>
              </a:ext>
            </a:extLst>
          </p:cNvPr>
          <p:cNvCxnSpPr>
            <a:cxnSpLocks/>
          </p:cNvCxnSpPr>
          <p:nvPr/>
        </p:nvCxnSpPr>
        <p:spPr>
          <a:xfrm flipH="1">
            <a:off x="7086150" y="1220389"/>
            <a:ext cx="1268837" cy="898654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8">
            <a:extLst>
              <a:ext uri="{FF2B5EF4-FFF2-40B4-BE49-F238E27FC236}">
                <a16:creationId xmlns:a16="http://schemas.microsoft.com/office/drawing/2014/main" id="{D348DA76-0181-7549-E7DC-65717AECAEB5}"/>
              </a:ext>
            </a:extLst>
          </p:cNvPr>
          <p:cNvCxnSpPr>
            <a:cxnSpLocks/>
          </p:cNvCxnSpPr>
          <p:nvPr/>
        </p:nvCxnSpPr>
        <p:spPr>
          <a:xfrm flipH="1">
            <a:off x="7494085" y="1220389"/>
            <a:ext cx="860902" cy="1309775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7B277-BD09-EFCB-C656-221FEA5B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14" y="63983"/>
            <a:ext cx="8266771" cy="733899"/>
          </a:xfrm>
        </p:spPr>
        <p:txBody>
          <a:bodyPr>
            <a:normAutofit/>
          </a:bodyPr>
          <a:lstStyle/>
          <a:p>
            <a:r>
              <a:rPr lang="en-CN" sz="3200" dirty="0"/>
              <a:t>MAXI appearance in IACHEC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91F36-94DF-820A-DA4D-EFFEE5AF8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55" y="905592"/>
            <a:ext cx="4676949" cy="3440026"/>
          </a:xfrm>
        </p:spPr>
        <p:txBody>
          <a:bodyPr>
            <a:normAutofit/>
          </a:bodyPr>
          <a:lstStyle/>
          <a:p>
            <a:r>
              <a:rPr lang="en-CN" sz="1800" dirty="0"/>
              <a:t>2009 Shonan, Japan</a:t>
            </a:r>
          </a:p>
          <a:p>
            <a:r>
              <a:rPr lang="en-CN" sz="1800" dirty="0"/>
              <a:t>2010 Woods Hole, USA</a:t>
            </a:r>
          </a:p>
          <a:p>
            <a:r>
              <a:rPr lang="en-CN" sz="1800" dirty="0"/>
              <a:t>2012 Napa, USA</a:t>
            </a:r>
          </a:p>
          <a:p>
            <a:endParaRPr lang="en-CN" sz="1800" dirty="0"/>
          </a:p>
          <a:p>
            <a:r>
              <a:rPr lang="en-CN" sz="1800" dirty="0"/>
              <a:t>2019 Shonan, Japan</a:t>
            </a:r>
          </a:p>
          <a:p>
            <a:endParaRPr lang="en-CN" sz="1800" dirty="0"/>
          </a:p>
          <a:p>
            <a:r>
              <a:rPr lang="en-CN" sz="1800" dirty="0"/>
              <a:t>2025 Osaka, Japan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BFA70-9A47-2868-BB0C-09148156D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265A-67F9-B846-ADDA-5838BB83D35C}" type="slidenum">
              <a:rPr lang="ja-JP" altLang="en-US" smtClean="0"/>
              <a:pPr/>
              <a:t>6</a:t>
            </a:fld>
            <a:endParaRPr lang="ja-JP" altLang="en-US"/>
          </a:p>
        </p:txBody>
      </p:sp>
      <p:pic>
        <p:nvPicPr>
          <p:cNvPr id="6" name="Picture 5" descr="A group of people standing on a dock&#10;&#10;AI-generated content may be incorrect.">
            <a:extLst>
              <a:ext uri="{FF2B5EF4-FFF2-40B4-BE49-F238E27FC236}">
                <a16:creationId xmlns:a16="http://schemas.microsoft.com/office/drawing/2014/main" id="{4E399645-0534-30DC-76D6-BBD843B8B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177" y="3002160"/>
            <a:ext cx="3578129" cy="1865100"/>
          </a:xfrm>
          <a:prstGeom prst="rect">
            <a:avLst/>
          </a:prstGeom>
        </p:spPr>
      </p:pic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07A9C7B-F01A-C1DB-E10B-70DE66E12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176" y="905592"/>
            <a:ext cx="3578129" cy="2066369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B5616F2-7599-EAFD-8891-BF1E5DB4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CF47F3-8B4D-03BE-E6C4-A11635AF296B}"/>
              </a:ext>
            </a:extLst>
          </p:cNvPr>
          <p:cNvSpPr txBox="1"/>
          <p:nvPr/>
        </p:nvSpPr>
        <p:spPr>
          <a:xfrm>
            <a:off x="3315956" y="1034981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i="1" dirty="0">
                <a:solidFill>
                  <a:srgbClr val="FF0000"/>
                </a:solidFill>
                <a:latin typeface="Helvetica" pitchFamily="2" charset="0"/>
              </a:rPr>
              <a:t>MAXI launch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D1D3EA-BF6C-3363-26C1-1C5775A6C1BD}"/>
              </a:ext>
            </a:extLst>
          </p:cNvPr>
          <p:cNvCxnSpPr>
            <a:cxnSpLocks/>
          </p:cNvCxnSpPr>
          <p:nvPr/>
        </p:nvCxnSpPr>
        <p:spPr>
          <a:xfrm flipH="1">
            <a:off x="3034602" y="1199551"/>
            <a:ext cx="281354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893082-152E-C617-4A77-51CA8E76FB87}"/>
              </a:ext>
            </a:extLst>
          </p:cNvPr>
          <p:cNvCxnSpPr/>
          <p:nvPr/>
        </p:nvCxnSpPr>
        <p:spPr>
          <a:xfrm flipH="1">
            <a:off x="3104941" y="1034981"/>
            <a:ext cx="1832235" cy="0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1BC6E91-4465-5F13-97B6-6BAEA091D553}"/>
              </a:ext>
            </a:extLst>
          </p:cNvPr>
          <p:cNvCxnSpPr>
            <a:cxnSpLocks/>
          </p:cNvCxnSpPr>
          <p:nvPr/>
        </p:nvCxnSpPr>
        <p:spPr>
          <a:xfrm flipH="1" flipV="1">
            <a:off x="3187003" y="1529025"/>
            <a:ext cx="1750173" cy="1575916"/>
          </a:xfrm>
          <a:prstGeom prst="straightConnector1">
            <a:avLst/>
          </a:prstGeom>
          <a:ln w="95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EEBB8CD-C8FB-5DFD-3672-5650743785E8}"/>
              </a:ext>
            </a:extLst>
          </p:cNvPr>
          <p:cNvSpPr txBox="1"/>
          <p:nvPr/>
        </p:nvSpPr>
        <p:spPr>
          <a:xfrm>
            <a:off x="477855" y="4053242"/>
            <a:ext cx="398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i="1" dirty="0">
                <a:solidFill>
                  <a:srgbClr val="FF0000"/>
                </a:solidFill>
              </a:rPr>
              <a:t>We appreiatre for IACHEC collaboration!</a:t>
            </a:r>
          </a:p>
        </p:txBody>
      </p:sp>
    </p:spTree>
    <p:extLst>
      <p:ext uri="{BB962C8B-B14F-4D97-AF65-F5344CB8AC3E}">
        <p14:creationId xmlns:p14="http://schemas.microsoft.com/office/powerpoint/2010/main" val="2752440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35E73C36-3D16-9748-9E3F-7D802BF7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39965" y="1262268"/>
            <a:ext cx="3592576" cy="37444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F61D9FB-E3B7-F2E0-EFE1-38DDBE8B8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0085" y="1262268"/>
            <a:ext cx="3592576" cy="374446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CA64CB7-489F-F647-B682-9C1E3924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240" y="113264"/>
            <a:ext cx="5061180" cy="864096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GSC daily observation duty cycle for 15 years</a:t>
            </a:r>
            <a:endParaRPr lang="ja-JP" altLang="en-US" sz="2400"/>
          </a:p>
        </p:txBody>
      </p:sp>
      <p:sp>
        <p:nvSpPr>
          <p:cNvPr id="43" name="スライド番号プレースホルダー 42">
            <a:extLst>
              <a:ext uri="{FF2B5EF4-FFF2-40B4-BE49-F238E27FC236}">
                <a16:creationId xmlns:a16="http://schemas.microsoft.com/office/drawing/2014/main" id="{5463413C-9965-A647-99EB-8DB0A56E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5386" y="4845622"/>
            <a:ext cx="1543050" cy="269550"/>
          </a:xfrm>
        </p:spPr>
        <p:txBody>
          <a:bodyPr/>
          <a:lstStyle/>
          <a:p>
            <a:fld id="{D8AB265A-67F9-B846-ADDA-5838BB83D35C}" type="slidenum">
              <a:rPr lang="ja-JP" altLang="en-US" smtClean="0"/>
              <a:pPr/>
              <a:t>7</a:t>
            </a:fld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DC03A46-4B01-F84F-B2BE-041889FB12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9946" y="32462"/>
            <a:ext cx="1672220" cy="1570230"/>
          </a:xfrm>
          <a:prstGeom prst="rect">
            <a:avLst/>
          </a:prstGeom>
        </p:spPr>
      </p:pic>
      <p:sp>
        <p:nvSpPr>
          <p:cNvPr id="3" name="左右矢印 2">
            <a:extLst>
              <a:ext uri="{FF2B5EF4-FFF2-40B4-BE49-F238E27FC236}">
                <a16:creationId xmlns:a16="http://schemas.microsoft.com/office/drawing/2014/main" id="{FCE0A365-F6DB-3B43-ADF1-88D59C824E03}"/>
              </a:ext>
            </a:extLst>
          </p:cNvPr>
          <p:cNvSpPr/>
          <p:nvPr/>
        </p:nvSpPr>
        <p:spPr>
          <a:xfrm>
            <a:off x="4477705" y="1436441"/>
            <a:ext cx="463339" cy="2433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00">
              <a:latin typeface="Helvetica" pitchFamily="2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9446A8D-99B6-784B-B879-3342DE6390FC}"/>
              </a:ext>
            </a:extLst>
          </p:cNvPr>
          <p:cNvSpPr txBox="1"/>
          <p:nvPr/>
        </p:nvSpPr>
        <p:spPr>
          <a:xfrm>
            <a:off x="4339197" y="872894"/>
            <a:ext cx="962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dirty="0">
                <a:solidFill>
                  <a:srgbClr val="002060"/>
                </a:solidFill>
              </a:rPr>
              <a:t>Working as a pair</a:t>
            </a:r>
            <a:endParaRPr lang="ja-JP" altLang="en-US" sz="1500">
              <a:solidFill>
                <a:srgbClr val="00206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543B4BC-96B6-CC4A-995D-D35047B1268B}"/>
              </a:ext>
            </a:extLst>
          </p:cNvPr>
          <p:cNvSpPr txBox="1"/>
          <p:nvPr/>
        </p:nvSpPr>
        <p:spPr>
          <a:xfrm>
            <a:off x="594200" y="1056668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2009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CD230E-7BD7-2A4D-8C02-0D88417025C9}"/>
              </a:ext>
            </a:extLst>
          </p:cNvPr>
          <p:cNvSpPr txBox="1"/>
          <p:nvPr/>
        </p:nvSpPr>
        <p:spPr>
          <a:xfrm>
            <a:off x="3965941" y="103414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2025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4E09113B-D19A-6E4F-8FF4-81E34B6A5D1E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 flipV="1">
            <a:off x="1176411" y="1188036"/>
            <a:ext cx="2789530" cy="22521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02ECF39-5D86-0948-A3E9-5F9A446E6D55}"/>
              </a:ext>
            </a:extLst>
          </p:cNvPr>
          <p:cNvSpPr txBox="1"/>
          <p:nvPr/>
        </p:nvSpPr>
        <p:spPr>
          <a:xfrm>
            <a:off x="2148498" y="891413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15 years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189C6F-185F-2E45-9056-2AAD9F6775D6}"/>
              </a:ext>
            </a:extLst>
          </p:cNvPr>
          <p:cNvSpPr txBox="1"/>
          <p:nvPr/>
        </p:nvSpPr>
        <p:spPr>
          <a:xfrm>
            <a:off x="918115" y="2655134"/>
            <a:ext cx="551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rgbClr val="000090"/>
                </a:solidFill>
                <a:latin typeface="Helvetica" pitchFamily="2" charset="0"/>
                <a:cs typeface="Helvetica"/>
              </a:rPr>
              <a:t>1650V</a:t>
            </a:r>
            <a:endParaRPr lang="ja-JP" altLang="en-US" sz="1000" dirty="0">
              <a:solidFill>
                <a:srgbClr val="000090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98657B4-18E2-F94D-98F6-D42C3A4EAF20}"/>
              </a:ext>
            </a:extLst>
          </p:cNvPr>
          <p:cNvSpPr txBox="1"/>
          <p:nvPr/>
        </p:nvSpPr>
        <p:spPr>
          <a:xfrm>
            <a:off x="2370323" y="2666501"/>
            <a:ext cx="551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  <a:latin typeface="Helvetica" pitchFamily="2" charset="0"/>
                <a:cs typeface="Helvetica"/>
              </a:rPr>
              <a:t>1550V</a:t>
            </a:r>
            <a:endParaRPr lang="ja-JP" altLang="en-US" sz="1000" dirty="0">
              <a:solidFill>
                <a:srgbClr val="FF0000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124806C-6157-C34D-8385-0195571E3586}"/>
              </a:ext>
            </a:extLst>
          </p:cNvPr>
          <p:cNvSpPr txBox="1"/>
          <p:nvPr/>
        </p:nvSpPr>
        <p:spPr>
          <a:xfrm>
            <a:off x="2804716" y="3228796"/>
            <a:ext cx="994183" cy="24622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Helvetica" pitchFamily="2" charset="0"/>
              </a:rPr>
              <a:t>No veto works</a:t>
            </a:r>
            <a:endParaRPr lang="ja-JP" altLang="en-US" sz="1000" dirty="0">
              <a:latin typeface="Helvetica" pitchFamily="2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451004D-7570-6248-BBB4-74AA176F23EE}"/>
              </a:ext>
            </a:extLst>
          </p:cNvPr>
          <p:cNvSpPr txBox="1"/>
          <p:nvPr/>
        </p:nvSpPr>
        <p:spPr>
          <a:xfrm>
            <a:off x="5563416" y="1698549"/>
            <a:ext cx="994183" cy="24622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Helvetica" pitchFamily="2" charset="0"/>
              </a:rPr>
              <a:t>No veto works</a:t>
            </a:r>
            <a:endParaRPr lang="ja-JP" altLang="en-US" sz="1000" dirty="0">
              <a:latin typeface="Helvetica" pitchFamily="2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D2C7AFE-CD07-5840-866A-B48A8AF68C6C}"/>
              </a:ext>
            </a:extLst>
          </p:cNvPr>
          <p:cNvSpPr txBox="1"/>
          <p:nvPr/>
        </p:nvSpPr>
        <p:spPr>
          <a:xfrm>
            <a:off x="5574426" y="3244935"/>
            <a:ext cx="994183" cy="24622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Helvetica" pitchFamily="2" charset="0"/>
              </a:rPr>
              <a:t>No veto works</a:t>
            </a:r>
            <a:endParaRPr lang="ja-JP" altLang="en-US" sz="1000" dirty="0">
              <a:latin typeface="Helvetica" pitchFamily="2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956F522-F498-D742-9D83-12DB79386992}"/>
              </a:ext>
            </a:extLst>
          </p:cNvPr>
          <p:cNvSpPr txBox="1"/>
          <p:nvPr/>
        </p:nvSpPr>
        <p:spPr>
          <a:xfrm>
            <a:off x="6594460" y="4441625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rgbClr val="000090"/>
                </a:solidFill>
                <a:latin typeface="Helvetica" pitchFamily="2" charset="0"/>
              </a:rPr>
              <a:t>Stand by</a:t>
            </a:r>
            <a:endParaRPr lang="ja-JP" altLang="en-US" sz="1000" dirty="0">
              <a:solidFill>
                <a:srgbClr val="000090"/>
              </a:solidFill>
              <a:latin typeface="Helvetica" pitchFamily="2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572B956-3E51-9B4D-AA4F-70A55E0DC460}"/>
              </a:ext>
            </a:extLst>
          </p:cNvPr>
          <p:cNvSpPr txBox="1"/>
          <p:nvPr/>
        </p:nvSpPr>
        <p:spPr>
          <a:xfrm>
            <a:off x="6594460" y="3906493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rgbClr val="000090"/>
                </a:solidFill>
                <a:latin typeface="Helvetica" pitchFamily="2" charset="0"/>
              </a:rPr>
              <a:t>Stand by</a:t>
            </a:r>
            <a:endParaRPr lang="ja-JP" altLang="en-US" sz="1000" dirty="0">
              <a:solidFill>
                <a:srgbClr val="000090"/>
              </a:solidFill>
              <a:latin typeface="Helvetica" pitchFamily="2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CEC8684-D7DD-074D-9BA0-8F659D897F69}"/>
              </a:ext>
            </a:extLst>
          </p:cNvPr>
          <p:cNvSpPr txBox="1"/>
          <p:nvPr/>
        </p:nvSpPr>
        <p:spPr>
          <a:xfrm>
            <a:off x="6618109" y="2772152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rgbClr val="000090"/>
                </a:solidFill>
                <a:latin typeface="Helvetica" pitchFamily="2" charset="0"/>
              </a:rPr>
              <a:t>Stand by</a:t>
            </a:r>
            <a:endParaRPr lang="ja-JP" altLang="en-US" sz="1000" dirty="0">
              <a:solidFill>
                <a:srgbClr val="000090"/>
              </a:solidFill>
              <a:latin typeface="Helvetica" pitchFamily="2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1C279BB-3D2C-2A46-A23D-B9A9ED851D7D}"/>
              </a:ext>
            </a:extLst>
          </p:cNvPr>
          <p:cNvSpPr txBox="1"/>
          <p:nvPr/>
        </p:nvSpPr>
        <p:spPr>
          <a:xfrm>
            <a:off x="3288417" y="2064218"/>
            <a:ext cx="551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Helvetica" pitchFamily="2" charset="0"/>
              </a:rPr>
              <a:t>1500V</a:t>
            </a:r>
            <a:endParaRPr lang="ja-JP" altLang="en-US" sz="1000" dirty="0">
              <a:latin typeface="Helvetica" pitchFamily="2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24C5507-41F8-614E-9918-1707B7826566}"/>
              </a:ext>
            </a:extLst>
          </p:cNvPr>
          <p:cNvSpPr txBox="1"/>
          <p:nvPr/>
        </p:nvSpPr>
        <p:spPr>
          <a:xfrm>
            <a:off x="2188254" y="1560153"/>
            <a:ext cx="688009" cy="24622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  <a:latin typeface="Helvetica" pitchFamily="2" charset="0"/>
              </a:rPr>
              <a:t>Gas leak</a:t>
            </a:r>
            <a:endParaRPr lang="ja-JP" altLang="en-US" sz="1000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14A72C8-D4F9-AC4C-8078-8ADFD2F81843}"/>
              </a:ext>
            </a:extLst>
          </p:cNvPr>
          <p:cNvSpPr txBox="1"/>
          <p:nvPr/>
        </p:nvSpPr>
        <p:spPr>
          <a:xfrm>
            <a:off x="6474880" y="2097919"/>
            <a:ext cx="880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rgbClr val="000090"/>
                </a:solidFill>
                <a:latin typeface="Helvetica" pitchFamily="2" charset="0"/>
              </a:rPr>
              <a:t>Normal </a:t>
            </a:r>
            <a:r>
              <a:rPr lang="en-US" altLang="ja-JP" sz="1000" dirty="0" err="1">
                <a:solidFill>
                  <a:srgbClr val="000090"/>
                </a:solidFill>
                <a:latin typeface="Helvetica" pitchFamily="2" charset="0"/>
              </a:rPr>
              <a:t>ope</a:t>
            </a:r>
            <a:r>
              <a:rPr lang="en-US" altLang="ja-JP" sz="1000" dirty="0">
                <a:solidFill>
                  <a:srgbClr val="000090"/>
                </a:solidFill>
                <a:latin typeface="Helvetica" pitchFamily="2" charset="0"/>
              </a:rPr>
              <a:t>.</a:t>
            </a:r>
            <a:endParaRPr lang="ja-JP" altLang="en-US" sz="1000" dirty="0">
              <a:solidFill>
                <a:srgbClr val="000090"/>
              </a:solidFill>
              <a:latin typeface="Helvetica" pitchFamily="2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11013F0-221A-FF4B-865B-BD92DB4812AF}"/>
              </a:ext>
            </a:extLst>
          </p:cNvPr>
          <p:cNvSpPr txBox="1"/>
          <p:nvPr/>
        </p:nvSpPr>
        <p:spPr>
          <a:xfrm>
            <a:off x="3272028" y="3741939"/>
            <a:ext cx="880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rgbClr val="000090"/>
                </a:solidFill>
                <a:latin typeface="Helvetica" pitchFamily="2" charset="0"/>
              </a:rPr>
              <a:t>Normal </a:t>
            </a:r>
            <a:r>
              <a:rPr lang="en-US" altLang="ja-JP" sz="1000" dirty="0" err="1">
                <a:solidFill>
                  <a:srgbClr val="000090"/>
                </a:solidFill>
                <a:latin typeface="Helvetica" pitchFamily="2" charset="0"/>
              </a:rPr>
              <a:t>ope</a:t>
            </a:r>
            <a:r>
              <a:rPr lang="en-US" altLang="ja-JP" sz="1000" dirty="0">
                <a:solidFill>
                  <a:srgbClr val="000090"/>
                </a:solidFill>
                <a:latin typeface="Helvetica" pitchFamily="2" charset="0"/>
              </a:rPr>
              <a:t>.</a:t>
            </a:r>
            <a:endParaRPr lang="ja-JP" altLang="en-US" sz="1000" dirty="0">
              <a:solidFill>
                <a:srgbClr val="000090"/>
              </a:solidFill>
              <a:latin typeface="Helvetica" pitchFamily="2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BB9EF6D-D87B-1846-8657-F2A606E152E3}"/>
              </a:ext>
            </a:extLst>
          </p:cNvPr>
          <p:cNvSpPr txBox="1"/>
          <p:nvPr/>
        </p:nvSpPr>
        <p:spPr>
          <a:xfrm>
            <a:off x="3266286" y="4289912"/>
            <a:ext cx="880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rgbClr val="000090"/>
                </a:solidFill>
                <a:latin typeface="Helvetica" pitchFamily="2" charset="0"/>
              </a:rPr>
              <a:t>Normal </a:t>
            </a:r>
            <a:r>
              <a:rPr lang="en-US" altLang="ja-JP" sz="1000" dirty="0" err="1">
                <a:solidFill>
                  <a:srgbClr val="000090"/>
                </a:solidFill>
                <a:latin typeface="Helvetica" pitchFamily="2" charset="0"/>
              </a:rPr>
              <a:t>ope</a:t>
            </a:r>
            <a:r>
              <a:rPr lang="en-US" altLang="ja-JP" sz="1000" dirty="0">
                <a:solidFill>
                  <a:srgbClr val="000090"/>
                </a:solidFill>
                <a:latin typeface="Helvetica" pitchFamily="2" charset="0"/>
              </a:rPr>
              <a:t>.</a:t>
            </a:r>
            <a:endParaRPr lang="ja-JP" altLang="en-US" sz="1000" dirty="0">
              <a:solidFill>
                <a:srgbClr val="000090"/>
              </a:solidFill>
              <a:latin typeface="Helvetica" pitchFamily="2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284BB90-DB4C-4E44-AE75-B36F62D0855E}"/>
              </a:ext>
            </a:extLst>
          </p:cNvPr>
          <p:cNvSpPr txBox="1"/>
          <p:nvPr/>
        </p:nvSpPr>
        <p:spPr>
          <a:xfrm>
            <a:off x="3262827" y="2649163"/>
            <a:ext cx="880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rgbClr val="000090"/>
                </a:solidFill>
                <a:latin typeface="Helvetica" pitchFamily="2" charset="0"/>
              </a:rPr>
              <a:t>Normal </a:t>
            </a:r>
            <a:r>
              <a:rPr lang="en-US" altLang="ja-JP" sz="1000" dirty="0" err="1">
                <a:solidFill>
                  <a:srgbClr val="000090"/>
                </a:solidFill>
                <a:latin typeface="Helvetica" pitchFamily="2" charset="0"/>
              </a:rPr>
              <a:t>ope</a:t>
            </a:r>
            <a:r>
              <a:rPr lang="en-US" altLang="ja-JP" sz="1000" dirty="0">
                <a:solidFill>
                  <a:srgbClr val="000090"/>
                </a:solidFill>
                <a:latin typeface="Helvetica" pitchFamily="2" charset="0"/>
              </a:rPr>
              <a:t>.</a:t>
            </a:r>
            <a:endParaRPr lang="ja-JP" altLang="en-US" sz="1000" dirty="0">
              <a:solidFill>
                <a:srgbClr val="000090"/>
              </a:solidFill>
              <a:latin typeface="Helvetica" pitchFamily="2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4FD2892-773C-2447-B671-09BEFC574423}"/>
              </a:ext>
            </a:extLst>
          </p:cNvPr>
          <p:cNvSpPr txBox="1"/>
          <p:nvPr/>
        </p:nvSpPr>
        <p:spPr>
          <a:xfrm>
            <a:off x="7581452" y="305346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Helvetica" pitchFamily="2" charset="0"/>
              </a:rPr>
              <a:t>12 Units</a:t>
            </a:r>
            <a:endParaRPr lang="ja-JP" altLang="en-US" sz="1200">
              <a:latin typeface="Helvetica" pitchFamily="2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60F4791-C71C-5248-A05E-84E0D5928E11}"/>
              </a:ext>
            </a:extLst>
          </p:cNvPr>
          <p:cNvSpPr txBox="1"/>
          <p:nvPr/>
        </p:nvSpPr>
        <p:spPr>
          <a:xfrm>
            <a:off x="7376868" y="612914"/>
            <a:ext cx="543739" cy="254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3" b="1" dirty="0">
                <a:solidFill>
                  <a:srgbClr val="FF0000"/>
                </a:solidFill>
              </a:rPr>
              <a:t>GSC_0</a:t>
            </a:r>
            <a:endParaRPr lang="ja-JP" altLang="en-US" sz="1053" b="1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D85DC03-7D9E-0E41-99F9-23DDC9592642}"/>
              </a:ext>
            </a:extLst>
          </p:cNvPr>
          <p:cNvSpPr txBox="1"/>
          <p:nvPr/>
        </p:nvSpPr>
        <p:spPr>
          <a:xfrm>
            <a:off x="6843316" y="745712"/>
            <a:ext cx="543739" cy="254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3" b="1" dirty="0">
                <a:solidFill>
                  <a:srgbClr val="FF0000"/>
                </a:solidFill>
              </a:rPr>
              <a:t>GSC_1</a:t>
            </a:r>
            <a:endParaRPr lang="ja-JP" altLang="en-US" sz="1053" b="1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834D0CF-5BE9-4142-BF6E-9DA9089ECC81}"/>
              </a:ext>
            </a:extLst>
          </p:cNvPr>
          <p:cNvSpPr txBox="1"/>
          <p:nvPr/>
        </p:nvSpPr>
        <p:spPr>
          <a:xfrm>
            <a:off x="6428308" y="1021814"/>
            <a:ext cx="543739" cy="254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3" b="1" dirty="0">
                <a:solidFill>
                  <a:srgbClr val="FF0000"/>
                </a:solidFill>
              </a:rPr>
              <a:t>GSC_2</a:t>
            </a:r>
            <a:endParaRPr lang="ja-JP" altLang="en-US" sz="1053" b="1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8F1CB45-72C3-964B-80EB-3A4B17233205}"/>
              </a:ext>
            </a:extLst>
          </p:cNvPr>
          <p:cNvSpPr txBox="1"/>
          <p:nvPr/>
        </p:nvSpPr>
        <p:spPr>
          <a:xfrm>
            <a:off x="5813209" y="438992"/>
            <a:ext cx="543739" cy="254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3" b="1" dirty="0">
                <a:solidFill>
                  <a:srgbClr val="FF0000"/>
                </a:solidFill>
              </a:rPr>
              <a:t>GSC_3</a:t>
            </a:r>
            <a:endParaRPr lang="ja-JP" altLang="en-US" sz="1053" b="1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C617CA0-9832-4140-82C0-F51205316120}"/>
              </a:ext>
            </a:extLst>
          </p:cNvPr>
          <p:cNvSpPr txBox="1"/>
          <p:nvPr/>
        </p:nvSpPr>
        <p:spPr>
          <a:xfrm>
            <a:off x="6432705" y="225707"/>
            <a:ext cx="543739" cy="254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3" b="1" dirty="0">
                <a:solidFill>
                  <a:srgbClr val="FF0000"/>
                </a:solidFill>
              </a:rPr>
              <a:t>GSC_4</a:t>
            </a:r>
            <a:endParaRPr lang="ja-JP" altLang="en-US" sz="1053" b="1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BBB5B89-1006-5742-A203-CC7791C939E1}"/>
              </a:ext>
            </a:extLst>
          </p:cNvPr>
          <p:cNvSpPr txBox="1"/>
          <p:nvPr/>
        </p:nvSpPr>
        <p:spPr>
          <a:xfrm>
            <a:off x="6989074" y="75389"/>
            <a:ext cx="543739" cy="254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3" b="1" dirty="0">
                <a:solidFill>
                  <a:srgbClr val="FF0000"/>
                </a:solidFill>
              </a:rPr>
              <a:t>GSC_5</a:t>
            </a:r>
            <a:endParaRPr lang="ja-JP" altLang="en-US" sz="1053" b="1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5498AC9-AC5B-D744-9ACF-437111D83DE5}"/>
              </a:ext>
            </a:extLst>
          </p:cNvPr>
          <p:cNvSpPr txBox="1"/>
          <p:nvPr/>
        </p:nvSpPr>
        <p:spPr>
          <a:xfrm>
            <a:off x="7381927" y="831872"/>
            <a:ext cx="543739" cy="254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3" b="1" dirty="0">
                <a:solidFill>
                  <a:srgbClr val="FF0000"/>
                </a:solidFill>
              </a:rPr>
              <a:t>GSC_6</a:t>
            </a:r>
            <a:endParaRPr lang="ja-JP" altLang="en-US" sz="1053" b="1">
              <a:solidFill>
                <a:srgbClr val="FF00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B7874A6-213F-9147-A579-1674EDB25F7C}"/>
              </a:ext>
            </a:extLst>
          </p:cNvPr>
          <p:cNvSpPr txBox="1"/>
          <p:nvPr/>
        </p:nvSpPr>
        <p:spPr>
          <a:xfrm>
            <a:off x="6836887" y="947543"/>
            <a:ext cx="543739" cy="254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3" b="1" dirty="0">
                <a:solidFill>
                  <a:srgbClr val="FF0000"/>
                </a:solidFill>
              </a:rPr>
              <a:t>GSC_7</a:t>
            </a:r>
            <a:endParaRPr lang="ja-JP" altLang="en-US" sz="1053" b="1">
              <a:solidFill>
                <a:srgbClr val="FF00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9F9B13E-7F8E-5F41-A8CD-F37555A932F3}"/>
              </a:ext>
            </a:extLst>
          </p:cNvPr>
          <p:cNvSpPr txBox="1"/>
          <p:nvPr/>
        </p:nvSpPr>
        <p:spPr>
          <a:xfrm>
            <a:off x="6422577" y="1237124"/>
            <a:ext cx="543739" cy="254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3" dirty="0">
                <a:solidFill>
                  <a:srgbClr val="FF0000"/>
                </a:solidFill>
              </a:rPr>
              <a:t>GSC_8</a:t>
            </a:r>
            <a:endParaRPr lang="ja-JP" altLang="en-US" sz="1053">
              <a:solidFill>
                <a:srgbClr val="FF000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09822C2-ADFC-254B-82B2-A07510F976F2}"/>
              </a:ext>
            </a:extLst>
          </p:cNvPr>
          <p:cNvSpPr txBox="1"/>
          <p:nvPr/>
        </p:nvSpPr>
        <p:spPr>
          <a:xfrm>
            <a:off x="5820664" y="628379"/>
            <a:ext cx="543739" cy="254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3" b="1" dirty="0">
                <a:solidFill>
                  <a:srgbClr val="FF0000"/>
                </a:solidFill>
              </a:rPr>
              <a:t>GSC_9</a:t>
            </a:r>
            <a:endParaRPr lang="ja-JP" altLang="en-US" sz="1053" b="1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4FD714D-CAF7-CA40-889E-7262E1772DF9}"/>
              </a:ext>
            </a:extLst>
          </p:cNvPr>
          <p:cNvSpPr txBox="1"/>
          <p:nvPr/>
        </p:nvSpPr>
        <p:spPr>
          <a:xfrm>
            <a:off x="6432779" y="460079"/>
            <a:ext cx="556563" cy="254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3" b="1" dirty="0">
                <a:solidFill>
                  <a:srgbClr val="FF0000"/>
                </a:solidFill>
              </a:rPr>
              <a:t>GSC_A</a:t>
            </a:r>
            <a:endParaRPr lang="ja-JP" altLang="en-US" sz="1053" b="1">
              <a:solidFill>
                <a:srgbClr val="FF0000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C5F841C-BB74-AF43-B3C2-87B606779DC5}"/>
              </a:ext>
            </a:extLst>
          </p:cNvPr>
          <p:cNvSpPr txBox="1"/>
          <p:nvPr/>
        </p:nvSpPr>
        <p:spPr>
          <a:xfrm>
            <a:off x="6991693" y="268619"/>
            <a:ext cx="550151" cy="254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3" b="1" dirty="0">
                <a:solidFill>
                  <a:srgbClr val="FF0000"/>
                </a:solidFill>
              </a:rPr>
              <a:t>GSC_B</a:t>
            </a:r>
            <a:endParaRPr lang="ja-JP" altLang="en-US" sz="1053" b="1">
              <a:solidFill>
                <a:srgbClr val="FF0000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CE10F95-BB9F-2E45-8827-78C2E0263236}"/>
              </a:ext>
            </a:extLst>
          </p:cNvPr>
          <p:cNvSpPr txBox="1"/>
          <p:nvPr/>
        </p:nvSpPr>
        <p:spPr>
          <a:xfrm>
            <a:off x="5469260" y="2557716"/>
            <a:ext cx="2581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  <a:latin typeface="Helvetica" pitchFamily="2" charset="0"/>
              </a:rPr>
              <a:t>HV down to 1550V to slow the degradation</a:t>
            </a:r>
            <a:endParaRPr lang="ja-JP" altLang="en-US" sz="100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5F212E7-D763-8A43-8B3D-68A7D1FDB49B}"/>
              </a:ext>
            </a:extLst>
          </p:cNvPr>
          <p:cNvSpPr txBox="1"/>
          <p:nvPr/>
        </p:nvSpPr>
        <p:spPr>
          <a:xfrm>
            <a:off x="3117159" y="4879561"/>
            <a:ext cx="3541354" cy="24622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Helvetica" pitchFamily="2" charset="0"/>
              </a:rPr>
              <a:t>These counters are operated under the limited functionality.</a:t>
            </a:r>
            <a:endParaRPr lang="ja-JP" altLang="en-US" sz="1000" dirty="0">
              <a:latin typeface="Helvetica" pitchFamily="2" charset="0"/>
            </a:endParaRP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84FC395C-C54A-0A44-9CAA-3CDEA060975B}"/>
              </a:ext>
            </a:extLst>
          </p:cNvPr>
          <p:cNvCxnSpPr>
            <a:cxnSpLocks/>
          </p:cNvCxnSpPr>
          <p:nvPr/>
        </p:nvCxnSpPr>
        <p:spPr>
          <a:xfrm>
            <a:off x="3860268" y="3471972"/>
            <a:ext cx="576362" cy="140759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02835B1D-8AEC-E44D-8FC2-8F7A34652FDD}"/>
              </a:ext>
            </a:extLst>
          </p:cNvPr>
          <p:cNvCxnSpPr>
            <a:cxnSpLocks/>
          </p:cNvCxnSpPr>
          <p:nvPr/>
        </p:nvCxnSpPr>
        <p:spPr>
          <a:xfrm flipH="1">
            <a:off x="4670389" y="1931531"/>
            <a:ext cx="904037" cy="296417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612C0D79-12AA-1D43-B62C-F8255404B317}"/>
              </a:ext>
            </a:extLst>
          </p:cNvPr>
          <p:cNvCxnSpPr>
            <a:cxnSpLocks/>
          </p:cNvCxnSpPr>
          <p:nvPr/>
        </p:nvCxnSpPr>
        <p:spPr>
          <a:xfrm flipH="1">
            <a:off x="4771345" y="3498851"/>
            <a:ext cx="815418" cy="139685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3213B840-09EE-D54C-9756-54AA51D6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83522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5413F-2106-8E44-553E-483E0F369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graphs showing different numbers&#10;&#10;AI-generated content may be incorrect.">
            <a:extLst>
              <a:ext uri="{FF2B5EF4-FFF2-40B4-BE49-F238E27FC236}">
                <a16:creationId xmlns:a16="http://schemas.microsoft.com/office/drawing/2014/main" id="{94DBCE21-E249-BFF6-8C68-A0CCDDD5D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409" y="1401880"/>
            <a:ext cx="3330448" cy="319633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96960B-7143-0FD1-9FDA-6CE3F654A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9" y="22212"/>
            <a:ext cx="7832857" cy="812035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Gain &amp; QE monitoring with </a:t>
            </a:r>
            <a:r>
              <a:rPr lang="en-US" altLang="ja-JP" sz="2800" baseline="30000" dirty="0"/>
              <a:t>55</a:t>
            </a:r>
            <a:r>
              <a:rPr lang="en-US" altLang="ja-JP" sz="2800" dirty="0"/>
              <a:t>Fe 5.9 keV X-ray  </a:t>
            </a:r>
            <a:endParaRPr lang="ja-JP" altLang="en-US" sz="2800"/>
          </a:p>
        </p:txBody>
      </p:sp>
      <p:sp>
        <p:nvSpPr>
          <p:cNvPr id="32" name="スライド番号プレースホルダー 31">
            <a:extLst>
              <a:ext uri="{FF2B5EF4-FFF2-40B4-BE49-F238E27FC236}">
                <a16:creationId xmlns:a16="http://schemas.microsoft.com/office/drawing/2014/main" id="{E778CDEB-EBB3-D337-6E65-8D36FE48A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63710" y="4845622"/>
            <a:ext cx="1543050" cy="269550"/>
          </a:xfrm>
        </p:spPr>
        <p:txBody>
          <a:bodyPr/>
          <a:lstStyle/>
          <a:p>
            <a:fld id="{D8AB265A-67F9-B846-ADDA-5838BB83D35C}" type="slidenum">
              <a:rPr lang="ja-JP" altLang="en-US" smtClean="0"/>
              <a:pPr/>
              <a:t>8</a:t>
            </a:fld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751C036-6B26-1F48-14E3-BA9335760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32" y="1392397"/>
            <a:ext cx="3330448" cy="319633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52E731-FB56-F0E6-935A-3F9A74E74DD8}"/>
              </a:ext>
            </a:extLst>
          </p:cNvPr>
          <p:cNvSpPr txBox="1"/>
          <p:nvPr/>
        </p:nvSpPr>
        <p:spPr>
          <a:xfrm rot="16200000">
            <a:off x="449853" y="2021691"/>
            <a:ext cx="535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Helvetica" pitchFamily="2" charset="0"/>
              </a:rPr>
              <a:t>PHA </a:t>
            </a:r>
            <a:endParaRPr lang="ja-JP" altLang="en-US" sz="1200">
              <a:latin typeface="Helvetica" pitchFamily="2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9437F39-A3ED-899F-383F-513677E78E77}"/>
              </a:ext>
            </a:extLst>
          </p:cNvPr>
          <p:cNvSpPr txBox="1"/>
          <p:nvPr/>
        </p:nvSpPr>
        <p:spPr>
          <a:xfrm>
            <a:off x="1588479" y="1202561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err="1">
                <a:latin typeface="Helvetica" pitchFamily="2" charset="0"/>
              </a:rPr>
              <a:t>DetX</a:t>
            </a:r>
            <a:r>
              <a:rPr lang="en-US" altLang="ja-JP" sz="1200" dirty="0">
                <a:latin typeface="Helvetica" pitchFamily="2" charset="0"/>
              </a:rPr>
              <a:t> </a:t>
            </a:r>
            <a:endParaRPr lang="ja-JP" altLang="en-US" sz="1200">
              <a:latin typeface="Helvetica" pitchFamily="2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9260DB1-32DE-0639-17E3-2F286663F23F}"/>
              </a:ext>
            </a:extLst>
          </p:cNvPr>
          <p:cNvSpPr txBox="1"/>
          <p:nvPr/>
        </p:nvSpPr>
        <p:spPr>
          <a:xfrm>
            <a:off x="1652815" y="4426524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err="1">
                <a:latin typeface="Helvetica" pitchFamily="2" charset="0"/>
              </a:rPr>
              <a:t>DetX</a:t>
            </a:r>
            <a:r>
              <a:rPr lang="en-US" altLang="ja-JP" sz="1200" dirty="0">
                <a:latin typeface="Helvetica" pitchFamily="2" charset="0"/>
              </a:rPr>
              <a:t> </a:t>
            </a:r>
            <a:endParaRPr lang="ja-JP" altLang="en-US" sz="1200">
              <a:latin typeface="Helvetica" pitchFamily="2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D2640A2-D8CF-83FB-9AB1-201321951076}"/>
              </a:ext>
            </a:extLst>
          </p:cNvPr>
          <p:cNvSpPr txBox="1"/>
          <p:nvPr/>
        </p:nvSpPr>
        <p:spPr>
          <a:xfrm rot="16200000">
            <a:off x="382333" y="3431318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Helvetica" pitchFamily="2" charset="0"/>
              </a:rPr>
              <a:t>Counts</a:t>
            </a:r>
            <a:endParaRPr lang="ja-JP" altLang="en-US" sz="1200">
              <a:latin typeface="Helvetica" pitchFamily="2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54C4AB5-0F4E-F335-27DD-927D9B18E389}"/>
              </a:ext>
            </a:extLst>
          </p:cNvPr>
          <p:cNvSpPr txBox="1"/>
          <p:nvPr/>
        </p:nvSpPr>
        <p:spPr>
          <a:xfrm>
            <a:off x="3215271" y="1225592"/>
            <a:ext cx="535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Helvetica" pitchFamily="2" charset="0"/>
              </a:rPr>
              <a:t>PHA </a:t>
            </a:r>
            <a:endParaRPr lang="ja-JP" altLang="en-US" sz="1200">
              <a:latin typeface="Helvetica" pitchFamily="2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F96982D-3E03-4521-8F1A-02611A97717A}"/>
              </a:ext>
            </a:extLst>
          </p:cNvPr>
          <p:cNvSpPr txBox="1"/>
          <p:nvPr/>
        </p:nvSpPr>
        <p:spPr>
          <a:xfrm rot="16200000">
            <a:off x="2202589" y="3460266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Helvetica" pitchFamily="2" charset="0"/>
              </a:rPr>
              <a:t>Counts</a:t>
            </a:r>
            <a:endParaRPr lang="ja-JP" altLang="en-US" sz="1200">
              <a:latin typeface="Helvetica" pitchFamily="2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C1F801D-E364-12FC-E3D1-57F07D4F1B86}"/>
              </a:ext>
            </a:extLst>
          </p:cNvPr>
          <p:cNvSpPr txBox="1"/>
          <p:nvPr/>
        </p:nvSpPr>
        <p:spPr>
          <a:xfrm>
            <a:off x="3251330" y="4452261"/>
            <a:ext cx="330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Helvetica" pitchFamily="2" charset="0"/>
              </a:rPr>
              <a:t>PI</a:t>
            </a:r>
            <a:endParaRPr lang="ja-JP" altLang="en-US" sz="1200">
              <a:latin typeface="Helvetica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30B82F3-5447-FAB0-FFDA-3A4C44B7033F}"/>
              </a:ext>
            </a:extLst>
          </p:cNvPr>
          <p:cNvSpPr txBox="1"/>
          <p:nvPr/>
        </p:nvSpPr>
        <p:spPr>
          <a:xfrm rot="16200000">
            <a:off x="2202589" y="2155407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Helvetica" pitchFamily="2" charset="0"/>
              </a:rPr>
              <a:t>Counts</a:t>
            </a:r>
            <a:endParaRPr lang="ja-JP" altLang="en-US" sz="1200">
              <a:latin typeface="Helvetica" pitchFamily="2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1AB3A4E-D0CC-E91B-5980-19F258D47A11}"/>
              </a:ext>
            </a:extLst>
          </p:cNvPr>
          <p:cNvSpPr txBox="1"/>
          <p:nvPr/>
        </p:nvSpPr>
        <p:spPr>
          <a:xfrm>
            <a:off x="1000176" y="4615335"/>
            <a:ext cx="15985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latin typeface="Helvetica" pitchFamily="2" charset="0"/>
              </a:rPr>
              <a:t>Position resolution</a:t>
            </a:r>
            <a:endParaRPr lang="ja-JP" altLang="en-US" sz="1350">
              <a:latin typeface="Helvetica" pitchFamily="2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1C5448A-4808-1333-FF87-29E5CF8CB365}"/>
              </a:ext>
            </a:extLst>
          </p:cNvPr>
          <p:cNvSpPr txBox="1"/>
          <p:nvPr/>
        </p:nvSpPr>
        <p:spPr>
          <a:xfrm>
            <a:off x="2750870" y="4615335"/>
            <a:ext cx="15311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latin typeface="Helvetica" pitchFamily="2" charset="0"/>
              </a:rPr>
              <a:t>Energy resolution</a:t>
            </a:r>
            <a:endParaRPr lang="ja-JP" altLang="en-US" sz="1350">
              <a:latin typeface="Helvetica" pitchFamily="2" charset="0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409A22D-D274-9B0D-F990-AA4183C229FB}"/>
              </a:ext>
            </a:extLst>
          </p:cNvPr>
          <p:cNvCxnSpPr>
            <a:cxnSpLocks/>
          </p:cNvCxnSpPr>
          <p:nvPr/>
        </p:nvCxnSpPr>
        <p:spPr>
          <a:xfrm>
            <a:off x="3024914" y="2660354"/>
            <a:ext cx="0" cy="604220"/>
          </a:xfrm>
          <a:prstGeom prst="straightConnector1">
            <a:avLst/>
          </a:prstGeom>
          <a:ln w="44450" cmpd="dbl">
            <a:solidFill>
              <a:srgbClr val="00206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568946A-F313-27E0-3352-623C037FBB91}"/>
              </a:ext>
            </a:extLst>
          </p:cNvPr>
          <p:cNvSpPr txBox="1"/>
          <p:nvPr/>
        </p:nvSpPr>
        <p:spPr>
          <a:xfrm>
            <a:off x="3024914" y="2823964"/>
            <a:ext cx="1869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2060"/>
                </a:solidFill>
                <a:latin typeface="Helvetica" pitchFamily="2" charset="0"/>
              </a:rPr>
              <a:t>Gain, linearity correction</a:t>
            </a:r>
            <a:endParaRPr lang="ja-JP" altLang="en-US" sz="1200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63CDCF0-AFE3-8055-4A39-6BE1E647A17F}"/>
              </a:ext>
            </a:extLst>
          </p:cNvPr>
          <p:cNvSpPr txBox="1"/>
          <p:nvPr/>
        </p:nvSpPr>
        <p:spPr>
          <a:xfrm>
            <a:off x="1907755" y="795000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2009-Aug-14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AF8CDA2-CD1B-4956-0DCC-7F3F84E1DA12}"/>
              </a:ext>
            </a:extLst>
          </p:cNvPr>
          <p:cNvSpPr txBox="1"/>
          <p:nvPr/>
        </p:nvSpPr>
        <p:spPr>
          <a:xfrm>
            <a:off x="6119714" y="813284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2025-May-05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6560B351-1808-B620-C2F1-5546207722C6}"/>
              </a:ext>
            </a:extLst>
          </p:cNvPr>
          <p:cNvCxnSpPr>
            <a:cxnSpLocks/>
            <a:stCxn id="11" idx="3"/>
            <a:endCxn id="19" idx="1"/>
          </p:cNvCxnSpPr>
          <p:nvPr/>
        </p:nvCxnSpPr>
        <p:spPr>
          <a:xfrm>
            <a:off x="3126358" y="948889"/>
            <a:ext cx="2993356" cy="18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8F44FFB-3C06-3163-369A-5E54F2679103}"/>
              </a:ext>
            </a:extLst>
          </p:cNvPr>
          <p:cNvSpPr txBox="1"/>
          <p:nvPr/>
        </p:nvSpPr>
        <p:spPr>
          <a:xfrm>
            <a:off x="4304256" y="627659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15.7 yrs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EF5C24-BC0B-2B2A-523B-98F4A2F853B8}"/>
              </a:ext>
            </a:extLst>
          </p:cNvPr>
          <p:cNvSpPr txBox="1"/>
          <p:nvPr/>
        </p:nvSpPr>
        <p:spPr>
          <a:xfrm>
            <a:off x="4068938" y="949013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i="1" dirty="0">
                <a:solidFill>
                  <a:srgbClr val="0432FF"/>
                </a:solidFill>
                <a:latin typeface="Helvetica" pitchFamily="2" charset="0"/>
              </a:rPr>
              <a:t>T</a:t>
            </a:r>
            <a:r>
              <a:rPr lang="en-CN" sz="1400" baseline="-25000" dirty="0">
                <a:solidFill>
                  <a:srgbClr val="0432FF"/>
                </a:solidFill>
                <a:latin typeface="Helvetica" pitchFamily="2" charset="0"/>
              </a:rPr>
              <a:t>1/2</a:t>
            </a:r>
            <a:r>
              <a:rPr lang="en-CN" sz="1400" dirty="0">
                <a:solidFill>
                  <a:srgbClr val="0432FF"/>
                </a:solidFill>
                <a:latin typeface="Helvetica" pitchFamily="2" charset="0"/>
              </a:rPr>
              <a:t> = 2.73 yr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7D25F6-19BD-3229-570E-95888D57BC26}"/>
              </a:ext>
            </a:extLst>
          </p:cNvPr>
          <p:cNvSpPr txBox="1"/>
          <p:nvPr/>
        </p:nvSpPr>
        <p:spPr>
          <a:xfrm rot="20040772">
            <a:off x="6619244" y="904331"/>
            <a:ext cx="2211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dirty="0">
                <a:solidFill>
                  <a:srgbClr val="FF0000"/>
                </a:solidFill>
                <a:latin typeface="Helvetica" pitchFamily="2" charset="0"/>
              </a:rPr>
              <a:t>The count rate decresed to the 0.02 times.</a:t>
            </a:r>
          </a:p>
        </p:txBody>
      </p:sp>
      <p:cxnSp>
        <p:nvCxnSpPr>
          <p:cNvPr id="25" name="直線矢印コネクタ 21">
            <a:extLst>
              <a:ext uri="{FF2B5EF4-FFF2-40B4-BE49-F238E27FC236}">
                <a16:creationId xmlns:a16="http://schemas.microsoft.com/office/drawing/2014/main" id="{8AC9670E-DDCD-B63D-7FD8-60AA38862086}"/>
              </a:ext>
            </a:extLst>
          </p:cNvPr>
          <p:cNvCxnSpPr>
            <a:cxnSpLocks/>
          </p:cNvCxnSpPr>
          <p:nvPr/>
        </p:nvCxnSpPr>
        <p:spPr>
          <a:xfrm flipV="1">
            <a:off x="3581870" y="1752086"/>
            <a:ext cx="3884057" cy="21186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D3CB699C-7F28-1C35-ACD6-8B6A9B4A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2025.5.12 IACHEC meeting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2618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44502-DC41-318A-4938-79628FB8B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FB94E3-6430-A26E-E2E2-C2B86B85A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7991" y="940663"/>
            <a:ext cx="3454400" cy="360045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32BC889-1CE4-A2F5-0285-C450C3804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58" y="96948"/>
            <a:ext cx="8193092" cy="689631"/>
          </a:xfrm>
        </p:spPr>
        <p:txBody>
          <a:bodyPr>
            <a:normAutofit/>
          </a:bodyPr>
          <a:lstStyle/>
          <a:p>
            <a:r>
              <a:rPr lang="en-US" altLang="ja-JP" sz="2800" baseline="30000" dirty="0"/>
              <a:t>55</a:t>
            </a:r>
            <a:r>
              <a:rPr lang="en-US" altLang="ja-JP" sz="2800" dirty="0"/>
              <a:t>Fe 5.9 keV cal. X-ray rate (for QE, gas pressure)</a:t>
            </a:r>
            <a:endParaRPr lang="ja-JP" altLang="en-US" sz="2800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C2919951-A2E3-2A90-252D-D8C001F1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63708" y="4845622"/>
            <a:ext cx="1543050" cy="269550"/>
          </a:xfrm>
        </p:spPr>
        <p:txBody>
          <a:bodyPr/>
          <a:lstStyle/>
          <a:p>
            <a:fld id="{D8AB265A-67F9-B846-ADDA-5838BB83D35C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DDB7AFB-1A53-CB7D-6488-D240131C4C59}"/>
              </a:ext>
            </a:extLst>
          </p:cNvPr>
          <p:cNvSpPr txBox="1"/>
          <p:nvPr/>
        </p:nvSpPr>
        <p:spPr>
          <a:xfrm rot="1345769">
            <a:off x="1700633" y="1404255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Helvetica" pitchFamily="2" charset="0"/>
              </a:rPr>
              <a:t>Gas leak</a:t>
            </a:r>
            <a:endParaRPr lang="ja-JP" altLang="en-US" sz="1200" b="1" dirty="0">
              <a:latin typeface="Helvetica" pitchFamily="2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28AE0CC-0167-2E18-BF4F-FA1F60A9A3E7}"/>
              </a:ext>
            </a:extLst>
          </p:cNvPr>
          <p:cNvSpPr txBox="1"/>
          <p:nvPr/>
        </p:nvSpPr>
        <p:spPr>
          <a:xfrm>
            <a:off x="1109432" y="4530397"/>
            <a:ext cx="700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Helvetica" pitchFamily="2" charset="0"/>
              </a:rPr>
              <a:t>Except for GSC_0</a:t>
            </a:r>
            <a:r>
              <a:rPr lang="en-US" altLang="ja-JP" sz="1400" dirty="0">
                <a:solidFill>
                  <a:srgbClr val="002060"/>
                </a:solidFill>
                <a:latin typeface="Helvetica" pitchFamily="2" charset="0"/>
              </a:rPr>
              <a:t>, the X-ray rate change agrees with that expected from T</a:t>
            </a:r>
            <a:r>
              <a:rPr lang="en-US" altLang="ja-JP" sz="1400" baseline="-25000" dirty="0">
                <a:solidFill>
                  <a:srgbClr val="002060"/>
                </a:solidFill>
                <a:latin typeface="Helvetica" pitchFamily="2" charset="0"/>
              </a:rPr>
              <a:t>1/2</a:t>
            </a:r>
            <a:r>
              <a:rPr lang="en-US" altLang="ja-JP" sz="1400" dirty="0">
                <a:solidFill>
                  <a:srgbClr val="002060"/>
                </a:solidFill>
                <a:latin typeface="Helvetica" pitchFamily="2" charset="0"/>
              </a:rPr>
              <a:t>=2.73 yr. </a:t>
            </a:r>
            <a:endParaRPr lang="ja-JP" altLang="en-US" sz="1400">
              <a:solidFill>
                <a:srgbClr val="002060"/>
              </a:solidFill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93661-C82D-A522-D5F2-28F3D5F7B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07415" y="940663"/>
            <a:ext cx="3454400" cy="360045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09FFADD-8687-E10B-CA73-F586A2DEB2EB}"/>
              </a:ext>
            </a:extLst>
          </p:cNvPr>
          <p:cNvSpPr txBox="1"/>
          <p:nvPr/>
        </p:nvSpPr>
        <p:spPr>
          <a:xfrm rot="456125">
            <a:off x="6143506" y="766961"/>
            <a:ext cx="13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>
                <a:solidFill>
                  <a:srgbClr val="0432FF"/>
                </a:solidFill>
                <a:latin typeface="Helvetica" pitchFamily="2" charset="0"/>
              </a:rPr>
              <a:t>T</a:t>
            </a:r>
            <a:r>
              <a:rPr lang="en-US" altLang="ja-JP" sz="1400" baseline="-25000" dirty="0">
                <a:solidFill>
                  <a:srgbClr val="0432FF"/>
                </a:solidFill>
                <a:latin typeface="Helvetica" pitchFamily="2" charset="0"/>
              </a:rPr>
              <a:t>1/2</a:t>
            </a:r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=2.73 year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4" name="テキスト ボックス 10">
            <a:extLst>
              <a:ext uri="{FF2B5EF4-FFF2-40B4-BE49-F238E27FC236}">
                <a16:creationId xmlns:a16="http://schemas.microsoft.com/office/drawing/2014/main" id="{D6D16CB9-94E1-24AA-4227-5CCBF4AAF24A}"/>
              </a:ext>
            </a:extLst>
          </p:cNvPr>
          <p:cNvSpPr txBox="1"/>
          <p:nvPr/>
        </p:nvSpPr>
        <p:spPr>
          <a:xfrm>
            <a:off x="651763" y="75932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2009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7" name="テキスト ボックス 11">
            <a:extLst>
              <a:ext uri="{FF2B5EF4-FFF2-40B4-BE49-F238E27FC236}">
                <a16:creationId xmlns:a16="http://schemas.microsoft.com/office/drawing/2014/main" id="{F6B4BB3E-E91A-29BB-4F4D-B18B8C00959F}"/>
              </a:ext>
            </a:extLst>
          </p:cNvPr>
          <p:cNvSpPr txBox="1"/>
          <p:nvPr/>
        </p:nvSpPr>
        <p:spPr>
          <a:xfrm>
            <a:off x="3955517" y="75932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2025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  <p:cxnSp>
        <p:nvCxnSpPr>
          <p:cNvPr id="8" name="直線矢印コネクタ 12">
            <a:extLst>
              <a:ext uri="{FF2B5EF4-FFF2-40B4-BE49-F238E27FC236}">
                <a16:creationId xmlns:a16="http://schemas.microsoft.com/office/drawing/2014/main" id="{91110677-6A75-FFA2-C621-E81A9296E677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1233974" y="911930"/>
            <a:ext cx="2752380" cy="1281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15">
            <a:extLst>
              <a:ext uri="{FF2B5EF4-FFF2-40B4-BE49-F238E27FC236}">
                <a16:creationId xmlns:a16="http://schemas.microsoft.com/office/drawing/2014/main" id="{66C90756-3103-A85E-AB64-3775A70C35ED}"/>
              </a:ext>
            </a:extLst>
          </p:cNvPr>
          <p:cNvSpPr txBox="1"/>
          <p:nvPr/>
        </p:nvSpPr>
        <p:spPr>
          <a:xfrm>
            <a:off x="2058409" y="634224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  <a:latin typeface="Helvetica" pitchFamily="2" charset="0"/>
              </a:rPr>
              <a:t>15 years</a:t>
            </a:r>
            <a:endParaRPr lang="ja-JP" altLang="en-US" sz="1400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ADFDB6C3-3BEA-9CD8-860E-56EABC90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2025.5.12 IACHEC meeting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34524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11501</TotalTime>
  <Words>1580</Words>
  <Application>Microsoft Macintosh PowerPoint</Application>
  <PresentationFormat>On-screen Show (16:9)</PresentationFormat>
  <Paragraphs>362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游ゴシック</vt:lpstr>
      <vt:lpstr>Arial</vt:lpstr>
      <vt:lpstr>Calibri</vt:lpstr>
      <vt:lpstr>Cambria Math</vt:lpstr>
      <vt:lpstr>Helvetica</vt:lpstr>
      <vt:lpstr>Symbol</vt:lpstr>
      <vt:lpstr>Office 2013 - 2022 Theme</vt:lpstr>
      <vt:lpstr>MAXI 15 years of instrument operation and calibration status</vt:lpstr>
      <vt:lpstr>MAXI (Monitor of All-sky X-ray Image) on ISS</vt:lpstr>
      <vt:lpstr>ISS configuration change</vt:lpstr>
      <vt:lpstr>GSC (Gas Slit Camera) &amp; SSC (Solid-state slit camera)  </vt:lpstr>
      <vt:lpstr>Daily GSC sky coverage</vt:lpstr>
      <vt:lpstr>MAXI appearance in IACHEC meeting</vt:lpstr>
      <vt:lpstr>GSC daily observation duty cycle for 15 years</vt:lpstr>
      <vt:lpstr>Gain &amp; QE monitoring with 55Fe 5.9 keV X-ray  </vt:lpstr>
      <vt:lpstr>55Fe 5.9 keV cal. X-ray rate (for QE, gas pressure)</vt:lpstr>
      <vt:lpstr>55Fe 5.9 keV cal. X-ray PHA (for gas/amplifier gain) </vt:lpstr>
      <vt:lpstr>Leak / scattering of solar flare X-rays in GSC</vt:lpstr>
      <vt:lpstr>Expected leak paths</vt:lpstr>
      <vt:lpstr>Stacked sun-scan data (in GSC_5 case)</vt:lpstr>
      <vt:lpstr>Data-process update to patch the solar flare events</vt:lpstr>
      <vt:lpstr>Monitoring Solar X-rays with leaked events</vt:lpstr>
      <vt:lpstr>Reflected solar-flare X-rays from Moon</vt:lpstr>
      <vt:lpstr>Summary</vt:lpstr>
      <vt:lpstr>Backup</vt:lpstr>
      <vt:lpstr>PowerPoint Presentation</vt:lpstr>
      <vt:lpstr>What caused the eclipse-like feature ?</vt:lpstr>
      <vt:lpstr>MAXI on the ISS </vt:lpstr>
      <vt:lpstr>MAXI Mission Instruments</vt:lpstr>
      <vt:lpstr>Cooperative / Competitive missions in 14 years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MAXI daily data reduction</dc:title>
  <dc:creator>杉崎睦</dc:creator>
  <cp:lastModifiedBy>Mutsumi Sugizaki</cp:lastModifiedBy>
  <cp:revision>256</cp:revision>
  <dcterms:created xsi:type="dcterms:W3CDTF">2018-02-24T03:45:48Z</dcterms:created>
  <dcterms:modified xsi:type="dcterms:W3CDTF">2025-05-12T00:17:54Z</dcterms:modified>
</cp:coreProperties>
</file>