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18"/>
  </p:notesMasterIdLst>
  <p:sldIdLst>
    <p:sldId id="256" r:id="rId2"/>
    <p:sldId id="302" r:id="rId3"/>
    <p:sldId id="374" r:id="rId4"/>
    <p:sldId id="366" r:id="rId5"/>
    <p:sldId id="375" r:id="rId6"/>
    <p:sldId id="376" r:id="rId7"/>
    <p:sldId id="370" r:id="rId8"/>
    <p:sldId id="368" r:id="rId9"/>
    <p:sldId id="371" r:id="rId10"/>
    <p:sldId id="372" r:id="rId11"/>
    <p:sldId id="373" r:id="rId12"/>
    <p:sldId id="378" r:id="rId13"/>
    <p:sldId id="323" r:id="rId14"/>
    <p:sldId id="377" r:id="rId15"/>
    <p:sldId id="334" r:id="rId16"/>
    <p:sldId id="3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D279"/>
    <a:srgbClr val="0B9396"/>
    <a:srgbClr val="73FEFF"/>
    <a:srgbClr val="FFD8FF"/>
    <a:srgbClr val="73FA41"/>
    <a:srgbClr val="FFFED6"/>
    <a:srgbClr val="FFD579"/>
    <a:srgbClr val="4E8F00"/>
    <a:srgbClr val="800000"/>
    <a:srgbClr val="D1D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/>
    <p:restoredTop sz="96475"/>
  </p:normalViewPr>
  <p:slideViewPr>
    <p:cSldViewPr snapToGrid="0" snapToObjects="1">
      <p:cViewPr>
        <p:scale>
          <a:sx n="115" d="100"/>
          <a:sy n="115" d="100"/>
        </p:scale>
        <p:origin x="664" y="5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65611-A1DD-314F-ACAC-FB1126E71458}" type="datetimeFigureOut">
              <a:rPr lang="en-US" smtClean="0"/>
              <a:t>4/22/25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9EDE7-098D-AC45-B059-05FD6EFDB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58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9EDE7-098D-AC45-B059-05FD6EFDBA8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701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E0598-F3D8-8DA0-3247-548802ADD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68A367-9E65-9F8E-176C-A600372CC4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94C634-E5CE-A7B7-67A8-4C24361E7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8A24E-EE9E-2739-C7A3-34A607C126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9EDE7-098D-AC45-B059-05FD6EFDBA8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117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29" y="846669"/>
            <a:ext cx="12202029" cy="5149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t"/>
          <a:lstStyle>
            <a:lvl1pPr algn="ctr">
              <a:defRPr sz="60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730193" y="70382"/>
            <a:ext cx="8912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NuSTAR</a:t>
            </a:r>
            <a:r>
              <a:rPr lang="en-US" sz="5400" b="0" cap="none" spc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</a:t>
            </a:r>
            <a:r>
              <a:rPr lang="en-US" sz="2000" b="0" cap="none" spc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Bringing the High Energy Universe into Focus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3DA1A1A-E1BC-CD9E-286E-B9C9CFF05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</p:spTree>
    <p:extLst>
      <p:ext uri="{BB962C8B-B14F-4D97-AF65-F5344CB8AC3E}">
        <p14:creationId xmlns:p14="http://schemas.microsoft.com/office/powerpoint/2010/main" val="124796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CBF4A21-17C0-926E-AC79-10AFE1EA7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</p:spTree>
    <p:extLst>
      <p:ext uri="{BB962C8B-B14F-4D97-AF65-F5344CB8AC3E}">
        <p14:creationId xmlns:p14="http://schemas.microsoft.com/office/powerpoint/2010/main" val="163047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866AFB2-9C86-6812-898F-638F3394D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</p:spTree>
    <p:extLst>
      <p:ext uri="{BB962C8B-B14F-4D97-AF65-F5344CB8AC3E}">
        <p14:creationId xmlns:p14="http://schemas.microsoft.com/office/powerpoint/2010/main" val="1454660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90000"/>
          </a:blip>
          <a:srcRect/>
          <a:stretch/>
        </p:blipFill>
        <p:spPr>
          <a:xfrm>
            <a:off x="0" y="-16939"/>
            <a:ext cx="12192000" cy="16089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03202" y="-89709"/>
            <a:ext cx="1184204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u="sng" cap="none" spc="0" dirty="0">
                <a:ln>
                  <a:noFill/>
                </a:ln>
                <a:solidFill>
                  <a:schemeClr val="bg1"/>
                </a:solidFill>
                <a:effectLst/>
              </a:rPr>
              <a:t>     NuSTAR </a:t>
            </a:r>
            <a:r>
              <a:rPr lang="en-US" sz="3200" b="0" u="sng" cap="none" spc="0" dirty="0">
                <a:ln>
                  <a:noFill/>
                </a:ln>
                <a:solidFill>
                  <a:schemeClr val="bg1"/>
                </a:solidFill>
                <a:effectLst/>
              </a:rPr>
              <a:t>				                                           </a:t>
            </a:r>
            <a:r>
              <a:rPr lang="en-US" sz="1100" b="0" u="sng" cap="none" spc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Bringing the High Energy Universe into Focus </a:t>
            </a:r>
            <a:endParaRPr lang="en-US" sz="1100" b="0" u="sng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algn="l"/>
            <a:endParaRPr lang="en-US" sz="1100" b="0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39E117-6C70-5E17-4DA2-D6AB2BA7F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</p:spTree>
    <p:extLst>
      <p:ext uri="{BB962C8B-B14F-4D97-AF65-F5344CB8AC3E}">
        <p14:creationId xmlns:p14="http://schemas.microsoft.com/office/powerpoint/2010/main" val="27931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53872" y="1433743"/>
            <a:ext cx="11664949" cy="339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251" y="6372867"/>
            <a:ext cx="2743200" cy="365125"/>
          </a:xfrm>
        </p:spPr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30193" y="70382"/>
            <a:ext cx="8912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NuSTAR</a:t>
            </a:r>
            <a:r>
              <a:rPr lang="en-US" sz="5400" b="0" u="sng" cap="none" spc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</a:t>
            </a:r>
            <a:r>
              <a:rPr lang="en-US" sz="2000" b="0" u="sng" cap="none" spc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Bringing the High Energy Universe into Focus</a:t>
            </a:r>
            <a:endParaRPr lang="en-US" sz="20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F0F8E57-8711-4A36-6E4D-47DA39E02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</p:spTree>
    <p:extLst>
      <p:ext uri="{BB962C8B-B14F-4D97-AF65-F5344CB8AC3E}">
        <p14:creationId xmlns:p14="http://schemas.microsoft.com/office/powerpoint/2010/main" val="130098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074B8F-4DAE-F684-A027-7BF8646799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rcRect/>
          <a:stretch/>
        </p:blipFill>
        <p:spPr>
          <a:xfrm>
            <a:off x="0" y="0"/>
            <a:ext cx="12192000" cy="16089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62707"/>
            <a:ext cx="2743200" cy="3651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A17AB86A-AD26-304D-BA2D-DA7FAD9FBE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6C97016-E6AE-FB8C-1A35-26AB6FB04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BCB08D-839D-53FA-53CB-3A3185E94794}"/>
              </a:ext>
            </a:extLst>
          </p:cNvPr>
          <p:cNvSpPr/>
          <p:nvPr userDrawn="1"/>
        </p:nvSpPr>
        <p:spPr>
          <a:xfrm>
            <a:off x="203202" y="-89709"/>
            <a:ext cx="1184204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u="sng" cap="none" spc="0" dirty="0">
                <a:ln>
                  <a:noFill/>
                </a:ln>
                <a:solidFill>
                  <a:schemeClr val="bg1"/>
                </a:solidFill>
                <a:effectLst/>
              </a:rPr>
              <a:t>     NuSTAR </a:t>
            </a:r>
            <a:r>
              <a:rPr lang="en-US" sz="3200" b="0" u="sng" cap="none" spc="0" dirty="0">
                <a:ln>
                  <a:noFill/>
                </a:ln>
                <a:solidFill>
                  <a:schemeClr val="bg1"/>
                </a:solidFill>
                <a:effectLst/>
              </a:rPr>
              <a:t>				                                           </a:t>
            </a:r>
            <a:r>
              <a:rPr lang="en-US" sz="1100" b="0" u="sng" cap="none" spc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Bringing the High Energy Universe into Focus </a:t>
            </a:r>
            <a:endParaRPr lang="en-US" sz="1100" b="0" u="sng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algn="l"/>
            <a:endParaRPr lang="en-US" sz="1100" b="0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1279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54890A-A3E0-6D4A-D767-C32964D7D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rcRect/>
          <a:stretch/>
        </p:blipFill>
        <p:spPr>
          <a:xfrm>
            <a:off x="0" y="-16939"/>
            <a:ext cx="12192000" cy="16089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8CA7083-2D6F-92F8-EF0E-96F2B99EFC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D43600-A895-6678-4C01-467033A6ACBA}"/>
              </a:ext>
            </a:extLst>
          </p:cNvPr>
          <p:cNvSpPr/>
          <p:nvPr userDrawn="1"/>
        </p:nvSpPr>
        <p:spPr>
          <a:xfrm>
            <a:off x="203202" y="-89709"/>
            <a:ext cx="1184204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u="sng" cap="none" spc="0" dirty="0">
                <a:ln>
                  <a:noFill/>
                </a:ln>
                <a:solidFill>
                  <a:schemeClr val="bg1"/>
                </a:solidFill>
                <a:effectLst/>
              </a:rPr>
              <a:t>     NuSTAR </a:t>
            </a:r>
            <a:r>
              <a:rPr lang="en-US" sz="3200" b="0" u="sng" cap="none" spc="0" dirty="0">
                <a:ln>
                  <a:noFill/>
                </a:ln>
                <a:solidFill>
                  <a:schemeClr val="bg1"/>
                </a:solidFill>
                <a:effectLst/>
              </a:rPr>
              <a:t>				                                           </a:t>
            </a:r>
            <a:r>
              <a:rPr lang="en-US" sz="1100" b="0" u="sng" cap="none" spc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Bringing the High Energy Universe into Focus </a:t>
            </a:r>
            <a:endParaRPr lang="en-US" sz="1100" b="0" u="sng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algn="l"/>
            <a:endParaRPr lang="en-US" sz="1100" b="0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56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A66461-3C2D-0833-B44B-9D736A08DE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rcRect/>
          <a:stretch/>
        </p:blipFill>
        <p:spPr>
          <a:xfrm>
            <a:off x="0" y="-16939"/>
            <a:ext cx="12192000" cy="16089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C43711-E9FB-DECF-1A57-7AB36ED2E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063D6-D129-4B2B-E75A-2F60B2CEAED2}"/>
              </a:ext>
            </a:extLst>
          </p:cNvPr>
          <p:cNvSpPr/>
          <p:nvPr userDrawn="1"/>
        </p:nvSpPr>
        <p:spPr>
          <a:xfrm>
            <a:off x="203202" y="-89709"/>
            <a:ext cx="1184204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u="sng" cap="none" spc="0" dirty="0">
                <a:ln>
                  <a:noFill/>
                </a:ln>
                <a:solidFill>
                  <a:schemeClr val="bg1"/>
                </a:solidFill>
                <a:effectLst/>
              </a:rPr>
              <a:t>     NuSTAR </a:t>
            </a:r>
            <a:r>
              <a:rPr lang="en-US" sz="3200" b="0" u="sng" cap="none" spc="0" dirty="0">
                <a:ln>
                  <a:noFill/>
                </a:ln>
                <a:solidFill>
                  <a:schemeClr val="bg1"/>
                </a:solidFill>
                <a:effectLst/>
              </a:rPr>
              <a:t>				                                           </a:t>
            </a:r>
            <a:r>
              <a:rPr lang="en-US" sz="1100" b="0" u="sng" cap="none" spc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Bringing the High Energy Universe into Focus </a:t>
            </a:r>
            <a:endParaRPr lang="en-US" sz="1100" b="0" u="sng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algn="l"/>
            <a:endParaRPr lang="en-US" sz="1100" b="0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5839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44747" y="6356354"/>
            <a:ext cx="3009053" cy="365125"/>
          </a:xfrm>
        </p:spPr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9C883-7D51-EB75-A359-EE8028F54F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</p:spTree>
    <p:extLst>
      <p:ext uri="{BB962C8B-B14F-4D97-AF65-F5344CB8AC3E}">
        <p14:creationId xmlns:p14="http://schemas.microsoft.com/office/powerpoint/2010/main" val="212971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DE1098F-420B-0CF8-1164-EC8859715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</p:spTree>
    <p:extLst>
      <p:ext uri="{BB962C8B-B14F-4D97-AF65-F5344CB8AC3E}">
        <p14:creationId xmlns:p14="http://schemas.microsoft.com/office/powerpoint/2010/main" val="1709891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6B62E20-3729-AAEF-8C56-872213DA0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</p:spTree>
    <p:extLst>
      <p:ext uri="{BB962C8B-B14F-4D97-AF65-F5344CB8AC3E}">
        <p14:creationId xmlns:p14="http://schemas.microsoft.com/office/powerpoint/2010/main" val="52447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10807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17AB86A-AD26-304D-BA2D-DA7FAD9FBE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03202" y="-89709"/>
            <a:ext cx="1184204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u="sng" cap="none" spc="0" dirty="0">
                <a:ln>
                  <a:noFill/>
                </a:ln>
                <a:solidFill>
                  <a:schemeClr val="bg1"/>
                </a:solidFill>
                <a:effectLst/>
              </a:rPr>
              <a:t>     NuSTAR </a:t>
            </a:r>
            <a:r>
              <a:rPr lang="en-US" sz="3200" b="0" u="sng" cap="none" spc="0" dirty="0">
                <a:ln>
                  <a:noFill/>
                </a:ln>
                <a:solidFill>
                  <a:schemeClr val="bg1"/>
                </a:solidFill>
                <a:effectLst/>
              </a:rPr>
              <a:t>				                 </a:t>
            </a:r>
            <a:r>
              <a:rPr lang="en-US" sz="1100" b="0" u="sng" cap="none" spc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Bringing the High Energy Universe into Focus </a:t>
            </a:r>
            <a:endParaRPr lang="en-US" sz="1100" b="0" u="sng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algn="l"/>
            <a:endParaRPr lang="en-US" sz="1100" b="0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1643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Wingdings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Wingdings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18" Type="http://schemas.microsoft.com/office/2007/relationships/hdphoto" Target="../media/hdphoto6.wdp"/><Relationship Id="rId3" Type="http://schemas.openxmlformats.org/officeDocument/2006/relationships/hyperlink" Target="https://ui.adsabs.harvard.edu/abs/2017ApJ...841...56M/abstract" TargetMode="External"/><Relationship Id="rId7" Type="http://schemas.openxmlformats.org/officeDocument/2006/relationships/hyperlink" Target="https://iopscience.iop.org/article/10.3847/1538-4357/ac4d24" TargetMode="External"/><Relationship Id="rId12" Type="http://schemas.microsoft.com/office/2007/relationships/hdphoto" Target="../media/hdphoto3.wdp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ustarstraycats.github.io/straycats/" TargetMode="External"/><Relationship Id="rId11" Type="http://schemas.openxmlformats.org/officeDocument/2006/relationships/image" Target="../media/image48.png"/><Relationship Id="rId5" Type="http://schemas.openxmlformats.org/officeDocument/2006/relationships/hyperlink" Target="https://iopscience.iop.org/article/10.3847/1538-4357/ac7b27/meta" TargetMode="External"/><Relationship Id="rId15" Type="http://schemas.openxmlformats.org/officeDocument/2006/relationships/image" Target="../media/image50.png"/><Relationship Id="rId10" Type="http://schemas.microsoft.com/office/2007/relationships/hdphoto" Target="../media/hdphoto2.wdp"/><Relationship Id="rId19" Type="http://schemas.openxmlformats.org/officeDocument/2006/relationships/image" Target="../media/image52.jpeg"/><Relationship Id="rId4" Type="http://schemas.openxmlformats.org/officeDocument/2006/relationships/hyperlink" Target="https://arxiv.org/abs/2102.01236" TargetMode="External"/><Relationship Id="rId9" Type="http://schemas.openxmlformats.org/officeDocument/2006/relationships/image" Target="../media/image47.png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tiff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image" Target="../media/image33.sv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799BB9-609E-C447-BE9B-4B790D75C8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27570"/>
            <a:ext cx="12192000" cy="6885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58999-B7E6-3242-8497-131891F06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160" y="2035097"/>
            <a:ext cx="4508829" cy="2787806"/>
          </a:xfrm>
        </p:spPr>
        <p:txBody>
          <a:bodyPr>
            <a:noAutofit/>
          </a:bodyPr>
          <a:lstStyle/>
          <a:p>
            <a:pPr marL="9525" indent="-9525" algn="l"/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NuSTAR</a:t>
            </a:r>
            <a:br>
              <a:rPr lang="en-US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br>
              <a:rPr lang="en-US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4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Observatory</a:t>
            </a:r>
            <a:br>
              <a:rPr lang="en-US" sz="4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4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Status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462B19-416A-E745-9E20-D13324FD2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598" y="319041"/>
            <a:ext cx="4395775" cy="1504663"/>
          </a:xfr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17</a:t>
            </a:r>
            <a:r>
              <a:rPr lang="en-US" sz="3200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IACHEC meeting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Osaka Bay</a:t>
            </a:r>
          </a:p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May 11 – 15, 2025</a:t>
            </a:r>
          </a:p>
        </p:txBody>
      </p:sp>
      <p:pic>
        <p:nvPicPr>
          <p:cNvPr id="12" name="Picture 11" descr="A close-up of a watch&#10;&#10;Description automatically generated with medium confidence">
            <a:extLst>
              <a:ext uri="{FF2B5EF4-FFF2-40B4-BE49-F238E27FC236}">
                <a16:creationId xmlns:a16="http://schemas.microsoft.com/office/drawing/2014/main" id="{0BA44D96-27C0-B845-A8F3-FCEFA8C006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0000">
            <a:off x="7674226" y="352955"/>
            <a:ext cx="1100781" cy="1136521"/>
          </a:xfrm>
          <a:prstGeom prst="rect">
            <a:avLst/>
          </a:prstGeom>
          <a:ln w="9525">
            <a:noFill/>
          </a:ln>
          <a:effectLst>
            <a:outerShdw blurRad="50800" dist="63500" dir="2700000" algn="tl" rotWithShape="0">
              <a:schemeClr val="tx1">
                <a:alpha val="60000"/>
              </a:schemeClr>
            </a:outerShdw>
          </a:effectLst>
        </p:spPr>
      </p:pic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07441AD5-07DF-CF46-BBF6-BAC4B324D2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0000">
            <a:off x="9633462" y="343415"/>
            <a:ext cx="1510217" cy="1132663"/>
          </a:xfrm>
          <a:prstGeom prst="rect">
            <a:avLst/>
          </a:prstGeom>
          <a:ln w="9525">
            <a:noFill/>
          </a:ln>
          <a:effectLst>
            <a:outerShdw blurRad="50800" dist="63500" dir="2700000" algn="tl" rotWithShape="0">
              <a:schemeClr val="tx1">
                <a:alpha val="60000"/>
              </a:schemeClr>
            </a:outerShdw>
          </a:effectLst>
        </p:spPr>
      </p:pic>
      <p:pic>
        <p:nvPicPr>
          <p:cNvPr id="31" name="Picture 30" descr="A picture containing cluttered&#10;&#10;Description automatically generated">
            <a:extLst>
              <a:ext uri="{FF2B5EF4-FFF2-40B4-BE49-F238E27FC236}">
                <a16:creationId xmlns:a16="http://schemas.microsoft.com/office/drawing/2014/main" id="{6BAD0AD9-AF45-AD4C-B323-AE4BB57F41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20000">
            <a:off x="7552482" y="1767967"/>
            <a:ext cx="1612452" cy="1172324"/>
          </a:xfrm>
          <a:prstGeom prst="rect">
            <a:avLst/>
          </a:prstGeom>
          <a:ln w="9525">
            <a:noFill/>
          </a:ln>
          <a:effectLst>
            <a:outerShdw blurRad="50800" dist="63500" dir="2700000" algn="tl" rotWithShape="0">
              <a:schemeClr val="tx1">
                <a:alpha val="60000"/>
              </a:schemeClr>
            </a:outerShdw>
          </a:effectLst>
        </p:spPr>
      </p:pic>
      <p:pic>
        <p:nvPicPr>
          <p:cNvPr id="36" name="Picture 3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DE296FD-3AC1-4449-BBA7-68DACCB76B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20000">
            <a:off x="6348339" y="3167800"/>
            <a:ext cx="3752553" cy="610739"/>
          </a:xfrm>
          <a:prstGeom prst="rect">
            <a:avLst/>
          </a:prstGeom>
          <a:ln w="9525">
            <a:noFill/>
          </a:ln>
          <a:effectLst>
            <a:outerShdw blurRad="50800" dist="63500" dir="2700000" algn="tl" rotWithShape="0">
              <a:schemeClr val="tx1">
                <a:alpha val="60000"/>
              </a:schemeClr>
            </a:outerShdw>
          </a:effectLst>
        </p:spPr>
      </p:pic>
      <p:pic>
        <p:nvPicPr>
          <p:cNvPr id="38" name="Picture 37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D9D9C95D-8946-1D46-9B19-9AE87839F7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20000">
            <a:off x="6146888" y="1209067"/>
            <a:ext cx="926780" cy="1282519"/>
          </a:xfrm>
          <a:prstGeom prst="rect">
            <a:avLst/>
          </a:prstGeom>
          <a:ln w="9525">
            <a:noFill/>
          </a:ln>
          <a:effectLst>
            <a:outerShdw blurRad="50800" dist="63500" dir="2700000" algn="tl" rotWithShape="0">
              <a:schemeClr val="tx1">
                <a:alpha val="60000"/>
              </a:scheme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5346AE2-98DD-2641-94DB-5875C8236CE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0000">
            <a:off x="6912795" y="4156180"/>
            <a:ext cx="1574515" cy="888991"/>
          </a:xfrm>
          <a:prstGeom prst="rect">
            <a:avLst/>
          </a:prstGeom>
          <a:ln w="9525">
            <a:noFill/>
          </a:ln>
          <a:effectLst>
            <a:outerShdw blurRad="50800" dist="63500" dir="2700000" algn="tl" rotWithShape="0">
              <a:schemeClr val="tx1">
                <a:alpha val="60000"/>
              </a:schemeClr>
            </a:outerShdw>
          </a:effectLst>
        </p:spPr>
      </p:pic>
      <p:pic>
        <p:nvPicPr>
          <p:cNvPr id="42" name="Picture 41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A0394338-C0B3-3E44-9457-DA7433208E9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0000">
            <a:off x="9212219" y="3932684"/>
            <a:ext cx="1823559" cy="1367669"/>
          </a:xfrm>
          <a:prstGeom prst="rect">
            <a:avLst/>
          </a:prstGeom>
          <a:ln w="9525">
            <a:noFill/>
          </a:ln>
          <a:effectLst>
            <a:outerShdw blurRad="50800" dist="63500" dir="2700000" algn="tl" rotWithShape="0">
              <a:schemeClr val="tx1">
                <a:alpha val="60000"/>
              </a:schemeClr>
            </a:outerShdw>
          </a:effectLst>
        </p:spPr>
      </p:pic>
      <p:pic>
        <p:nvPicPr>
          <p:cNvPr id="44" name="Picture 43" descr="A plane taking off&#10;&#10;Description automatically generated with low confidence">
            <a:extLst>
              <a:ext uri="{FF2B5EF4-FFF2-40B4-BE49-F238E27FC236}">
                <a16:creationId xmlns:a16="http://schemas.microsoft.com/office/drawing/2014/main" id="{A2A5994A-C979-974F-AFF8-E5278412CA6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20000">
            <a:off x="9628597" y="1840253"/>
            <a:ext cx="1886276" cy="956647"/>
          </a:xfrm>
          <a:prstGeom prst="rect">
            <a:avLst/>
          </a:prstGeom>
          <a:ln w="9525">
            <a:noFill/>
          </a:ln>
          <a:effectLst>
            <a:outerShdw blurRad="50800" dist="63500" dir="2700000" algn="tl" rotWithShape="0">
              <a:schemeClr val="tx1">
                <a:alpha val="60000"/>
              </a:scheme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052555B-426A-9F46-8983-7C2CE1A52EB4}"/>
              </a:ext>
            </a:extLst>
          </p:cNvPr>
          <p:cNvSpPr txBox="1"/>
          <p:nvPr/>
        </p:nvSpPr>
        <p:spPr>
          <a:xfrm>
            <a:off x="318160" y="6322686"/>
            <a:ext cx="3009350" cy="276999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Hannah Earnshaw, for the NuSTAR SOC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00B1737-5E73-0F94-284F-7E1C4824B94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8481">
            <a:off x="7369870" y="5437145"/>
            <a:ext cx="1408459" cy="1064389"/>
          </a:xfrm>
          <a:prstGeom prst="rect">
            <a:avLst/>
          </a:prstGeom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7" name="Picture 6" descr="A blue ribbon with black border&#10;&#10;Description automatically generated">
            <a:extLst>
              <a:ext uri="{FF2B5EF4-FFF2-40B4-BE49-F238E27FC236}">
                <a16:creationId xmlns:a16="http://schemas.microsoft.com/office/drawing/2014/main" id="{D879E82D-9A64-7B34-4431-1DB7F475D28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94502">
            <a:off x="9746286" y="5590856"/>
            <a:ext cx="1362647" cy="96899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7706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BACAAE-2D8F-EC31-1833-023E4FCE1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523"/>
            <a:ext cx="6209371" cy="4361252"/>
          </a:xfrm>
          <a:solidFill>
            <a:srgbClr val="FFFED6"/>
          </a:solidFill>
          <a:ln w="28575">
            <a:noFill/>
          </a:ln>
        </p:spPr>
        <p:txBody>
          <a:bodyPr vert="horz" lIns="91440" tIns="182880" rIns="91440" bIns="45720" rtlCol="0">
            <a:normAutofit fontScale="550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38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Optic-1 MLI tear 2025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7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Event occurred in December 2024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3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Discovered during regular review of instrument housekeeping data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3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Higher than normal temperatures on the top of optic-1 (FPMB)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7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FPMB can no longer be considered as the baseline for the FPMA MLI correction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3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FPMA ARF is has remained steady since 2024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3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Accounted for in current CALDB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7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7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Observations in 2025 of bright sources may require an additional mtable to the model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3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for energies 3 to 7 keV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3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adjustments are at </a:t>
            </a:r>
            <a:r>
              <a:rPr lang="en-US" sz="2300" dirty="0">
                <a:cs typeface="Futura Medium" panose="020B0602020204020303" pitchFamily="34" charset="-79"/>
              </a:rPr>
              <a:t>~</a:t>
            </a:r>
            <a:r>
              <a:rPr lang="en-US" sz="23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few % to ARF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7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Detailed instructions available on NuSTAR SOC MLI webpage: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7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nustarsoc.caltech.edu/NuSTAR_Public/NuSTAROperationSite/mli.php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7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7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Regular observations of the Crab are being performed to characterize the behavior of the changing ARF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7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Expect updated CALDB in June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F34DD3-AB24-BF1C-DA8A-F58E9B6DA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450" y="1798467"/>
            <a:ext cx="4579390" cy="4596891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AB84394-3DDE-D345-46CC-A3C1C716E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</p:spPr>
        <p:txBody>
          <a:bodyPr/>
          <a:lstStyle/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C4DF50-7980-FF92-7C14-3DFEF1F7CBD1}"/>
              </a:ext>
            </a:extLst>
          </p:cNvPr>
          <p:cNvSpPr txBox="1"/>
          <p:nvPr/>
        </p:nvSpPr>
        <p:spPr>
          <a:xfrm>
            <a:off x="241176" y="613018"/>
            <a:ext cx="3833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Mission Update</a:t>
            </a:r>
          </a:p>
        </p:txBody>
      </p:sp>
    </p:spTree>
    <p:extLst>
      <p:ext uri="{BB962C8B-B14F-4D97-AF65-F5344CB8AC3E}">
        <p14:creationId xmlns:p14="http://schemas.microsoft.com/office/powerpoint/2010/main" val="3171006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BACAAE-2D8F-EC31-1833-023E4FCE1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0473"/>
            <a:ext cx="7696201" cy="4535880"/>
          </a:xfrm>
          <a:solidFill>
            <a:srgbClr val="FFFED6"/>
          </a:solidFill>
          <a:ln w="28575">
            <a:noFill/>
          </a:ln>
        </p:spPr>
        <p:txBody>
          <a:bodyPr vert="horz" lIns="91440" tIns="182880" rIns="91440" bIns="45720" rtlCol="0">
            <a:normAutofit fontScale="475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38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Automated ToO rapid response system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9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Goal: reduce standard ToO response times to &lt; 24 hrs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9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Currently &lt; 48 hrs best effort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Manual scheduling and command sequence upload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Operators required to drive into the UCB-SSL mission operations center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9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Automated systems undergoing final testing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Automated observation scheduling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US" sz="21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Slew time set to be after next schedule contact, 5 contacts scheduled per day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Automated command sequence generation at SOC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Automated delivery of command sequence to MOC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Automated command validation and upload to spacecraft on next contact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9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No operator required to be in the MOC (remote monitoring)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9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PIs of ToO proposals requesting rapid response will need to provide a code to successfully submit a trigger to automated system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Messaging system alerts teams to triggering of rapid response ToO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Follow up scheduling by SOC and MOC to return to regular programming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US" sz="21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Minimum exposure time for </a:t>
            </a:r>
            <a:r>
              <a:rPr lang="en-US" sz="21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ToOs</a:t>
            </a:r>
            <a:r>
              <a:rPr lang="en-US" sz="21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is 20 </a:t>
            </a:r>
            <a:r>
              <a:rPr lang="en-US" sz="21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ks</a:t>
            </a:r>
            <a:r>
              <a:rPr lang="en-US" sz="21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100" dirty="0">
                <a:cs typeface="Futura Medium" panose="020B0602020204020303" pitchFamily="34" charset="-79"/>
              </a:rPr>
              <a:t>~</a:t>
            </a:r>
            <a:r>
              <a:rPr lang="en-US" sz="21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12-hour duration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9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Expecting to obtain approval to make system operational before start of cycle-11</a:t>
            </a:r>
          </a:p>
        </p:txBody>
      </p:sp>
      <p:pic>
        <p:nvPicPr>
          <p:cNvPr id="8" name="Picture 7" descr="A pair of hands holding a video game controller&#10;&#10;Description automatically generated">
            <a:extLst>
              <a:ext uri="{FF2B5EF4-FFF2-40B4-BE49-F238E27FC236}">
                <a16:creationId xmlns:a16="http://schemas.microsoft.com/office/drawing/2014/main" id="{7F3107F4-CF48-E4D5-1F1A-52F8997E1F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6767">
            <a:off x="8649051" y="4965742"/>
            <a:ext cx="1673643" cy="930750"/>
          </a:xfrm>
          <a:prstGeom prst="rect">
            <a:avLst/>
          </a:prstGeom>
        </p:spPr>
      </p:pic>
      <p:pic>
        <p:nvPicPr>
          <p:cNvPr id="11" name="Picture 10" descr="A satellite in the sky&#10;&#10;Description automatically generated">
            <a:extLst>
              <a:ext uri="{FF2B5EF4-FFF2-40B4-BE49-F238E27FC236}">
                <a16:creationId xmlns:a16="http://schemas.microsoft.com/office/drawing/2014/main" id="{7BF0418F-F2DC-94EF-CF32-B8FDC80AC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18901">
            <a:off x="7873630" y="3076201"/>
            <a:ext cx="2277878" cy="1281041"/>
          </a:xfrm>
          <a:prstGeom prst="rect">
            <a:avLst/>
          </a:prstGeom>
        </p:spPr>
      </p:pic>
      <p:pic>
        <p:nvPicPr>
          <p:cNvPr id="12" name="Picture 11" descr="A satellite in the sky&#10;&#10;Description automatically generated">
            <a:extLst>
              <a:ext uri="{FF2B5EF4-FFF2-40B4-BE49-F238E27FC236}">
                <a16:creationId xmlns:a16="http://schemas.microsoft.com/office/drawing/2014/main" id="{72DEDFE8-AD53-B9C6-273E-F91C1D3E9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98385">
            <a:off x="7874868" y="2439712"/>
            <a:ext cx="2277878" cy="1281041"/>
          </a:xfrm>
          <a:prstGeom prst="rect">
            <a:avLst/>
          </a:prstGeom>
        </p:spPr>
      </p:pic>
      <p:pic>
        <p:nvPicPr>
          <p:cNvPr id="13" name="Picture 12" descr="A satellite in the sky&#10;&#10;Description automatically generated">
            <a:extLst>
              <a:ext uri="{FF2B5EF4-FFF2-40B4-BE49-F238E27FC236}">
                <a16:creationId xmlns:a16="http://schemas.microsoft.com/office/drawing/2014/main" id="{D53F76BC-79A4-BCF8-D0CD-FA9AFC3833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19941">
            <a:off x="7586064" y="2018305"/>
            <a:ext cx="2277878" cy="1281041"/>
          </a:xfrm>
          <a:prstGeom prst="rect">
            <a:avLst/>
          </a:pr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3790B5EC-1C21-40FD-B38F-D64CBFB605E3}"/>
              </a:ext>
            </a:extLst>
          </p:cNvPr>
          <p:cNvSpPr/>
          <p:nvPr/>
        </p:nvSpPr>
        <p:spPr>
          <a:xfrm rot="1831865">
            <a:off x="8314675" y="2104579"/>
            <a:ext cx="1944400" cy="2799930"/>
          </a:xfrm>
          <a:prstGeom prst="arc">
            <a:avLst/>
          </a:prstGeom>
          <a:ln w="31750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58C4A4C8-F308-FEA3-BCAD-C05E0F88D268}"/>
              </a:ext>
            </a:extLst>
          </p:cNvPr>
          <p:cNvSpPr/>
          <p:nvPr/>
        </p:nvSpPr>
        <p:spPr>
          <a:xfrm>
            <a:off x="8034931" y="3533775"/>
            <a:ext cx="1366245" cy="1428750"/>
          </a:xfrm>
          <a:custGeom>
            <a:avLst/>
            <a:gdLst>
              <a:gd name="connsiteX0" fmla="*/ 1366245 w 1366245"/>
              <a:gd name="connsiteY0" fmla="*/ 1428750 h 1428750"/>
              <a:gd name="connsiteX1" fmla="*/ 880470 w 1366245"/>
              <a:gd name="connsiteY1" fmla="*/ 1352550 h 1428750"/>
              <a:gd name="connsiteX2" fmla="*/ 1147170 w 1366245"/>
              <a:gd name="connsiteY2" fmla="*/ 1038225 h 1428750"/>
              <a:gd name="connsiteX3" fmla="*/ 461370 w 1366245"/>
              <a:gd name="connsiteY3" fmla="*/ 933450 h 1428750"/>
              <a:gd name="connsiteX4" fmla="*/ 632820 w 1366245"/>
              <a:gd name="connsiteY4" fmla="*/ 552450 h 1428750"/>
              <a:gd name="connsiteX5" fmla="*/ 166095 w 1366245"/>
              <a:gd name="connsiteY5" fmla="*/ 447675 h 1428750"/>
              <a:gd name="connsiteX6" fmla="*/ 299445 w 1366245"/>
              <a:gd name="connsiteY6" fmla="*/ 190500 h 1428750"/>
              <a:gd name="connsiteX7" fmla="*/ 13695 w 1366245"/>
              <a:gd name="connsiteY7" fmla="*/ 85725 h 1428750"/>
              <a:gd name="connsiteX8" fmla="*/ 42270 w 1366245"/>
              <a:gd name="connsiteY8" fmla="*/ 0 h 1428750"/>
              <a:gd name="connsiteX9" fmla="*/ 42270 w 1366245"/>
              <a:gd name="connsiteY9" fmla="*/ 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6245" h="1428750">
                <a:moveTo>
                  <a:pt x="1366245" y="1428750"/>
                </a:moveTo>
                <a:cubicBezTo>
                  <a:pt x="1141614" y="1423194"/>
                  <a:pt x="916983" y="1417638"/>
                  <a:pt x="880470" y="1352550"/>
                </a:cubicBezTo>
                <a:cubicBezTo>
                  <a:pt x="843957" y="1287462"/>
                  <a:pt x="1217020" y="1108075"/>
                  <a:pt x="1147170" y="1038225"/>
                </a:cubicBezTo>
                <a:cubicBezTo>
                  <a:pt x="1077320" y="968375"/>
                  <a:pt x="547095" y="1014412"/>
                  <a:pt x="461370" y="933450"/>
                </a:cubicBezTo>
                <a:cubicBezTo>
                  <a:pt x="375645" y="852487"/>
                  <a:pt x="682032" y="633412"/>
                  <a:pt x="632820" y="552450"/>
                </a:cubicBezTo>
                <a:cubicBezTo>
                  <a:pt x="583608" y="471488"/>
                  <a:pt x="221658" y="508000"/>
                  <a:pt x="166095" y="447675"/>
                </a:cubicBezTo>
                <a:cubicBezTo>
                  <a:pt x="110532" y="387350"/>
                  <a:pt x="324845" y="250825"/>
                  <a:pt x="299445" y="190500"/>
                </a:cubicBezTo>
                <a:cubicBezTo>
                  <a:pt x="274045" y="130175"/>
                  <a:pt x="56557" y="117475"/>
                  <a:pt x="13695" y="85725"/>
                </a:cubicBezTo>
                <a:cubicBezTo>
                  <a:pt x="-29167" y="53975"/>
                  <a:pt x="42270" y="0"/>
                  <a:pt x="42270" y="0"/>
                </a:cubicBezTo>
                <a:lnTo>
                  <a:pt x="42270" y="0"/>
                </a:ln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277EE6D-EA84-7C7A-66D2-ECDFD50D1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</p:spPr>
        <p:txBody>
          <a:bodyPr/>
          <a:lstStyle/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345297-EDD7-A7E8-BD0B-5A3908763A42}"/>
              </a:ext>
            </a:extLst>
          </p:cNvPr>
          <p:cNvSpPr txBox="1"/>
          <p:nvPr/>
        </p:nvSpPr>
        <p:spPr>
          <a:xfrm>
            <a:off x="241176" y="613018"/>
            <a:ext cx="3833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Mission Update</a:t>
            </a:r>
          </a:p>
        </p:txBody>
      </p:sp>
    </p:spTree>
    <p:extLst>
      <p:ext uri="{BB962C8B-B14F-4D97-AF65-F5344CB8AC3E}">
        <p14:creationId xmlns:p14="http://schemas.microsoft.com/office/powerpoint/2010/main" val="3318006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E36A6-B618-5CF1-ADCE-1489968B3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C7FA8-8C22-EE55-BB1B-C32CC05DC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722026-7558-C5D8-9CD1-2A4B0BB5A07D}"/>
              </a:ext>
            </a:extLst>
          </p:cNvPr>
          <p:cNvSpPr txBox="1"/>
          <p:nvPr/>
        </p:nvSpPr>
        <p:spPr>
          <a:xfrm>
            <a:off x="176100" y="590716"/>
            <a:ext cx="4588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Calibration History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9684936-A0C6-703E-B7B6-923C0AF291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980467"/>
              </p:ext>
            </p:extLst>
          </p:nvPr>
        </p:nvGraphicFramePr>
        <p:xfrm>
          <a:off x="567072" y="1674749"/>
          <a:ext cx="9843526" cy="47220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3835">
                  <a:extLst>
                    <a:ext uri="{9D8B030D-6E8A-4147-A177-3AD203B41FA5}">
                      <a16:colId xmlns:a16="http://schemas.microsoft.com/office/drawing/2014/main" val="849046168"/>
                    </a:ext>
                  </a:extLst>
                </a:gridCol>
                <a:gridCol w="8329691">
                  <a:extLst>
                    <a:ext uri="{9D8B030D-6E8A-4147-A177-3AD203B41FA5}">
                      <a16:colId xmlns:a16="http://schemas.microsoft.com/office/drawing/2014/main" val="7444414"/>
                    </a:ext>
                  </a:extLst>
                </a:gridCol>
              </a:tblGrid>
              <a:tr h="32169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0278641"/>
                  </a:ext>
                </a:extLst>
              </a:tr>
              <a:tr h="29245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2013-08-14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Initial CALDB public release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930665"/>
                  </a:ext>
                </a:extLst>
              </a:tr>
              <a:tr h="29245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2013-11-25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ARF adjustment (-15% </a:t>
                      </a:r>
                      <a:r>
                        <a:rPr lang="en-US" sz="1300" dirty="0" err="1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NuSTAR</a:t>
                      </a:r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 flux)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902689"/>
                  </a:ext>
                </a:extLst>
              </a:tr>
              <a:tr h="29245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2014-01-17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VIGN adjustment 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931783"/>
                  </a:ext>
                </a:extLst>
              </a:tr>
              <a:tr h="29245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2014-07-01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Gain calibration improvement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73214"/>
                  </a:ext>
                </a:extLst>
              </a:tr>
              <a:tr h="29245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2015-03-20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Full mission Gain adjustment 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528074"/>
                  </a:ext>
                </a:extLst>
              </a:tr>
              <a:tr h="29245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2016-06-06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Update gain, effective area, line of sight absorption</a:t>
                      </a:r>
                      <a:endParaRPr lang="en-US" sz="13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648388"/>
                  </a:ext>
                </a:extLst>
              </a:tr>
              <a:tr h="29245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2019-12-13/19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Update long term gain tracking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642333"/>
                  </a:ext>
                </a:extLst>
              </a:tr>
              <a:tr h="29245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2020-05-06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High resolution clock correction 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827184"/>
                  </a:ext>
                </a:extLst>
              </a:tr>
              <a:tr h="29245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2020-08-13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Temperature-dependent ARF implemented for FPMA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548097"/>
                  </a:ext>
                </a:extLst>
              </a:tr>
              <a:tr h="29245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2021-02-23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Observatory alignment update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875150"/>
                  </a:ext>
                </a:extLst>
              </a:tr>
              <a:tr h="292454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ysClr val="windowText" lastClr="000000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2021-10-26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ysClr val="windowText" lastClr="000000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Observatory calibration update based on 9 years of crab observations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373424"/>
                  </a:ext>
                </a:extLst>
              </a:tr>
              <a:tr h="29245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2022-05-10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FPMA DET2 long term gain adjustment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009150"/>
                  </a:ext>
                </a:extLst>
              </a:tr>
              <a:tr h="29245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2024-03-11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FPMA DET0 long-term gain adjustment; remove temperature dependent ARF capability for FPMA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931702"/>
                  </a:ext>
                </a:extLst>
              </a:tr>
              <a:tr h="29245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2025-02-24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FPMA ARF MLI correction adjusted for observations after 2018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620295"/>
                  </a:ext>
                </a:extLst>
              </a:tr>
              <a:tr h="29245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2025-03-31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New temperature model for clock correction 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53950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51BB598-BC8B-B48B-10DD-20D7B6043195}"/>
              </a:ext>
            </a:extLst>
          </p:cNvPr>
          <p:cNvSpPr txBox="1"/>
          <p:nvPr/>
        </p:nvSpPr>
        <p:spPr>
          <a:xfrm rot="21050056">
            <a:off x="9068150" y="6149640"/>
            <a:ext cx="1205660" cy="400110"/>
          </a:xfrm>
          <a:prstGeom prst="rect">
            <a:avLst/>
          </a:prstGeom>
          <a:solidFill>
            <a:srgbClr val="FFFED6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For more on that, ask M. </a:t>
            </a:r>
            <a:r>
              <a:rPr lang="en-US" sz="1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Bachetti</a:t>
            </a:r>
            <a:endParaRPr lang="en-US" sz="1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6427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098" y="1655052"/>
            <a:ext cx="10461702" cy="1962630"/>
          </a:xfrm>
          <a:solidFill>
            <a:srgbClr val="FFFED6"/>
          </a:solidFill>
          <a:effectLst>
            <a:outerShdw blurRad="50800" dist="127000" dir="2700000" algn="ctr" rotWithShape="0">
              <a:schemeClr val="accent4">
                <a:lumMod val="60000"/>
                <a:lumOff val="40000"/>
                <a:alpha val="39640"/>
              </a:schemeClr>
            </a:outerShdw>
          </a:effectLst>
        </p:spPr>
        <p:txBody>
          <a:bodyPr vert="horz" lIns="182880" tIns="91440" rIns="182880" bIns="91440"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100" b="1" dirty="0">
                <a:solidFill>
                  <a:srgbClr val="00905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Observatory status is green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Observatory lifetime is expected to extend into late 2020’s</a:t>
            </a:r>
          </a:p>
          <a:p>
            <a:pPr marL="581025" lvl="1" indent="-238125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2025 senior review recommendations expected to be released soon</a:t>
            </a:r>
          </a:p>
          <a:p>
            <a:pPr marL="914400" lvl="2" indent="-227013">
              <a:buSzPct val="65000"/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Expanding synergies with new missions:  </a:t>
            </a:r>
            <a:r>
              <a:rPr lang="en-US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IXPE 500 ks and XRISM</a:t>
            </a:r>
          </a:p>
          <a:p>
            <a:pPr marL="914400" lvl="2" indent="-227013">
              <a:buSzPct val="65000"/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Increased support for ToO triggers from ZTF -&gt; LSST, LIGO/Virgo, IceCube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D592D-F44F-6170-4B2A-BD81B6EAAF62}"/>
              </a:ext>
            </a:extLst>
          </p:cNvPr>
          <p:cNvSpPr txBox="1"/>
          <p:nvPr/>
        </p:nvSpPr>
        <p:spPr>
          <a:xfrm>
            <a:off x="892099" y="3722910"/>
            <a:ext cx="5341433" cy="2544075"/>
          </a:xfrm>
          <a:prstGeom prst="rect">
            <a:avLst/>
          </a:prstGeom>
          <a:solidFill>
            <a:srgbClr val="FFFED6"/>
          </a:solidFill>
          <a:effectLst>
            <a:outerShdw blurRad="50800" dist="1270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spPr>
        <p:txBody>
          <a:bodyPr wrap="square" tIns="91440" rIns="91440" bIns="91440" rtlCol="0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000" i="1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2025 and beyond...</a:t>
            </a:r>
          </a:p>
          <a:p>
            <a:pPr marL="460375" indent="-280988"/>
            <a:r>
              <a:rPr lang="en-US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is a community-driven observatory,</a:t>
            </a:r>
          </a:p>
          <a:p>
            <a:pPr marL="460375" indent="-280988">
              <a:spcAft>
                <a:spcPts val="600"/>
              </a:spcAft>
            </a:pPr>
            <a:r>
              <a:rPr lang="en-US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a key part of the NASA astrophysics portfolio</a:t>
            </a:r>
          </a:p>
          <a:p>
            <a:pPr marL="460375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Proposed to NASA Senior Review for a three-year extension of operations</a:t>
            </a:r>
          </a:p>
          <a:p>
            <a:pPr marL="917575" lvl="1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Extend operations to 2028</a:t>
            </a:r>
          </a:p>
          <a:p>
            <a:pPr marL="460375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Implement partnership with </a:t>
            </a:r>
            <a:r>
              <a:rPr lang="en-US" i="1" dirty="0">
                <a:solidFill>
                  <a:srgbClr val="00B05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XRISM</a:t>
            </a:r>
          </a:p>
          <a:p>
            <a:pPr marL="460375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Automated rapid ToO response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8160AE-7CA7-4C88-D912-7D2B08A3B9AA}"/>
              </a:ext>
            </a:extLst>
          </p:cNvPr>
          <p:cNvSpPr txBox="1"/>
          <p:nvPr/>
        </p:nvSpPr>
        <p:spPr>
          <a:xfrm>
            <a:off x="6356195" y="3722910"/>
            <a:ext cx="4997606" cy="2544075"/>
          </a:xfrm>
          <a:prstGeom prst="rect">
            <a:avLst/>
          </a:prstGeom>
          <a:solidFill>
            <a:srgbClr val="FFFED6"/>
          </a:solidFill>
          <a:effectLst>
            <a:outerShdw blurRad="50800" dist="1270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spPr>
        <p:txBody>
          <a:bodyPr wrap="square" tIns="91440" rIns="182880" bIns="91440" rtlCol="0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1600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We continue to have access to a scientific instrument that is...</a:t>
            </a:r>
          </a:p>
          <a:p>
            <a:pPr marL="347663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stable</a:t>
            </a:r>
          </a:p>
          <a:p>
            <a:pPr marL="347663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well calibrated</a:t>
            </a:r>
          </a:p>
          <a:p>
            <a:pPr marL="347663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operationally efficient</a:t>
            </a:r>
          </a:p>
          <a:p>
            <a:pPr marL="347663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highly productive</a:t>
            </a:r>
          </a:p>
          <a:p>
            <a:pPr marL="347663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with unique capabilities</a:t>
            </a:r>
          </a:p>
          <a:p>
            <a:pPr algn="r">
              <a:spcAft>
                <a:spcPts val="600"/>
              </a:spcAft>
            </a:pPr>
            <a:r>
              <a:rPr lang="en-US" sz="1600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...and responsive to the needs of the community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614572-2376-F206-E6FE-40644786F419}"/>
              </a:ext>
            </a:extLst>
          </p:cNvPr>
          <p:cNvSpPr txBox="1"/>
          <p:nvPr/>
        </p:nvSpPr>
        <p:spPr>
          <a:xfrm>
            <a:off x="231856" y="626062"/>
            <a:ext cx="4474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NuSTAR Summary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6232B03-B3C3-4740-3F3C-709AC985C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</p:spPr>
        <p:txBody>
          <a:bodyPr/>
          <a:lstStyle/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</p:spTree>
    <p:extLst>
      <p:ext uri="{BB962C8B-B14F-4D97-AF65-F5344CB8AC3E}">
        <p14:creationId xmlns:p14="http://schemas.microsoft.com/office/powerpoint/2010/main" val="639106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AC98F-E6DF-492D-12C2-9AF07E488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CBD3CA-1F3D-FB24-A47E-0050B50E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54CADA-8EEE-0089-F525-F6B9C107C0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2F80A3C-2A2A-7E38-B43D-F021AA29D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2" b="13096"/>
          <a:stretch/>
        </p:blipFill>
        <p:spPr bwMode="auto">
          <a:xfrm>
            <a:off x="0" y="0"/>
            <a:ext cx="12191999" cy="686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1081F2-7B97-4BBC-34D2-B9CDF2C3378A}"/>
              </a:ext>
            </a:extLst>
          </p:cNvPr>
          <p:cNvSpPr txBox="1"/>
          <p:nvPr/>
        </p:nvSpPr>
        <p:spPr>
          <a:xfrm>
            <a:off x="229249" y="6533717"/>
            <a:ext cx="4331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AB68ED-AB72-FDBD-3C14-4838A59568DB}"/>
              </a:ext>
            </a:extLst>
          </p:cNvPr>
          <p:cNvSpPr txBox="1"/>
          <p:nvPr/>
        </p:nvSpPr>
        <p:spPr>
          <a:xfrm>
            <a:off x="4390087" y="463263"/>
            <a:ext cx="34118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221152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6880" y="1665643"/>
            <a:ext cx="8778240" cy="972532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Proposals requesting NuSTAR observing time may be submitted to </a:t>
            </a:r>
            <a:r>
              <a:rPr lang="en-US" dirty="0">
                <a:solidFill>
                  <a:srgbClr val="009051"/>
                </a:solidFill>
              </a:rPr>
              <a:t>six GO programs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q"/>
            </a:pPr>
            <a:r>
              <a:rPr lang="en-US" dirty="0"/>
              <a:t>Due dates spread throughout the year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2" t="742" r="813" b="-1"/>
          <a:stretch/>
        </p:blipFill>
        <p:spPr>
          <a:xfrm>
            <a:off x="1957204" y="2363653"/>
            <a:ext cx="8277592" cy="26111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18720" y="3021796"/>
            <a:ext cx="465730" cy="237067"/>
          </a:xfrm>
          <a:prstGeom prst="rect">
            <a:avLst/>
          </a:prstGeom>
          <a:solidFill>
            <a:srgbClr val="D1D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 flipV="1">
            <a:off x="9123031" y="3021796"/>
            <a:ext cx="229243" cy="237067"/>
          </a:xfrm>
          <a:prstGeom prst="straightConnector1">
            <a:avLst/>
          </a:prstGeom>
          <a:ln w="25400">
            <a:solidFill>
              <a:srgbClr val="8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1899510" y="4989861"/>
            <a:ext cx="4043303" cy="1145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lvl="1" indent="0">
              <a:lnSpc>
                <a:spcPct val="120000"/>
              </a:lnSpc>
              <a:spcBef>
                <a:spcPts val="0"/>
              </a:spcBef>
              <a:buNone/>
              <a:tabLst>
                <a:tab pos="4056063" algn="l"/>
                <a:tab pos="4681538" algn="l"/>
              </a:tabLst>
            </a:pPr>
            <a:r>
              <a:rPr lang="en-US" sz="1400" dirty="0"/>
              <a:t>Executing about 100 proposals / year</a:t>
            </a:r>
          </a:p>
          <a:p>
            <a:pPr marL="11113" lvl="1" indent="0">
              <a:lnSpc>
                <a:spcPct val="120000"/>
              </a:lnSpc>
              <a:spcBef>
                <a:spcPts val="0"/>
              </a:spcBef>
              <a:buNone/>
              <a:tabLst>
                <a:tab pos="4056063" algn="l"/>
                <a:tab pos="4681538" algn="l"/>
              </a:tabLst>
            </a:pPr>
            <a:r>
              <a:rPr lang="en-US" sz="1400" dirty="0"/>
              <a:t>= 70% of observing time</a:t>
            </a:r>
          </a:p>
          <a:p>
            <a:pPr marL="287338" lvl="1" indent="-173038">
              <a:lnSpc>
                <a:spcPct val="120000"/>
              </a:lnSpc>
              <a:spcBef>
                <a:spcPts val="0"/>
              </a:spcBef>
              <a:buSzPct val="100000"/>
              <a:buFont typeface="Wingdings" pitchFamily="2" charset="2"/>
              <a:buChar char="q"/>
              <a:tabLst>
                <a:tab pos="4056063" algn="l"/>
                <a:tab pos="4681538" algn="l"/>
              </a:tabLst>
            </a:pPr>
            <a:r>
              <a:rPr lang="en-US" sz="1200" dirty="0">
                <a:solidFill>
                  <a:srgbClr val="800000"/>
                </a:solidFill>
              </a:rPr>
              <a:t>&gt;50% observations coordinated with other observatories</a:t>
            </a:r>
          </a:p>
          <a:p>
            <a:pPr marL="287338" lvl="1" indent="-173038">
              <a:lnSpc>
                <a:spcPct val="120000"/>
              </a:lnSpc>
              <a:spcBef>
                <a:spcPts val="0"/>
              </a:spcBef>
              <a:buSzPct val="100000"/>
              <a:buFont typeface="Wingdings" pitchFamily="2" charset="2"/>
              <a:buChar char="q"/>
              <a:tabLst>
                <a:tab pos="4056063" algn="l"/>
                <a:tab pos="4681538" algn="l"/>
              </a:tabLst>
            </a:pPr>
            <a:r>
              <a:rPr lang="en-US" sz="1200" dirty="0">
                <a:solidFill>
                  <a:srgbClr val="800000"/>
                </a:solidFill>
              </a:rPr>
              <a:t>&gt;75% observations have time constraints</a:t>
            </a:r>
          </a:p>
          <a:p>
            <a:pPr>
              <a:lnSpc>
                <a:spcPct val="120000"/>
              </a:lnSpc>
              <a:tabLst>
                <a:tab pos="4113213" algn="l"/>
              </a:tabLst>
            </a:pP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EE43B7-00F5-5D45-B86B-B383409B3090}"/>
              </a:ext>
            </a:extLst>
          </p:cNvPr>
          <p:cNvSpPr txBox="1"/>
          <p:nvPr/>
        </p:nvSpPr>
        <p:spPr>
          <a:xfrm>
            <a:off x="6550025" y="3260907"/>
            <a:ext cx="677566" cy="276999"/>
          </a:xfrm>
          <a:prstGeom prst="rect">
            <a:avLst/>
          </a:prstGeom>
          <a:solidFill>
            <a:srgbClr val="D1D2F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E9EE27-C8CA-8949-B7A1-75748E2E8BA7}"/>
              </a:ext>
            </a:extLst>
          </p:cNvPr>
          <p:cNvCxnSpPr>
            <a:cxnSpLocks/>
          </p:cNvCxnSpPr>
          <p:nvPr/>
        </p:nvCxnSpPr>
        <p:spPr>
          <a:xfrm flipV="1">
            <a:off x="7084398" y="3021796"/>
            <a:ext cx="473230" cy="275676"/>
          </a:xfrm>
          <a:prstGeom prst="straightConnector1">
            <a:avLst/>
          </a:prstGeom>
          <a:ln w="25400">
            <a:solidFill>
              <a:srgbClr val="8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B74785B-C648-5C42-9C34-132EE7C6B4F1}"/>
              </a:ext>
            </a:extLst>
          </p:cNvPr>
          <p:cNvSpPr/>
          <p:nvPr/>
        </p:nvSpPr>
        <p:spPr>
          <a:xfrm>
            <a:off x="4372507" y="3021796"/>
            <a:ext cx="500967" cy="252791"/>
          </a:xfrm>
          <a:prstGeom prst="rect">
            <a:avLst/>
          </a:prstGeom>
          <a:solidFill>
            <a:srgbClr val="D1D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E51128D5-B099-5642-95A9-106DDFB9FE43}"/>
              </a:ext>
            </a:extLst>
          </p:cNvPr>
          <p:cNvCxnSpPr>
            <a:cxnSpLocks/>
          </p:cNvCxnSpPr>
          <p:nvPr/>
        </p:nvCxnSpPr>
        <p:spPr>
          <a:xfrm>
            <a:off x="7158214" y="5934910"/>
            <a:ext cx="328241" cy="171161"/>
          </a:xfrm>
          <a:prstGeom prst="bentConnector3">
            <a:avLst>
              <a:gd name="adj1" fmla="val 2613"/>
            </a:avLst>
          </a:prstGeom>
          <a:ln w="19050"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F43B855-E1F3-E042-BE15-20695B2E10A6}"/>
              </a:ext>
            </a:extLst>
          </p:cNvPr>
          <p:cNvSpPr txBox="1"/>
          <p:nvPr/>
        </p:nvSpPr>
        <p:spPr>
          <a:xfrm>
            <a:off x="7299885" y="6024848"/>
            <a:ext cx="2875134" cy="276999"/>
          </a:xfrm>
          <a:prstGeom prst="rect">
            <a:avLst/>
          </a:prstGeom>
          <a:solidFill>
            <a:srgbClr val="92D050"/>
          </a:solidFill>
          <a:ln w="158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2026 - Plan to add XRISM joint GO program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87CDFA-54F3-5047-9238-39418DBA0B11}"/>
              </a:ext>
            </a:extLst>
          </p:cNvPr>
          <p:cNvSpPr/>
          <p:nvPr/>
        </p:nvSpPr>
        <p:spPr>
          <a:xfrm>
            <a:off x="8457052" y="4977442"/>
            <a:ext cx="1580554" cy="252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76D82C-A113-F944-A868-962F4ED19DF3}"/>
              </a:ext>
            </a:extLst>
          </p:cNvPr>
          <p:cNvSpPr/>
          <p:nvPr/>
        </p:nvSpPr>
        <p:spPr>
          <a:xfrm>
            <a:off x="7486454" y="5116556"/>
            <a:ext cx="301186" cy="11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0FADA6-20FD-464E-B67D-258C17C6DC12}"/>
              </a:ext>
            </a:extLst>
          </p:cNvPr>
          <p:cNvSpPr/>
          <p:nvPr/>
        </p:nvSpPr>
        <p:spPr>
          <a:xfrm>
            <a:off x="8409293" y="5003724"/>
            <a:ext cx="952124" cy="112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B3416A-8BA8-CE4A-B861-06508D33912D}"/>
              </a:ext>
            </a:extLst>
          </p:cNvPr>
          <p:cNvSpPr txBox="1"/>
          <p:nvPr/>
        </p:nvSpPr>
        <p:spPr>
          <a:xfrm>
            <a:off x="8169406" y="4798822"/>
            <a:ext cx="1851472" cy="111226"/>
          </a:xfrm>
          <a:prstGeom prst="rect">
            <a:avLst/>
          </a:prstGeom>
          <a:solidFill>
            <a:schemeClr val="bg1"/>
          </a:solidFill>
        </p:spPr>
        <p:txBody>
          <a:bodyPr wrap="square" lIns="45720" tIns="0" rIns="91440" bIns="0" rtlCol="0">
            <a:spAutoFit/>
          </a:bodyPr>
          <a:lstStyle/>
          <a:p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6-month exclusive-use period.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27D472-8F38-1A9A-7118-18D74E3539CA}"/>
              </a:ext>
            </a:extLst>
          </p:cNvPr>
          <p:cNvSpPr txBox="1"/>
          <p:nvPr/>
        </p:nvSpPr>
        <p:spPr>
          <a:xfrm>
            <a:off x="4105917" y="3249545"/>
            <a:ext cx="1042782" cy="276999"/>
          </a:xfrm>
          <a:prstGeom prst="rect">
            <a:avLst/>
          </a:prstGeom>
          <a:solidFill>
            <a:srgbClr val="D1D2F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XRISM</a:t>
            </a:r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AO2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3EF244-C114-DC20-451B-1B8054269FCF}"/>
              </a:ext>
            </a:extLst>
          </p:cNvPr>
          <p:cNvSpPr/>
          <p:nvPr/>
        </p:nvSpPr>
        <p:spPr>
          <a:xfrm>
            <a:off x="9097789" y="3010963"/>
            <a:ext cx="1001561" cy="529426"/>
          </a:xfrm>
          <a:prstGeom prst="rect">
            <a:avLst/>
          </a:prstGeom>
          <a:solidFill>
            <a:srgbClr val="D1D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B82294-7275-C02A-E1E9-5772F230ED4E}"/>
              </a:ext>
            </a:extLst>
          </p:cNvPr>
          <p:cNvSpPr txBox="1"/>
          <p:nvPr/>
        </p:nvSpPr>
        <p:spPr>
          <a:xfrm>
            <a:off x="8148624" y="2471480"/>
            <a:ext cx="1042782" cy="276999"/>
          </a:xfrm>
          <a:prstGeom prst="rect">
            <a:avLst/>
          </a:prstGeom>
          <a:solidFill>
            <a:srgbClr val="D1D2F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IXPE</a:t>
            </a:r>
            <a:r>
              <a:rPr lang="en-US" sz="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AO3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D4D8DB5-FE6C-D0E9-05FF-CEDFE5BFE63F}"/>
              </a:ext>
            </a:extLst>
          </p:cNvPr>
          <p:cNvCxnSpPr>
            <a:cxnSpLocks/>
          </p:cNvCxnSpPr>
          <p:nvPr/>
        </p:nvCxnSpPr>
        <p:spPr>
          <a:xfrm flipH="1">
            <a:off x="7869420" y="2638175"/>
            <a:ext cx="436042" cy="172202"/>
          </a:xfrm>
          <a:prstGeom prst="straightConnector1">
            <a:avLst/>
          </a:prstGeom>
          <a:ln w="25400">
            <a:solidFill>
              <a:srgbClr val="8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CEA52CF-EFF3-5944-92A7-0BCF77300A10}"/>
              </a:ext>
            </a:extLst>
          </p:cNvPr>
          <p:cNvCxnSpPr>
            <a:cxnSpLocks/>
          </p:cNvCxnSpPr>
          <p:nvPr/>
        </p:nvCxnSpPr>
        <p:spPr>
          <a:xfrm flipV="1">
            <a:off x="4873473" y="3021796"/>
            <a:ext cx="143740" cy="237067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0" t="7056" r="492" b="2190"/>
          <a:stretch/>
        </p:blipFill>
        <p:spPr>
          <a:xfrm>
            <a:off x="5864551" y="4303256"/>
            <a:ext cx="4234799" cy="1504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Left Brace 32">
            <a:extLst>
              <a:ext uri="{FF2B5EF4-FFF2-40B4-BE49-F238E27FC236}">
                <a16:creationId xmlns:a16="http://schemas.microsoft.com/office/drawing/2014/main" id="{4107EF42-3CFE-8240-BB06-6ECAB69DB8E6}"/>
              </a:ext>
            </a:extLst>
          </p:cNvPr>
          <p:cNvSpPr/>
          <p:nvPr/>
        </p:nvSpPr>
        <p:spPr>
          <a:xfrm rot="16200000">
            <a:off x="7023915" y="5599150"/>
            <a:ext cx="287448" cy="564746"/>
          </a:xfrm>
          <a:prstGeom prst="leftBrace">
            <a:avLst/>
          </a:prstGeom>
          <a:ln w="19050">
            <a:solidFill>
              <a:srgbClr val="009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BAC0987-2C7E-95FA-D19A-F19CCB7F5E28}"/>
              </a:ext>
            </a:extLst>
          </p:cNvPr>
          <p:cNvCxnSpPr>
            <a:cxnSpLocks/>
          </p:cNvCxnSpPr>
          <p:nvPr/>
        </p:nvCxnSpPr>
        <p:spPr>
          <a:xfrm flipV="1">
            <a:off x="2990603" y="3021796"/>
            <a:ext cx="231568" cy="227749"/>
          </a:xfrm>
          <a:prstGeom prst="straightConnector1">
            <a:avLst/>
          </a:prstGeom>
          <a:ln w="25400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7E547D16-6300-771A-2DAE-67B695172EB3}"/>
              </a:ext>
            </a:extLst>
          </p:cNvPr>
          <p:cNvSpPr/>
          <p:nvPr/>
        </p:nvSpPr>
        <p:spPr>
          <a:xfrm>
            <a:off x="2575727" y="3010963"/>
            <a:ext cx="289714" cy="275676"/>
          </a:xfrm>
          <a:prstGeom prst="rect">
            <a:avLst/>
          </a:prstGeom>
          <a:solidFill>
            <a:srgbClr val="D1D2F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662A73-9543-5C87-80DA-8392589A732D}"/>
              </a:ext>
            </a:extLst>
          </p:cNvPr>
          <p:cNvSpPr txBox="1"/>
          <p:nvPr/>
        </p:nvSpPr>
        <p:spPr>
          <a:xfrm>
            <a:off x="9124293" y="4687752"/>
            <a:ext cx="447253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45720" tIns="0" rIns="0" bIns="0" rtlCol="0">
            <a:spAutoFit/>
          </a:bodyPr>
          <a:lstStyle/>
          <a:p>
            <a:r>
              <a:rPr lang="en-US" sz="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IXPE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B7740D-25F8-628C-723A-01D1646FE2E9}"/>
              </a:ext>
            </a:extLst>
          </p:cNvPr>
          <p:cNvSpPr txBox="1"/>
          <p:nvPr/>
        </p:nvSpPr>
        <p:spPr>
          <a:xfrm>
            <a:off x="8211480" y="4793997"/>
            <a:ext cx="341971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36576" tIns="0" rIns="0" bIns="0" rtlCol="0">
            <a:spAutoFit/>
          </a:bodyPr>
          <a:lstStyle/>
          <a:p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6-month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8B0F65C-B2E0-1EDC-A911-34C7AC8D1894}"/>
              </a:ext>
            </a:extLst>
          </p:cNvPr>
          <p:cNvSpPr/>
          <p:nvPr/>
        </p:nvSpPr>
        <p:spPr>
          <a:xfrm>
            <a:off x="9247177" y="4813309"/>
            <a:ext cx="783227" cy="111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27BEAA5-CE08-8F36-0E4E-792CAEFD179C}"/>
              </a:ext>
            </a:extLst>
          </p:cNvPr>
          <p:cNvSpPr/>
          <p:nvPr/>
        </p:nvSpPr>
        <p:spPr>
          <a:xfrm>
            <a:off x="8417395" y="4996470"/>
            <a:ext cx="1613008" cy="12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5237691-4255-091E-7720-9FB2B47D9F29}"/>
              </a:ext>
            </a:extLst>
          </p:cNvPr>
          <p:cNvSpPr/>
          <p:nvPr/>
        </p:nvSpPr>
        <p:spPr>
          <a:xfrm>
            <a:off x="7498722" y="5100653"/>
            <a:ext cx="288919" cy="112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A2B5C2-CFA0-6433-0045-A58E814B558D}"/>
              </a:ext>
            </a:extLst>
          </p:cNvPr>
          <p:cNvSpPr txBox="1"/>
          <p:nvPr/>
        </p:nvSpPr>
        <p:spPr>
          <a:xfrm>
            <a:off x="2132831" y="4648534"/>
            <a:ext cx="1337201" cy="138499"/>
          </a:xfrm>
          <a:prstGeom prst="rect">
            <a:avLst/>
          </a:prstGeom>
          <a:solidFill>
            <a:srgbClr val="0B9396"/>
          </a:solidFill>
        </p:spPr>
        <p:txBody>
          <a:bodyPr wrap="square" tIns="0" bIns="0" rtlCol="0">
            <a:spAutoFit/>
          </a:bodyPr>
          <a:lstStyle/>
          <a:p>
            <a:r>
              <a:rPr lang="en-US" sz="900" i="1" dirty="0">
                <a:latin typeface="Helvetica" pitchFamily="2" charset="0"/>
              </a:rPr>
              <a:t>IXPE</a:t>
            </a:r>
            <a:r>
              <a:rPr lang="en-US" sz="900" dirty="0">
                <a:latin typeface="Helvetica" pitchFamily="2" charset="0"/>
              </a:rPr>
              <a:t>    (500 ks)</a:t>
            </a: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5A13F924-52C3-2F7C-B0D0-A6C619460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</p:spPr>
        <p:txBody>
          <a:bodyPr/>
          <a:lstStyle/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B314AB-47F9-B36F-0035-A70A9EF951D9}"/>
              </a:ext>
            </a:extLst>
          </p:cNvPr>
          <p:cNvSpPr txBox="1"/>
          <p:nvPr/>
        </p:nvSpPr>
        <p:spPr>
          <a:xfrm>
            <a:off x="290736" y="584969"/>
            <a:ext cx="3217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GO Program</a:t>
            </a:r>
          </a:p>
        </p:txBody>
      </p:sp>
    </p:spTree>
    <p:extLst>
      <p:ext uri="{BB962C8B-B14F-4D97-AF65-F5344CB8AC3E}">
        <p14:creationId xmlns:p14="http://schemas.microsoft.com/office/powerpoint/2010/main" val="1281521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28368-BD31-8450-4A91-E987B89D5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80155-AE03-70E1-40AD-C28F3AA2D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16</a:t>
            </a:fld>
            <a:endParaRPr lang="en-US" dirty="0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81B68103-BAEB-B262-8614-FDA2054A5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</p:spPr>
        <p:txBody>
          <a:bodyPr/>
          <a:lstStyle/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B52337-E7E7-3601-37AB-471F50CFA2B6}"/>
              </a:ext>
            </a:extLst>
          </p:cNvPr>
          <p:cNvSpPr txBox="1"/>
          <p:nvPr/>
        </p:nvSpPr>
        <p:spPr>
          <a:xfrm>
            <a:off x="164317" y="548675"/>
            <a:ext cx="5402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Stray Light Calibration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832971-7659-3B5C-8570-FB640AED4891}"/>
              </a:ext>
            </a:extLst>
          </p:cNvPr>
          <p:cNvSpPr txBox="1">
            <a:spLocks/>
          </p:cNvSpPr>
          <p:nvPr/>
        </p:nvSpPr>
        <p:spPr>
          <a:xfrm>
            <a:off x="5762766" y="1772955"/>
            <a:ext cx="6113283" cy="44251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tIns="9144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Stray light observations may extend NuSTAR science past </a:t>
            </a:r>
            <a:r>
              <a:rPr lang="en-US" sz="1400" b="1" dirty="0">
                <a:solidFill>
                  <a:srgbClr val="C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100 keV</a:t>
            </a:r>
          </a:p>
          <a:p>
            <a:pPr lvl="1"/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High </a:t>
            </a:r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energy limit of 79 keV determined by optics response</a:t>
            </a:r>
          </a:p>
          <a:p>
            <a:pPr marL="174625" indent="-174625"/>
            <a:r>
              <a:rPr lang="en-US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Annual Stray light observations of the Crab used for calibration</a:t>
            </a:r>
          </a:p>
          <a:p>
            <a:pPr marL="631825" lvl="1" indent="-174625"/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Bypasses optics, based on well understood detector response</a:t>
            </a:r>
          </a:p>
          <a:p>
            <a:pPr marL="631825" lvl="1" indent="-174625"/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Accurate measurement of Crab flux allows </a:t>
            </a:r>
            <a:r>
              <a:rPr lang="en-US" sz="1200" dirty="0">
                <a:solidFill>
                  <a:srgbClr val="C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absolute calibration to 4% </a:t>
            </a:r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precision</a:t>
            </a:r>
          </a:p>
          <a:p>
            <a:pPr marL="461963" lvl="2" indent="-174625">
              <a:buNone/>
            </a:pPr>
            <a:r>
              <a:rPr lang="en-US" sz="1100" b="0" i="0" u="none" strike="noStrike" dirty="0">
                <a:solidFill>
                  <a:srgbClr val="1E6BB8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Measurement of the Absolute Crab Flux with </a:t>
            </a:r>
            <a:r>
              <a:rPr lang="en-US" sz="1100" b="0" i="0" u="none" strike="noStrike" dirty="0" err="1">
                <a:solidFill>
                  <a:srgbClr val="1E6BB8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NuSTAR</a:t>
            </a:r>
            <a:r>
              <a:rPr lang="en-US" sz="1100" b="0" i="0" u="none" strike="noStrike" dirty="0">
                <a:solidFill>
                  <a:srgbClr val="1E6BB8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US" sz="1100" b="0" i="0" u="none" strike="noStrike" dirty="0">
                <a:solidFill>
                  <a:srgbClr val="1E6BB8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  <a:hlinkClick r:id="rId3"/>
              </a:rPr>
              <a:t>Madsen et al. (2017)</a:t>
            </a:r>
            <a:endParaRPr lang="en-US" sz="1100" b="0" i="0" u="none" strike="noStrike" dirty="0">
              <a:solidFill>
                <a:srgbClr val="606C7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342900" lvl="1" indent="-168275"/>
            <a:endParaRPr lang="en-US" sz="10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74625" lvl="1" indent="-166688"/>
            <a:r>
              <a:rPr lang="en-US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Adjustment to cross calibration with other observatories</a:t>
            </a:r>
          </a:p>
          <a:p>
            <a:pPr marL="461963" lvl="2" indent="-119063"/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(XMM-</a:t>
            </a:r>
            <a:r>
              <a:rPr lang="en-US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pn</a:t>
            </a:r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calibration update)</a:t>
            </a:r>
          </a:p>
          <a:p>
            <a:pPr marL="174625" indent="-174625"/>
            <a:r>
              <a:rPr lang="en-US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Originally a nuisance, now stray light observations are used to:</a:t>
            </a:r>
          </a:p>
          <a:p>
            <a:pPr marL="631825" lvl="1" indent="-174625"/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Harvest transient light curves and spectra from Galactic center region</a:t>
            </a:r>
          </a:p>
          <a:p>
            <a:pPr marL="631825" lvl="1" indent="-174625"/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Minimize data loss during observations of bright sources</a:t>
            </a:r>
          </a:p>
          <a:p>
            <a:pPr marL="919163" lvl="3" indent="-119063"/>
            <a:r>
              <a:rPr lang="en-US"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Allowing uninterrupted observations </a:t>
            </a:r>
            <a:r>
              <a:rPr lang="mr-IN" sz="1000" dirty="0">
                <a:latin typeface="Futura Medium" panose="020B0602020204020303" pitchFamily="34" charset="-79"/>
              </a:rPr>
              <a:t>–</a:t>
            </a:r>
            <a:r>
              <a:rPr lang="en-US"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avoiding overwrite of on-board storage buffer</a:t>
            </a:r>
          </a:p>
          <a:p>
            <a:r>
              <a:rPr lang="en-US" sz="14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StrayCats</a:t>
            </a:r>
            <a:r>
              <a:rPr lang="en-US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on </a:t>
            </a:r>
            <a:r>
              <a:rPr lang="en-US" sz="14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github</a:t>
            </a:r>
            <a:r>
              <a:rPr lang="en-US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pPr marL="457200" lvl="1" indent="-169863">
              <a:buNone/>
            </a:pPr>
            <a:r>
              <a:rPr lang="en-US" sz="1100" dirty="0">
                <a:latin typeface="Futura Medium" panose="020B0602020204020303" pitchFamily="34" charset="-79"/>
                <a:cs typeface="Futura Medium" panose="020B0602020204020303" pitchFamily="34" charset="-79"/>
                <a:hlinkClick r:id="rId4"/>
              </a:rPr>
              <a:t>Grefenstette </a:t>
            </a:r>
            <a:r>
              <a:rPr lang="en-US" sz="1100" i="1" dirty="0">
                <a:latin typeface="Futura Medium" panose="020B0602020204020303" pitchFamily="34" charset="-79"/>
                <a:cs typeface="Futura Medium" panose="020B0602020204020303" pitchFamily="34" charset="-79"/>
                <a:hlinkClick r:id="rId4"/>
              </a:rPr>
              <a:t>et al. </a:t>
            </a:r>
            <a:r>
              <a:rPr lang="en-US" sz="1100" dirty="0">
                <a:latin typeface="Futura Medium" panose="020B0602020204020303" pitchFamily="34" charset="-79"/>
                <a:cs typeface="Futura Medium" panose="020B0602020204020303" pitchFamily="34" charset="-79"/>
                <a:hlinkClick r:id="rId4"/>
              </a:rPr>
              <a:t>(2021) </a:t>
            </a:r>
            <a:r>
              <a:rPr lang="en-US" sz="11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ApJ</a:t>
            </a:r>
            <a:r>
              <a:rPr lang="en-US" sz="11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909, 30  and  </a:t>
            </a:r>
            <a:r>
              <a:rPr lang="en-US" sz="1100" dirty="0">
                <a:latin typeface="Futura Medium" panose="020B0602020204020303" pitchFamily="34" charset="-79"/>
                <a:cs typeface="Futura Medium" panose="020B0602020204020303" pitchFamily="34" charset="-79"/>
                <a:hlinkClick r:id="rId5"/>
              </a:rPr>
              <a:t>Ludlam et al (2022)</a:t>
            </a:r>
            <a:r>
              <a:rPr lang="en-US" sz="11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11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ApJ</a:t>
            </a:r>
            <a:r>
              <a:rPr lang="en-US" sz="11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934 59</a:t>
            </a:r>
          </a:p>
          <a:p>
            <a:pPr marL="457200" lvl="1" indent="-169863">
              <a:buFont typeface="Arial" panose="020B0604020202020204" pitchFamily="34" charset="0"/>
              <a:buNone/>
            </a:pPr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  <a:hlinkClick r:id="rId6"/>
              </a:rPr>
              <a:t>https://nustarstraycats.github.io/straycats/</a:t>
            </a:r>
            <a:endParaRPr lang="en-US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Extended SMC X-1 spin and orbit analysis</a:t>
            </a:r>
          </a:p>
          <a:p>
            <a:pPr lvl="1"/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  <a:hlinkClick r:id="rId7"/>
              </a:rPr>
              <a:t>Brumback </a:t>
            </a:r>
            <a:r>
              <a:rPr lang="en-US" sz="1200" i="1" dirty="0">
                <a:latin typeface="Futura Medium" panose="020B0602020204020303" pitchFamily="34" charset="-79"/>
                <a:cs typeface="Futura Medium" panose="020B0602020204020303" pitchFamily="34" charset="-79"/>
                <a:hlinkClick r:id="rId7"/>
              </a:rPr>
              <a:t>et al. </a:t>
            </a:r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  <a:hlinkClick r:id="rId7"/>
              </a:rPr>
              <a:t>(2022) </a:t>
            </a:r>
            <a:r>
              <a:rPr lang="en-US" sz="1200" i="1" dirty="0">
                <a:latin typeface="Futura Medium" panose="020B0602020204020303" pitchFamily="34" charset="-79"/>
                <a:cs typeface="Futura Medium" panose="020B0602020204020303" pitchFamily="34" charset="-79"/>
                <a:hlinkClick r:id="rId7"/>
              </a:rPr>
              <a:t>ApJ</a:t>
            </a:r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  <a:hlinkClick r:id="rId7"/>
              </a:rPr>
              <a:t> 296, 187</a:t>
            </a:r>
            <a:endParaRPr lang="en-US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BC2F516-D6C3-A0F0-6BBB-B3ADF3F24F5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507" y="5229741"/>
            <a:ext cx="1291947" cy="968331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DB129F2-232B-9BF7-B0B9-2D8BFC2E16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7820" y="1826543"/>
            <a:ext cx="1316006" cy="12700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8874235-B580-1DD5-DFF3-860C7666A5B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240" y="1837075"/>
            <a:ext cx="1317003" cy="12700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F328E18-D457-8525-6E0C-E901799B98A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240" y="3294172"/>
            <a:ext cx="1295602" cy="128053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F5AC35-C45D-CB9E-60EB-E1F3091AD06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7597" y="3291366"/>
            <a:ext cx="1311561" cy="128615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8824CBA-3C5E-D14C-8FB6-B4AFD306CC36}"/>
              </a:ext>
            </a:extLst>
          </p:cNvPr>
          <p:cNvSpPr txBox="1"/>
          <p:nvPr/>
        </p:nvSpPr>
        <p:spPr>
          <a:xfrm rot="16200000">
            <a:off x="2197470" y="2323045"/>
            <a:ext cx="94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4U 1907+09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6809F7-9478-B2B2-CAD6-2CC23B18F1DA}"/>
              </a:ext>
            </a:extLst>
          </p:cNvPr>
          <p:cNvSpPr txBox="1"/>
          <p:nvPr/>
        </p:nvSpPr>
        <p:spPr>
          <a:xfrm rot="16200000">
            <a:off x="2302467" y="3753677"/>
            <a:ext cx="736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PDS  456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962BCC3-52AD-4DE7-C1C7-5D5B1BD22FD3}"/>
              </a:ext>
            </a:extLst>
          </p:cNvPr>
          <p:cNvSpPr txBox="1"/>
          <p:nvPr/>
        </p:nvSpPr>
        <p:spPr>
          <a:xfrm>
            <a:off x="3154887" y="1612569"/>
            <a:ext cx="654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FPMA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5830BC-06D3-6CCE-EB07-59442319C04B}"/>
              </a:ext>
            </a:extLst>
          </p:cNvPr>
          <p:cNvSpPr txBox="1"/>
          <p:nvPr/>
        </p:nvSpPr>
        <p:spPr>
          <a:xfrm>
            <a:off x="4484274" y="1583961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FPMB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22AC94F-0F19-4F8B-C5D3-D4330216E90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3780" y="4740856"/>
            <a:ext cx="1914704" cy="145721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FAC73E6-BB21-943E-0549-36FE4DDDEDB3}"/>
              </a:ext>
            </a:extLst>
          </p:cNvPr>
          <p:cNvSpPr txBox="1"/>
          <p:nvPr/>
        </p:nvSpPr>
        <p:spPr>
          <a:xfrm>
            <a:off x="4637537" y="4696034"/>
            <a:ext cx="1010316" cy="83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Sgr A*     2019-03-29  150 ks  (FPMA)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4A3AA4D-B712-E892-CE45-7E2D6F2BA8B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97" y="1760424"/>
            <a:ext cx="2118145" cy="2584352"/>
          </a:xfrm>
          <a:prstGeom prst="rect">
            <a:avLst/>
          </a:prstGeom>
          <a:effectLst/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B92F515-E506-3A9F-A392-0EA476CDA32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419" y="4269582"/>
            <a:ext cx="1491101" cy="20420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2700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3182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3CAABF4-9323-7650-66DC-F4DB14054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2" b="13096"/>
          <a:stretch/>
        </p:blipFill>
        <p:spPr bwMode="auto">
          <a:xfrm>
            <a:off x="0" y="-2758"/>
            <a:ext cx="12191999" cy="686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C12E820-0B55-F043-B292-E12115197830}"/>
              </a:ext>
            </a:extLst>
          </p:cNvPr>
          <p:cNvSpPr txBox="1"/>
          <p:nvPr/>
        </p:nvSpPr>
        <p:spPr>
          <a:xfrm>
            <a:off x="3466466" y="186537"/>
            <a:ext cx="5259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NuSTAR</a:t>
            </a:r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Observatory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7896C2-86B1-5743-904F-2E35054F59A3}"/>
              </a:ext>
            </a:extLst>
          </p:cNvPr>
          <p:cNvSpPr txBox="1"/>
          <p:nvPr/>
        </p:nvSpPr>
        <p:spPr>
          <a:xfrm>
            <a:off x="229249" y="6533717"/>
            <a:ext cx="4331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  <p:pic>
        <p:nvPicPr>
          <p:cNvPr id="3" name="Picture 2" descr="fpm-photo-sm.tiff">
            <a:extLst>
              <a:ext uri="{FF2B5EF4-FFF2-40B4-BE49-F238E27FC236}">
                <a16:creationId xmlns:a16="http://schemas.microsoft.com/office/drawing/2014/main" id="{AA05D324-5056-40E1-21F4-CF7025DB71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77" y="4069794"/>
            <a:ext cx="2082186" cy="2149569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50800" dir="2700000" algn="tl" rotWithShape="0">
              <a:schemeClr val="bg1">
                <a:alpha val="43000"/>
              </a:schemeClr>
            </a:outerShdw>
          </a:effectLst>
        </p:spPr>
      </p:pic>
      <p:pic>
        <p:nvPicPr>
          <p:cNvPr id="4" name="Picture 3" descr="optics-shells-nustar.jpg">
            <a:extLst>
              <a:ext uri="{FF2B5EF4-FFF2-40B4-BE49-F238E27FC236}">
                <a16:creationId xmlns:a16="http://schemas.microsoft.com/office/drawing/2014/main" id="{D507CF23-D46D-6DD4-007C-E502E13E5F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349" y="920507"/>
            <a:ext cx="2322115" cy="1306190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508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79A6CD-73F8-BABB-F405-DC9199A98760}"/>
              </a:ext>
            </a:extLst>
          </p:cNvPr>
          <p:cNvSpPr txBox="1"/>
          <p:nvPr/>
        </p:nvSpPr>
        <p:spPr>
          <a:xfrm>
            <a:off x="7373350" y="2226697"/>
            <a:ext cx="2454262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 Optics Modules</a:t>
            </a:r>
          </a:p>
          <a:p>
            <a:r>
              <a:rPr lang="en-US" sz="1400" dirty="0">
                <a:solidFill>
                  <a:schemeClr val="bg1"/>
                </a:solidFill>
              </a:rPr>
              <a:t>Conical Wolter-I approximation</a:t>
            </a:r>
          </a:p>
          <a:p>
            <a:pPr marL="177800" lvl="1"/>
            <a:r>
              <a:rPr lang="en-US" sz="1400" dirty="0">
                <a:solidFill>
                  <a:schemeClr val="bg1"/>
                </a:solidFill>
              </a:rPr>
              <a:t>133 shells (43 W/Si, 90 Pt/C)</a:t>
            </a:r>
          </a:p>
          <a:p>
            <a:pPr marL="177800" lvl="1"/>
            <a:r>
              <a:rPr lang="en-US" sz="1400" b="1" dirty="0">
                <a:solidFill>
                  <a:schemeClr val="bg1"/>
                </a:solidFill>
              </a:rPr>
              <a:t>HPD = 1 arcminute</a:t>
            </a:r>
          </a:p>
          <a:p>
            <a:pPr marL="177800" lvl="1"/>
            <a:r>
              <a:rPr lang="en-US" sz="1400" b="1" dirty="0">
                <a:solidFill>
                  <a:schemeClr val="bg1"/>
                </a:solidFill>
              </a:rPr>
              <a:t>FOV = 12’ x 12'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8F80A-59EE-3AD1-C8D3-AC0E9DC9313C}"/>
              </a:ext>
            </a:extLst>
          </p:cNvPr>
          <p:cNvSpPr txBox="1"/>
          <p:nvPr/>
        </p:nvSpPr>
        <p:spPr>
          <a:xfrm>
            <a:off x="6504941" y="5665875"/>
            <a:ext cx="2095540" cy="738664"/>
          </a:xfrm>
          <a:prstGeom prst="rect">
            <a:avLst/>
          </a:prstGeom>
          <a:solidFill>
            <a:srgbClr val="FFCC66">
              <a:alpha val="90000"/>
            </a:srgbClr>
          </a:solidFill>
          <a:ln w="12700" cmpd="sng">
            <a:solidFill>
              <a:schemeClr val="tx1"/>
            </a:solidFill>
          </a:ln>
          <a:effectLst>
            <a:outerShdw blurRad="50800" dist="635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sz="1400" dirty="0"/>
              <a:t>No consumables</a:t>
            </a:r>
          </a:p>
          <a:p>
            <a:pPr marL="174625" indent="-174625">
              <a:buFont typeface="Arial"/>
              <a:buChar char="•"/>
            </a:pPr>
            <a:r>
              <a:rPr lang="en-US" sz="1400" dirty="0"/>
              <a:t>Single string </a:t>
            </a:r>
          </a:p>
          <a:p>
            <a:pPr marL="174625" indent="-174625">
              <a:buFont typeface="Arial"/>
              <a:buChar char="•"/>
            </a:pPr>
            <a:r>
              <a:rPr lang="en-US" sz="1400" dirty="0"/>
              <a:t>&gt; 20 years orbit lifetime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CCC761-2615-B6E3-585B-DA1E81957799}"/>
              </a:ext>
            </a:extLst>
          </p:cNvPr>
          <p:cNvSpPr txBox="1"/>
          <p:nvPr/>
        </p:nvSpPr>
        <p:spPr>
          <a:xfrm>
            <a:off x="969989" y="955766"/>
            <a:ext cx="3790461" cy="1846659"/>
          </a:xfrm>
          <a:prstGeom prst="rect">
            <a:avLst/>
          </a:prstGeom>
          <a:solidFill>
            <a:srgbClr val="FFCC66"/>
          </a:solidFill>
          <a:ln w="12700" cmpd="sng">
            <a:solidFill>
              <a:srgbClr val="000000"/>
            </a:solidFill>
          </a:ln>
          <a:effectLst>
            <a:outerShdw blurRad="50800" dist="50800" dir="2700000" algn="tl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/>
              <a:t>NASA small explorer astrophysics mission</a:t>
            </a:r>
          </a:p>
          <a:p>
            <a:pPr marL="174625" indent="-174625">
              <a:buFont typeface="Arial"/>
              <a:buChar char="•"/>
            </a:pPr>
            <a:r>
              <a:rPr lang="en-US" sz="1400" dirty="0"/>
              <a:t>PI Fiona Harrison (Caltech)</a:t>
            </a:r>
          </a:p>
          <a:p>
            <a:pPr marL="174625" indent="-174625">
              <a:buFont typeface="Arial"/>
              <a:buChar char="•"/>
            </a:pPr>
            <a:r>
              <a:rPr lang="en-US" sz="1400" dirty="0"/>
              <a:t>Partners: </a:t>
            </a:r>
            <a:r>
              <a:rPr lang="en-US" sz="1400" dirty="0">
                <a:solidFill>
                  <a:srgbClr val="C00000"/>
                </a:solidFill>
              </a:rPr>
              <a:t>ASI, SSDC, DTK, HEASARC, UCB-SSL</a:t>
            </a:r>
          </a:p>
          <a:p>
            <a:pPr marL="174625" indent="-174625">
              <a:buFont typeface="Arial"/>
              <a:buChar char="•"/>
            </a:pPr>
            <a:r>
              <a:rPr lang="en-US" sz="1400" dirty="0"/>
              <a:t>Launched on June 13</a:t>
            </a:r>
            <a:r>
              <a:rPr lang="en-US" sz="1400" baseline="30000" dirty="0"/>
              <a:t>th</a:t>
            </a:r>
            <a:r>
              <a:rPr lang="en-US" sz="1400" dirty="0"/>
              <a:t>, 2012, 620 km, 6° orbit</a:t>
            </a:r>
          </a:p>
          <a:p>
            <a:pPr marL="174625" indent="-174625">
              <a:buFont typeface="Arial"/>
              <a:buChar char="•"/>
            </a:pPr>
            <a:r>
              <a:rPr lang="en-US" sz="1400" dirty="0"/>
              <a:t>Northrop Grumman LeoStar-2 spacecraft bus</a:t>
            </a:r>
          </a:p>
          <a:p>
            <a:pPr marL="174625" indent="-174625">
              <a:buFont typeface="Arial"/>
              <a:buChar char="•"/>
            </a:pPr>
            <a:r>
              <a:rPr lang="en-US" sz="1400" dirty="0"/>
              <a:t>Science Operations at Caltech</a:t>
            </a:r>
          </a:p>
          <a:p>
            <a:pPr marL="174625" indent="-174625">
              <a:buFont typeface="Arial"/>
              <a:buChar char="•"/>
            </a:pPr>
            <a:r>
              <a:rPr lang="en-US" sz="1400" dirty="0"/>
              <a:t>Mission Operations at UCB-SSL</a:t>
            </a:r>
          </a:p>
          <a:p>
            <a:pPr marL="174625" indent="-174625">
              <a:buFont typeface="Arial"/>
              <a:buChar char="•"/>
            </a:pPr>
            <a:r>
              <a:rPr lang="en-US" sz="1400" dirty="0"/>
              <a:t>NASA approved funding to 2025 </a:t>
            </a:r>
            <a:r>
              <a:rPr lang="en-US" sz="1200" dirty="0">
                <a:solidFill>
                  <a:srgbClr val="4E8F00"/>
                </a:solidFill>
              </a:rPr>
              <a:t>(3-year renewal)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DFACC-8A43-8363-06E4-C258BA0F4906}"/>
              </a:ext>
            </a:extLst>
          </p:cNvPr>
          <p:cNvSpPr txBox="1"/>
          <p:nvPr/>
        </p:nvSpPr>
        <p:spPr>
          <a:xfrm rot="417114">
            <a:off x="4581987" y="4319534"/>
            <a:ext cx="185990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10.14m focal length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deployed Mast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A508C9-5D78-E4B5-B8B1-1151AB6155A8}"/>
                  </a:ext>
                </a:extLst>
              </p:cNvPr>
              <p:cNvSpPr/>
              <p:nvPr/>
            </p:nvSpPr>
            <p:spPr>
              <a:xfrm>
                <a:off x="2865219" y="4713228"/>
                <a:ext cx="2113917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CdZnTe detectors</a:t>
                </a:r>
              </a:p>
              <a:p>
                <a:pPr indent="119063"/>
                <a:r>
                  <a:rPr lang="en-US" sz="1400" dirty="0">
                    <a:solidFill>
                      <a:schemeClr val="bg1"/>
                    </a:solidFill>
                  </a:rPr>
                  <a:t>4x(32x32 pixels) </a:t>
                </a:r>
              </a:p>
              <a:p>
                <a:endParaRPr lang="en-US" sz="1200" dirty="0">
                  <a:solidFill>
                    <a:schemeClr val="bg1"/>
                  </a:solidFill>
                </a:endParaRPr>
              </a:p>
              <a:p>
                <a:r>
                  <a:rPr lang="en-US" sz="1200" dirty="0">
                    <a:solidFill>
                      <a:schemeClr val="bg1"/>
                    </a:solidFill>
                  </a:rPr>
                  <a:t>Resolution:</a:t>
                </a:r>
              </a:p>
              <a:p>
                <a:pPr marL="119063"/>
                <a:r>
                  <a:rPr lang="en-US" sz="1200" dirty="0">
                    <a:solidFill>
                      <a:schemeClr val="bg1"/>
                    </a:solidFill>
                  </a:rPr>
                  <a:t>400 eV @ 6 keV</a:t>
                </a:r>
              </a:p>
              <a:p>
                <a:pPr marL="119063"/>
                <a:r>
                  <a:rPr lang="en-US" sz="1200" dirty="0">
                    <a:solidFill>
                      <a:schemeClr val="bg1"/>
                    </a:solidFill>
                  </a:rPr>
                  <a:t>900 eV @ 60 keV</a:t>
                </a:r>
              </a:p>
              <a:p>
                <a:pPr marL="119063"/>
                <a:r>
                  <a:rPr lang="en-US" sz="1200" dirty="0">
                    <a:solidFill>
                      <a:schemeClr val="bg1"/>
                    </a:solidFill>
                  </a:rPr>
                  <a:t>2 ms time resolution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</a:rPr>
                  <a:t>   </a:t>
                </a:r>
                <a:r>
                  <a:rPr lang="en-US" sz="1200" b="1" dirty="0">
                    <a:solidFill>
                      <a:srgbClr val="FFFF00"/>
                    </a:solidFill>
                  </a:rPr>
                  <a:t>60</a:t>
                </a:r>
                <a:r>
                  <a:rPr lang="en-US" sz="1200" b="1" dirty="0">
                    <a:solidFill>
                      <a:srgbClr val="FFFF00"/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1" i="1">
                        <a:solidFill>
                          <a:srgbClr val="FFFF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𝝁</m:t>
                    </m:r>
                  </m:oMath>
                </a14:m>
                <a:r>
                  <a:rPr lang="en-US" sz="1200" b="1" dirty="0">
                    <a:solidFill>
                      <a:srgbClr val="FFFF00"/>
                    </a:solidFill>
                  </a:rPr>
                  <a:t>s with clock correction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A508C9-5D78-E4B5-B8B1-1151AB6155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219" y="4713228"/>
                <a:ext cx="2113917" cy="1631216"/>
              </a:xfrm>
              <a:prstGeom prst="rect">
                <a:avLst/>
              </a:prstGeom>
              <a:blipFill>
                <a:blip r:embed="rId5"/>
                <a:stretch>
                  <a:fillRect l="-595" t="-775"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F5C2DF9-A6AE-3995-7C71-B4DF72F559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074" y="955766"/>
            <a:ext cx="1533651" cy="2305078"/>
          </a:xfrm>
          <a:prstGeom prst="rect">
            <a:avLst/>
          </a:prstGeom>
          <a:effectLst>
            <a:outerShdw blurRad="38100" dist="508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370438-AEA0-0350-3674-853F5BB0C7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1698" y="3857912"/>
            <a:ext cx="2163302" cy="18026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508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2" name="Picture 11" descr="A graph with blue lines&#10;&#10;Description automatically generated">
            <a:extLst>
              <a:ext uri="{FF2B5EF4-FFF2-40B4-BE49-F238E27FC236}">
                <a16:creationId xmlns:a16="http://schemas.microsoft.com/office/drawing/2014/main" id="{285CC15B-5973-324E-223E-D8DD278CB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698" y="4069794"/>
            <a:ext cx="2163302" cy="1517359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A9A6376-00F4-8117-74C7-9BB9D32837E1}"/>
              </a:ext>
            </a:extLst>
          </p:cNvPr>
          <p:cNvSpPr txBox="1">
            <a:spLocks/>
          </p:cNvSpPr>
          <p:nvPr/>
        </p:nvSpPr>
        <p:spPr>
          <a:xfrm>
            <a:off x="1382574" y="2997291"/>
            <a:ext cx="3651368" cy="468397"/>
          </a:xfrm>
          <a:prstGeom prst="rect">
            <a:avLst/>
          </a:prstGeom>
          <a:solidFill>
            <a:srgbClr val="73FEFF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Daniel Stern (JPL) - Deputy PI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Hannah Penn Earnshaw (Caltech) - Project Scientist </a:t>
            </a:r>
          </a:p>
        </p:txBody>
      </p:sp>
    </p:spTree>
    <p:extLst>
      <p:ext uri="{BB962C8B-B14F-4D97-AF65-F5344CB8AC3E}">
        <p14:creationId xmlns:p14="http://schemas.microsoft.com/office/powerpoint/2010/main" val="3174541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850CD2-7E5B-886D-5679-721540CC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02F771-E5B9-C213-4E4E-A7E91C9BB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32D3C67-F438-41B4-1CB6-C4272A5F7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2" b="13096"/>
          <a:stretch/>
        </p:blipFill>
        <p:spPr bwMode="auto">
          <a:xfrm>
            <a:off x="0" y="0"/>
            <a:ext cx="12191999" cy="686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CF8376-F0E8-5C2A-84F3-13098EAD696E}"/>
              </a:ext>
            </a:extLst>
          </p:cNvPr>
          <p:cNvSpPr txBox="1"/>
          <p:nvPr/>
        </p:nvSpPr>
        <p:spPr>
          <a:xfrm>
            <a:off x="229249" y="6533717"/>
            <a:ext cx="4331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DB2123-1A00-7254-4D03-02912C39DD2F}"/>
              </a:ext>
            </a:extLst>
          </p:cNvPr>
          <p:cNvSpPr txBox="1"/>
          <p:nvPr/>
        </p:nvSpPr>
        <p:spPr>
          <a:xfrm>
            <a:off x="2691991" y="463263"/>
            <a:ext cx="6808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NuSTAR Observatory Status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BF8AE2-60E4-72F4-2F04-7EF3ED3F66DA}"/>
              </a:ext>
            </a:extLst>
          </p:cNvPr>
          <p:cNvSpPr txBox="1"/>
          <p:nvPr/>
        </p:nvSpPr>
        <p:spPr>
          <a:xfrm>
            <a:off x="4602221" y="1810203"/>
            <a:ext cx="32837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75D279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Nominal</a:t>
            </a:r>
          </a:p>
        </p:txBody>
      </p:sp>
    </p:spTree>
    <p:extLst>
      <p:ext uri="{BB962C8B-B14F-4D97-AF65-F5344CB8AC3E}">
        <p14:creationId xmlns:p14="http://schemas.microsoft.com/office/powerpoint/2010/main" val="1393021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4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A81945-CF92-43FB-8175-EBD46A6E7D9A}"/>
              </a:ext>
            </a:extLst>
          </p:cNvPr>
          <p:cNvSpPr txBox="1"/>
          <p:nvPr/>
        </p:nvSpPr>
        <p:spPr>
          <a:xfrm>
            <a:off x="186501" y="579795"/>
            <a:ext cx="5259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NuSTAR</a:t>
            </a:r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Observatory</a:t>
            </a:r>
          </a:p>
        </p:txBody>
      </p:sp>
      <p:pic>
        <p:nvPicPr>
          <p:cNvPr id="21" name="Picture 20" descr="A graph with blue lines&#10;&#10;Description automatically generated">
            <a:extLst>
              <a:ext uri="{FF2B5EF4-FFF2-40B4-BE49-F238E27FC236}">
                <a16:creationId xmlns:a16="http://schemas.microsoft.com/office/drawing/2014/main" id="{FCD998B0-4304-D557-D104-08F3CC1B1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809" y="1688930"/>
            <a:ext cx="6542943" cy="458927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0FC70B-B734-C87B-60F7-A4B08A57A998}"/>
              </a:ext>
            </a:extLst>
          </p:cNvPr>
          <p:cNvSpPr txBox="1"/>
          <p:nvPr/>
        </p:nvSpPr>
        <p:spPr>
          <a:xfrm>
            <a:off x="9289254" y="2000709"/>
            <a:ext cx="1869278" cy="830997"/>
          </a:xfrm>
          <a:prstGeom prst="rect">
            <a:avLst/>
          </a:prstGeom>
          <a:solidFill>
            <a:srgbClr val="D5FDA9"/>
          </a:solidFill>
          <a:ln w="1270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Expect nominal operations past Solar maximum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97C0EB-EB62-9AAC-3CD7-30FD32176394}"/>
              </a:ext>
            </a:extLst>
          </p:cNvPr>
          <p:cNvSpPr txBox="1"/>
          <p:nvPr/>
        </p:nvSpPr>
        <p:spPr>
          <a:xfrm>
            <a:off x="5532003" y="4220520"/>
            <a:ext cx="1801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Eurostile" panose="020B0504020202050204" pitchFamily="34" charset="77"/>
              </a:rPr>
              <a:t>Solar cycle 25 start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Eurostile" panose="020B0504020202050204" pitchFamily="34" charset="77"/>
              </a:rPr>
              <a:t>December 2019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3ED0C46-C74E-6B80-C13F-8A16D79F653A}"/>
              </a:ext>
            </a:extLst>
          </p:cNvPr>
          <p:cNvCxnSpPr>
            <a:cxnSpLocks/>
          </p:cNvCxnSpPr>
          <p:nvPr/>
        </p:nvCxnSpPr>
        <p:spPr>
          <a:xfrm flipV="1">
            <a:off x="6433000" y="3304941"/>
            <a:ext cx="0" cy="877050"/>
          </a:xfrm>
          <a:prstGeom prst="straightConnector1">
            <a:avLst/>
          </a:prstGeom>
          <a:ln w="38100">
            <a:solidFill>
              <a:srgbClr val="C0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EA01E23-95A6-0CE1-DA1F-A20534100B5A}"/>
              </a:ext>
            </a:extLst>
          </p:cNvPr>
          <p:cNvSpPr txBox="1"/>
          <p:nvPr/>
        </p:nvSpPr>
        <p:spPr>
          <a:xfrm>
            <a:off x="3434119" y="3743466"/>
            <a:ext cx="16595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Eurostile" panose="020B0504020202050204" pitchFamily="34" charset="77"/>
              </a:rPr>
              <a:t>Solar cycle 24 peak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Eurostile" panose="020B0504020202050204" pitchFamily="34" charset="77"/>
              </a:rPr>
              <a:t>April 2014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7F38051-AAC5-10B4-3147-16222F5041EA}"/>
              </a:ext>
            </a:extLst>
          </p:cNvPr>
          <p:cNvCxnSpPr>
            <a:cxnSpLocks/>
          </p:cNvCxnSpPr>
          <p:nvPr/>
        </p:nvCxnSpPr>
        <p:spPr>
          <a:xfrm flipV="1">
            <a:off x="4263906" y="2973299"/>
            <a:ext cx="0" cy="770167"/>
          </a:xfrm>
          <a:prstGeom prst="straightConnector1">
            <a:avLst/>
          </a:prstGeom>
          <a:ln w="38100">
            <a:solidFill>
              <a:srgbClr val="C0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CEFD5FF-8446-2508-08FC-2B82561C6803}"/>
              </a:ext>
            </a:extLst>
          </p:cNvPr>
          <p:cNvSpPr txBox="1"/>
          <p:nvPr/>
        </p:nvSpPr>
        <p:spPr>
          <a:xfrm>
            <a:off x="4066818" y="1500879"/>
            <a:ext cx="3635872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ea typeface="Eurostile" charset="0"/>
                <a:cs typeface="FUTURA MEDIUM" panose="020B0602020204020303" pitchFamily="34" charset="-79"/>
              </a:rPr>
              <a:t>NuSTAR  Orbit  Altitude</a:t>
            </a:r>
          </a:p>
        </p:txBody>
      </p:sp>
      <p:pic>
        <p:nvPicPr>
          <p:cNvPr id="29" name="Picture 28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E5E837D5-F68F-9B28-4D1B-D53A004C2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494" y="3143485"/>
            <a:ext cx="2906870" cy="2335696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Footer Placeholder 3">
            <a:extLst>
              <a:ext uri="{FF2B5EF4-FFF2-40B4-BE49-F238E27FC236}">
                <a16:creationId xmlns:a16="http://schemas.microsoft.com/office/drawing/2014/main" id="{E596CDBE-FDFD-5422-4D8C-D19483158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</p:spPr>
        <p:txBody>
          <a:bodyPr/>
          <a:lstStyle/>
          <a:p>
            <a:pPr algn="l"/>
            <a:r>
              <a:rPr lang="en-US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54403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72AC82-3C15-7C09-1A5F-9D7D40A20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4223" y="6501835"/>
            <a:ext cx="2743200" cy="365125"/>
          </a:xfrm>
        </p:spPr>
        <p:txBody>
          <a:bodyPr/>
          <a:lstStyle/>
          <a:p>
            <a:fld id="{A17AB86A-AD26-304D-BA2D-DA7FAD9FBEA5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89E75-EEAE-E19E-D0E4-01E4931CFA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227864-CD5A-8214-79D7-BEDF88E559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41"/>
          <a:stretch/>
        </p:blipFill>
        <p:spPr>
          <a:xfrm>
            <a:off x="2919846" y="1948063"/>
            <a:ext cx="5446959" cy="40564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1CF8D6-A339-EC6E-062C-A093762294A9}"/>
              </a:ext>
            </a:extLst>
          </p:cNvPr>
          <p:cNvCxnSpPr>
            <a:cxnSpLocks/>
          </p:cNvCxnSpPr>
          <p:nvPr/>
        </p:nvCxnSpPr>
        <p:spPr>
          <a:xfrm>
            <a:off x="7774407" y="5446908"/>
            <a:ext cx="743456" cy="0"/>
          </a:xfrm>
          <a:prstGeom prst="straightConnector1">
            <a:avLst/>
          </a:prstGeom>
          <a:ln w="53975">
            <a:solidFill>
              <a:srgbClr val="FF0000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199045-A8D1-38B2-0F4A-77C0936EF164}"/>
              </a:ext>
            </a:extLst>
          </p:cNvPr>
          <p:cNvSpPr txBox="1"/>
          <p:nvPr/>
        </p:nvSpPr>
        <p:spPr>
          <a:xfrm>
            <a:off x="3155380" y="1484027"/>
            <a:ext cx="5362483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ea typeface="Eurostile" charset="0"/>
                <a:cs typeface="FUTURA MEDIUM" panose="020B0602020204020303" pitchFamily="34" charset="-79"/>
              </a:rPr>
              <a:t>NuSTAR  Energy Range  3–78 keV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B920E7-5C1A-1336-354B-7290BCF11A2F}"/>
              </a:ext>
            </a:extLst>
          </p:cNvPr>
          <p:cNvSpPr txBox="1"/>
          <p:nvPr/>
        </p:nvSpPr>
        <p:spPr>
          <a:xfrm>
            <a:off x="198308" y="593523"/>
            <a:ext cx="45464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NuSTAR Synergies</a:t>
            </a:r>
          </a:p>
        </p:txBody>
      </p:sp>
      <p:pic>
        <p:nvPicPr>
          <p:cNvPr id="11" name="Picture 10" descr="A picture containing satellite, transport, night sky&#10;&#10;Description automatically generated">
            <a:extLst>
              <a:ext uri="{FF2B5EF4-FFF2-40B4-BE49-F238E27FC236}">
                <a16:creationId xmlns:a16="http://schemas.microsoft.com/office/drawing/2014/main" id="{9EBE2461-2212-8F1D-C42C-3DAFABA1AF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90" y="1714859"/>
            <a:ext cx="2659191" cy="1201965"/>
          </a:xfrm>
          <a:prstGeom prst="rect">
            <a:avLst/>
          </a:prstGeom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175A19-18C7-7692-397D-0A8644D9C922}"/>
              </a:ext>
            </a:extLst>
          </p:cNvPr>
          <p:cNvSpPr txBox="1"/>
          <p:nvPr/>
        </p:nvSpPr>
        <p:spPr>
          <a:xfrm>
            <a:off x="1998307" y="1743085"/>
            <a:ext cx="796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Chandra</a:t>
            </a:r>
          </a:p>
        </p:txBody>
      </p:sp>
      <p:pic>
        <p:nvPicPr>
          <p:cNvPr id="13" name="Picture 12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C7BB998C-6DBF-585F-D762-BB2B6557B7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4843" y="2517674"/>
            <a:ext cx="1496833" cy="1658086"/>
          </a:xfrm>
          <a:prstGeom prst="rect">
            <a:avLst/>
          </a:prstGeom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561CB7-5569-57D3-A609-BFC2A049B933}"/>
              </a:ext>
            </a:extLst>
          </p:cNvPr>
          <p:cNvSpPr txBox="1"/>
          <p:nvPr/>
        </p:nvSpPr>
        <p:spPr>
          <a:xfrm>
            <a:off x="10564843" y="3791288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NICER</a:t>
            </a:r>
          </a:p>
        </p:txBody>
      </p:sp>
      <p:pic>
        <p:nvPicPr>
          <p:cNvPr id="15" name="Picture 14" descr="A picture containing transport, satellite, outdoor&#10;&#10;Description automatically generated">
            <a:extLst>
              <a:ext uri="{FF2B5EF4-FFF2-40B4-BE49-F238E27FC236}">
                <a16:creationId xmlns:a16="http://schemas.microsoft.com/office/drawing/2014/main" id="{89F85BC5-38D7-717A-6279-D4EC175A37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308" y="4738761"/>
            <a:ext cx="2544687" cy="1309804"/>
          </a:xfrm>
          <a:prstGeom prst="rect">
            <a:avLst/>
          </a:prstGeom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5C1F7B-FEE8-F71C-22DC-3BE13619C92C}"/>
              </a:ext>
            </a:extLst>
          </p:cNvPr>
          <p:cNvSpPr txBox="1"/>
          <p:nvPr/>
        </p:nvSpPr>
        <p:spPr>
          <a:xfrm>
            <a:off x="780230" y="4787380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INTEGRAL</a:t>
            </a:r>
          </a:p>
        </p:txBody>
      </p:sp>
      <p:pic>
        <p:nvPicPr>
          <p:cNvPr id="17" name="Picture 16" descr="A space shuttle in space&#10;&#10;Description automatically generated with low confidence">
            <a:extLst>
              <a:ext uri="{FF2B5EF4-FFF2-40B4-BE49-F238E27FC236}">
                <a16:creationId xmlns:a16="http://schemas.microsoft.com/office/drawing/2014/main" id="{8BF1B85A-0F53-4896-58C2-6675257459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6327" y="1677850"/>
            <a:ext cx="1813654" cy="1515438"/>
          </a:xfrm>
          <a:prstGeom prst="rect">
            <a:avLst/>
          </a:prstGeom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54D6BB-F765-541E-6D95-00513B330834}"/>
              </a:ext>
            </a:extLst>
          </p:cNvPr>
          <p:cNvSpPr txBox="1"/>
          <p:nvPr/>
        </p:nvSpPr>
        <p:spPr>
          <a:xfrm>
            <a:off x="8589825" y="1653262"/>
            <a:ext cx="1101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Gehrels-Swift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4861E1-C827-B80B-9368-A7E6877B9DDD}"/>
              </a:ext>
            </a:extLst>
          </p:cNvPr>
          <p:cNvSpPr txBox="1"/>
          <p:nvPr/>
        </p:nvSpPr>
        <p:spPr>
          <a:xfrm>
            <a:off x="7467319" y="5714120"/>
            <a:ext cx="1050544" cy="523220"/>
          </a:xfrm>
          <a:prstGeom prst="rect">
            <a:avLst/>
          </a:prstGeom>
          <a:solidFill>
            <a:srgbClr val="FFC0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905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Stray light</a:t>
            </a:r>
          </a:p>
          <a:p>
            <a:r>
              <a:rPr lang="en-US" sz="1400" b="1" dirty="0">
                <a:solidFill>
                  <a:srgbClr val="00905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~100 keV</a:t>
            </a:r>
          </a:p>
        </p:txBody>
      </p:sp>
      <p:pic>
        <p:nvPicPr>
          <p:cNvPr id="19" name="Picture 18" descr="A picture containing text, satellite&#10;&#10;Description automatically generated">
            <a:extLst>
              <a:ext uri="{FF2B5EF4-FFF2-40B4-BE49-F238E27FC236}">
                <a16:creationId xmlns:a16="http://schemas.microsoft.com/office/drawing/2014/main" id="{A60D686E-D529-9E08-9261-1C16BB66D9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52" y="3121401"/>
            <a:ext cx="2310872" cy="1465839"/>
          </a:xfrm>
          <a:prstGeom prst="rect">
            <a:avLst/>
          </a:prstGeom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3FC45A9-C311-D3AF-53E8-FB0C2F7AF513}"/>
              </a:ext>
            </a:extLst>
          </p:cNvPr>
          <p:cNvSpPr txBox="1"/>
          <p:nvPr/>
        </p:nvSpPr>
        <p:spPr>
          <a:xfrm>
            <a:off x="353544" y="4301936"/>
            <a:ext cx="1161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XMM-Newton</a:t>
            </a:r>
          </a:p>
        </p:txBody>
      </p:sp>
      <p:pic>
        <p:nvPicPr>
          <p:cNvPr id="22" name="Picture 21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BEC57A43-9228-804B-A646-59E6F01EF4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5281" y="3467299"/>
            <a:ext cx="1586292" cy="1578074"/>
          </a:xfrm>
          <a:prstGeom prst="rect">
            <a:avLst/>
          </a:prstGeom>
          <a:effectLst>
            <a:outerShdw blurRad="50800" dist="508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090C2CC-209A-4AC9-27F0-919DE0946F37}"/>
              </a:ext>
            </a:extLst>
          </p:cNvPr>
          <p:cNvSpPr txBox="1"/>
          <p:nvPr/>
        </p:nvSpPr>
        <p:spPr>
          <a:xfrm>
            <a:off x="8790031" y="3523076"/>
            <a:ext cx="728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IXPE</a:t>
            </a:r>
          </a:p>
        </p:txBody>
      </p:sp>
      <p:pic>
        <p:nvPicPr>
          <p:cNvPr id="24" name="Picture 23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09D5681F-AF15-3C31-400D-160FF5CDF16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802" y="5190495"/>
            <a:ext cx="2027453" cy="1351635"/>
          </a:xfrm>
          <a:prstGeom prst="rect">
            <a:avLst/>
          </a:prstGeom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2182FFF-24E6-603F-97A0-5A9AC692EA80}"/>
              </a:ext>
            </a:extLst>
          </p:cNvPr>
          <p:cNvSpPr txBox="1"/>
          <p:nvPr/>
        </p:nvSpPr>
        <p:spPr>
          <a:xfrm>
            <a:off x="10311573" y="5222413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XRISM</a:t>
            </a:r>
          </a:p>
        </p:txBody>
      </p:sp>
    </p:spTree>
    <p:extLst>
      <p:ext uri="{BB962C8B-B14F-4D97-AF65-F5344CB8AC3E}">
        <p14:creationId xmlns:p14="http://schemas.microsoft.com/office/powerpoint/2010/main" val="329978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FA8EF-5437-444F-7CFD-A921FD78B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EB7049-0C41-182C-BA7B-EC6A22B7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4223" y="6501835"/>
            <a:ext cx="2743200" cy="365125"/>
          </a:xfrm>
        </p:spPr>
        <p:txBody>
          <a:bodyPr/>
          <a:lstStyle/>
          <a:p>
            <a:fld id="{A17AB86A-AD26-304D-BA2D-DA7FAD9FBEA5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0BEE25-AB2C-0279-924D-BA54E28C0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9698C1-2920-ACD6-8FFD-A6926FDB9C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41"/>
          <a:stretch/>
        </p:blipFill>
        <p:spPr>
          <a:xfrm>
            <a:off x="2919846" y="1948063"/>
            <a:ext cx="5446959" cy="40564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DBBCD6-7535-6324-C9EB-1C2DF5AA87AF}"/>
              </a:ext>
            </a:extLst>
          </p:cNvPr>
          <p:cNvCxnSpPr>
            <a:cxnSpLocks/>
          </p:cNvCxnSpPr>
          <p:nvPr/>
        </p:nvCxnSpPr>
        <p:spPr>
          <a:xfrm>
            <a:off x="7774407" y="5446908"/>
            <a:ext cx="743456" cy="0"/>
          </a:xfrm>
          <a:prstGeom prst="straightConnector1">
            <a:avLst/>
          </a:prstGeom>
          <a:ln w="53975">
            <a:solidFill>
              <a:srgbClr val="FF0000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56D121D-9A3B-C425-CD5C-770F51C7FBE3}"/>
              </a:ext>
            </a:extLst>
          </p:cNvPr>
          <p:cNvSpPr txBox="1"/>
          <p:nvPr/>
        </p:nvSpPr>
        <p:spPr>
          <a:xfrm>
            <a:off x="3155380" y="1484027"/>
            <a:ext cx="5362483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ea typeface="Eurostile" charset="0"/>
                <a:cs typeface="FUTURA MEDIUM" panose="020B0602020204020303" pitchFamily="34" charset="-79"/>
              </a:rPr>
              <a:t>NuSTAR  Energy Range  3–78 keV</a:t>
            </a:r>
          </a:p>
        </p:txBody>
      </p:sp>
      <p:pic>
        <p:nvPicPr>
          <p:cNvPr id="11" name="Picture 10" descr="A picture containing satellite, transport, night sky&#10;&#10;Description automatically generated">
            <a:extLst>
              <a:ext uri="{FF2B5EF4-FFF2-40B4-BE49-F238E27FC236}">
                <a16:creationId xmlns:a16="http://schemas.microsoft.com/office/drawing/2014/main" id="{CBB56E0C-CE9B-293C-05F4-925BCA05B1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90" y="1714859"/>
            <a:ext cx="2659191" cy="1201965"/>
          </a:xfrm>
          <a:prstGeom prst="rect">
            <a:avLst/>
          </a:prstGeom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AF8C47-DD1F-51C2-D164-2344539E9F71}"/>
              </a:ext>
            </a:extLst>
          </p:cNvPr>
          <p:cNvSpPr txBox="1"/>
          <p:nvPr/>
        </p:nvSpPr>
        <p:spPr>
          <a:xfrm>
            <a:off x="1998307" y="1743085"/>
            <a:ext cx="796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Chandra</a:t>
            </a:r>
          </a:p>
        </p:txBody>
      </p:sp>
      <p:pic>
        <p:nvPicPr>
          <p:cNvPr id="13" name="Picture 12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3B02F895-4275-69B0-2FC1-E20D401EF1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4843" y="2517674"/>
            <a:ext cx="1496833" cy="1658086"/>
          </a:xfrm>
          <a:prstGeom prst="rect">
            <a:avLst/>
          </a:prstGeom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C98132-5610-B651-328F-02FF4EBAE054}"/>
              </a:ext>
            </a:extLst>
          </p:cNvPr>
          <p:cNvSpPr txBox="1"/>
          <p:nvPr/>
        </p:nvSpPr>
        <p:spPr>
          <a:xfrm>
            <a:off x="10564843" y="3791288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NICER</a:t>
            </a:r>
          </a:p>
        </p:txBody>
      </p:sp>
      <p:pic>
        <p:nvPicPr>
          <p:cNvPr id="15" name="Picture 14" descr="A picture containing transport, satellite, outdoor&#10;&#10;Description automatically generated">
            <a:extLst>
              <a:ext uri="{FF2B5EF4-FFF2-40B4-BE49-F238E27FC236}">
                <a16:creationId xmlns:a16="http://schemas.microsoft.com/office/drawing/2014/main" id="{0015CFBB-BD07-C429-969B-A5D9A3EA4E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308" y="4738761"/>
            <a:ext cx="2544687" cy="1309804"/>
          </a:xfrm>
          <a:prstGeom prst="rect">
            <a:avLst/>
          </a:prstGeom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13A361-6350-559B-C82C-45F9A8E17115}"/>
              </a:ext>
            </a:extLst>
          </p:cNvPr>
          <p:cNvSpPr txBox="1"/>
          <p:nvPr/>
        </p:nvSpPr>
        <p:spPr>
          <a:xfrm>
            <a:off x="780230" y="4787380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INTEGRAL</a:t>
            </a:r>
          </a:p>
        </p:txBody>
      </p:sp>
      <p:pic>
        <p:nvPicPr>
          <p:cNvPr id="17" name="Picture 16" descr="A space shuttle in space&#10;&#10;Description automatically generated with low confidence">
            <a:extLst>
              <a:ext uri="{FF2B5EF4-FFF2-40B4-BE49-F238E27FC236}">
                <a16:creationId xmlns:a16="http://schemas.microsoft.com/office/drawing/2014/main" id="{06784DDE-9008-069A-2B1A-2B2B7EE8A6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6327" y="1677850"/>
            <a:ext cx="1813654" cy="1515438"/>
          </a:xfrm>
          <a:prstGeom prst="rect">
            <a:avLst/>
          </a:prstGeom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6ED272-3572-73BF-CBB0-FB909B5B4100}"/>
              </a:ext>
            </a:extLst>
          </p:cNvPr>
          <p:cNvSpPr txBox="1"/>
          <p:nvPr/>
        </p:nvSpPr>
        <p:spPr>
          <a:xfrm>
            <a:off x="8589825" y="1653262"/>
            <a:ext cx="1101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Gehrels-Swift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0340E1-EEB7-B9BC-B8A1-37629512F6ED}"/>
              </a:ext>
            </a:extLst>
          </p:cNvPr>
          <p:cNvSpPr txBox="1"/>
          <p:nvPr/>
        </p:nvSpPr>
        <p:spPr>
          <a:xfrm>
            <a:off x="7467319" y="5714120"/>
            <a:ext cx="1050544" cy="523220"/>
          </a:xfrm>
          <a:prstGeom prst="rect">
            <a:avLst/>
          </a:prstGeom>
          <a:solidFill>
            <a:srgbClr val="FFC0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905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Stray light</a:t>
            </a:r>
          </a:p>
          <a:p>
            <a:r>
              <a:rPr lang="en-US" sz="1400" b="1" dirty="0">
                <a:solidFill>
                  <a:srgbClr val="00905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~100 keV</a:t>
            </a:r>
          </a:p>
        </p:txBody>
      </p:sp>
      <p:pic>
        <p:nvPicPr>
          <p:cNvPr id="19" name="Picture 18" descr="A picture containing text, satellite&#10;&#10;Description automatically generated">
            <a:extLst>
              <a:ext uri="{FF2B5EF4-FFF2-40B4-BE49-F238E27FC236}">
                <a16:creationId xmlns:a16="http://schemas.microsoft.com/office/drawing/2014/main" id="{67876E90-2532-BC6B-4041-9D6B0572E2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52" y="3121401"/>
            <a:ext cx="2310872" cy="1465839"/>
          </a:xfrm>
          <a:prstGeom prst="rect">
            <a:avLst/>
          </a:prstGeom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F0C772-0C42-DCB0-0DBD-91B5E5990737}"/>
              </a:ext>
            </a:extLst>
          </p:cNvPr>
          <p:cNvSpPr txBox="1"/>
          <p:nvPr/>
        </p:nvSpPr>
        <p:spPr>
          <a:xfrm>
            <a:off x="353544" y="4301936"/>
            <a:ext cx="1161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XMM-Newton</a:t>
            </a:r>
          </a:p>
        </p:txBody>
      </p:sp>
      <p:pic>
        <p:nvPicPr>
          <p:cNvPr id="22" name="Picture 21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34BA94C5-E978-F917-518A-2A90D829F3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5281" y="3467299"/>
            <a:ext cx="1586292" cy="1578074"/>
          </a:xfrm>
          <a:prstGeom prst="rect">
            <a:avLst/>
          </a:prstGeom>
          <a:effectLst>
            <a:outerShdw blurRad="50800" dist="508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93B2568-60A2-693D-0C22-05DB252F043A}"/>
              </a:ext>
            </a:extLst>
          </p:cNvPr>
          <p:cNvSpPr txBox="1"/>
          <p:nvPr/>
        </p:nvSpPr>
        <p:spPr>
          <a:xfrm>
            <a:off x="8790031" y="3523076"/>
            <a:ext cx="728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IXPE</a:t>
            </a:r>
          </a:p>
        </p:txBody>
      </p:sp>
      <p:pic>
        <p:nvPicPr>
          <p:cNvPr id="24" name="Picture 23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8F55B9B8-2D37-5207-2136-F495C05BB1B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802" y="5190495"/>
            <a:ext cx="2027453" cy="1351635"/>
          </a:xfrm>
          <a:prstGeom prst="rect">
            <a:avLst/>
          </a:prstGeom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9DE8F1F-6373-F926-52BA-A4A0C0DDA1FA}"/>
              </a:ext>
            </a:extLst>
          </p:cNvPr>
          <p:cNvSpPr txBox="1"/>
          <p:nvPr/>
        </p:nvSpPr>
        <p:spPr>
          <a:xfrm>
            <a:off x="10311573" y="5222413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XRISM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C43510-DFD2-75F1-897B-68C73F01C106}"/>
              </a:ext>
            </a:extLst>
          </p:cNvPr>
          <p:cNvSpPr txBox="1"/>
          <p:nvPr/>
        </p:nvSpPr>
        <p:spPr>
          <a:xfrm>
            <a:off x="9946036" y="4286937"/>
            <a:ext cx="1952983" cy="830997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500 </a:t>
            </a:r>
            <a:r>
              <a:rPr lang="en-US" sz="1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ks</a:t>
            </a:r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1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NuSTAR</a:t>
            </a:r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time provided to IXPE GO program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28AD03-E238-DB85-B422-F756013CFF78}"/>
              </a:ext>
            </a:extLst>
          </p:cNvPr>
          <p:cNvSpPr txBox="1"/>
          <p:nvPr/>
        </p:nvSpPr>
        <p:spPr>
          <a:xfrm>
            <a:off x="8681265" y="6026599"/>
            <a:ext cx="2374139" cy="584775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Joint </a:t>
            </a:r>
            <a:r>
              <a:rPr lang="en-US" sz="1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NuSTAR</a:t>
            </a:r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/ XRISM GO programs?</a:t>
            </a:r>
          </a:p>
        </p:txBody>
      </p:sp>
      <p:pic>
        <p:nvPicPr>
          <p:cNvPr id="21" name="Graphic 20" descr="Crying face outline with solid fill">
            <a:extLst>
              <a:ext uri="{FF2B5EF4-FFF2-40B4-BE49-F238E27FC236}">
                <a16:creationId xmlns:a16="http://schemas.microsoft.com/office/drawing/2014/main" id="{850B1B22-3EFE-18AD-797E-65B1CA1966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78678" y="5190495"/>
            <a:ext cx="588109" cy="588109"/>
          </a:xfrm>
          <a:prstGeom prst="rect">
            <a:avLst/>
          </a:prstGeom>
          <a:effectLst/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3EB429D-4D0D-A921-E162-EFCCCB9C572D}"/>
              </a:ext>
            </a:extLst>
          </p:cNvPr>
          <p:cNvSpPr txBox="1"/>
          <p:nvPr/>
        </p:nvSpPr>
        <p:spPr>
          <a:xfrm>
            <a:off x="198308" y="593523"/>
            <a:ext cx="45464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NuSTAR Synergies</a:t>
            </a:r>
          </a:p>
        </p:txBody>
      </p:sp>
    </p:spTree>
    <p:extLst>
      <p:ext uri="{BB962C8B-B14F-4D97-AF65-F5344CB8AC3E}">
        <p14:creationId xmlns:p14="http://schemas.microsoft.com/office/powerpoint/2010/main" val="1118932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pace shuttle in space&#10;&#10;Description automatically generated with medium confidence">
            <a:extLst>
              <a:ext uri="{FF2B5EF4-FFF2-40B4-BE49-F238E27FC236}">
                <a16:creationId xmlns:a16="http://schemas.microsoft.com/office/drawing/2014/main" id="{D68EB379-B938-4686-1B53-442FB0504E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984" y="1902541"/>
            <a:ext cx="7876032" cy="444125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F95232-A21F-B94C-89E0-3D6E2F365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610" y="4672093"/>
            <a:ext cx="3722099" cy="152194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44782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4F047587-197E-51B2-2730-567966B73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74321"/>
              </p:ext>
            </p:extLst>
          </p:nvPr>
        </p:nvGraphicFramePr>
        <p:xfrm>
          <a:off x="1875932" y="1320904"/>
          <a:ext cx="5868081" cy="274722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{0660B408-B3CF-4A94-85FC-2B1E0A45F4A2}</a:tableStyleId>
              </a:tblPr>
              <a:tblGrid>
                <a:gridCol w="4184725">
                  <a:extLst>
                    <a:ext uri="{9D8B030D-6E8A-4147-A177-3AD203B41FA5}">
                      <a16:colId xmlns:a16="http://schemas.microsoft.com/office/drawing/2014/main" val="67029630"/>
                    </a:ext>
                  </a:extLst>
                </a:gridCol>
                <a:gridCol w="1683356">
                  <a:extLst>
                    <a:ext uri="{9D8B030D-6E8A-4147-A177-3AD203B41FA5}">
                      <a16:colId xmlns:a16="http://schemas.microsoft.com/office/drawing/2014/main" val="3049808639"/>
                    </a:ext>
                  </a:extLst>
                </a:gridCol>
              </a:tblGrid>
              <a:tr h="369782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LeoSTAR-2 spacecraft bus has  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</a:t>
                      </a:r>
                      <a:r>
                        <a:rPr lang="en-US" sz="18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o consumables</a:t>
                      </a: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911588"/>
                  </a:ext>
                </a:extLst>
              </a:tr>
              <a:tr h="28160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Solar Array   </a:t>
                      </a:r>
                      <a:r>
                        <a:rPr lang="en-US" sz="10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and SADA, 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No concerns</a:t>
                      </a:r>
                    </a:p>
                  </a:txBody>
                  <a:tcPr anchor="ctr">
                    <a:solidFill>
                      <a:srgbClr val="4E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070555"/>
                  </a:ext>
                </a:extLst>
              </a:tr>
              <a:tr h="38585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Attitude Control System</a:t>
                      </a:r>
                    </a:p>
                    <a:p>
                      <a:r>
                        <a:rPr lang="en-US" sz="10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IRU*, Star trackers*, TAM, MTB, CSS, Reaction Wheels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No concerns</a:t>
                      </a:r>
                    </a:p>
                  </a:txBody>
                  <a:tcPr anchor="ctr">
                    <a:solidFill>
                      <a:srgbClr val="4E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561300"/>
                  </a:ext>
                </a:extLst>
              </a:tr>
              <a:tr h="25263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RF Communications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No concerns</a:t>
                      </a:r>
                    </a:p>
                  </a:txBody>
                  <a:tcPr anchor="ctr">
                    <a:solidFill>
                      <a:srgbClr val="4E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225039"/>
                  </a:ext>
                </a:extLst>
              </a:tr>
              <a:tr h="28160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Thermal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No concerns</a:t>
                      </a:r>
                    </a:p>
                  </a:txBody>
                  <a:tcPr anchor="ctr">
                    <a:solidFill>
                      <a:srgbClr val="4E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778310"/>
                  </a:ext>
                </a:extLst>
              </a:tr>
              <a:tr h="28160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Electronics</a:t>
                      </a:r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 </a:t>
                      </a:r>
                      <a:r>
                        <a:rPr lang="en-US" sz="10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CEU, APE*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No concerns</a:t>
                      </a:r>
                    </a:p>
                  </a:txBody>
                  <a:tcPr anchor="ctr">
                    <a:solidFill>
                      <a:srgbClr val="4E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923551"/>
                  </a:ext>
                </a:extLst>
              </a:tr>
              <a:tr h="48232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Battery</a:t>
                      </a:r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  </a:t>
                      </a:r>
                      <a:r>
                        <a:rPr lang="en-US" sz="10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Evaluation of end of discharge voltage shows normal ageing     </a:t>
                      </a:r>
                      <a:r>
                        <a:rPr lang="en-US" sz="1000" i="1" dirty="0">
                          <a:solidFill>
                            <a:srgbClr val="4E8F00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&gt;20 years before any concerns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No concerns</a:t>
                      </a:r>
                    </a:p>
                  </a:txBody>
                  <a:tcPr anchor="ctr">
                    <a:solidFill>
                      <a:srgbClr val="4E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65504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EDD3178-E79C-756E-4F50-B0092915C0AF}"/>
              </a:ext>
            </a:extLst>
          </p:cNvPr>
          <p:cNvSpPr txBox="1">
            <a:spLocks/>
          </p:cNvSpPr>
          <p:nvPr/>
        </p:nvSpPr>
        <p:spPr>
          <a:xfrm>
            <a:off x="6934446" y="4280362"/>
            <a:ext cx="2840061" cy="322452"/>
          </a:xfrm>
          <a:prstGeom prst="rect">
            <a:avLst/>
          </a:prstGeom>
          <a:solidFill>
            <a:schemeClr val="bg1"/>
          </a:solidFill>
        </p:spPr>
        <p:txBody>
          <a:bodyPr vert="horz" lIns="45720" tIns="91440" rIns="45720" bIns="45720" rtlCol="0" anchor="ctr" anchorCtr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Laser Metrology system stable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428" y="4190156"/>
            <a:ext cx="5504181" cy="2166198"/>
          </a:xfrm>
          <a:solidFill>
            <a:schemeClr val="bg1"/>
          </a:solidFill>
          <a:ln w="28575">
            <a:noFill/>
          </a:ln>
        </p:spPr>
        <p:txBody>
          <a:bodyPr>
            <a:normAutofit fontScale="4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7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Laser Metrology system 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tracks relative motion of optics with respect to CZT X-ray detectors  </a:t>
            </a:r>
            <a:r>
              <a:rPr lang="en-US" sz="2200" dirty="0">
                <a:solidFill>
                  <a:srgbClr val="00B05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(10m mast!)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Metrology data used by ground processing software to reconstruct:</a:t>
            </a:r>
          </a:p>
          <a:p>
            <a:pPr lvl="2">
              <a:lnSpc>
                <a:spcPct val="100000"/>
              </a:lnSpc>
            </a:pPr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Location of optical axes</a:t>
            </a:r>
          </a:p>
          <a:p>
            <a:pPr lvl="2">
              <a:lnSpc>
                <a:spcPct val="100000"/>
              </a:lnSpc>
            </a:pPr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With star tracker camera on optics bench the sky position of events recorded in CZT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Laser duty cycle adjustment in 2020 produced significant improvement in rate of decline in laser intensity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Indicates that  with no further changes the metrology system should remain </a:t>
            </a:r>
            <a:r>
              <a:rPr lang="en-US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nominal for another 7 years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Additional adjustments can be made to extend laser lifetime</a:t>
            </a:r>
          </a:p>
        </p:txBody>
      </p:sp>
      <p:pic>
        <p:nvPicPr>
          <p:cNvPr id="14" name="Picture 13" descr="A space shuttle in space&#10;&#10;Description automatically generated with medium confidence">
            <a:extLst>
              <a:ext uri="{FF2B5EF4-FFF2-40B4-BE49-F238E27FC236}">
                <a16:creationId xmlns:a16="http://schemas.microsoft.com/office/drawing/2014/main" id="{65A91C69-72F0-4530-2844-4864B1F1E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39344">
            <a:off x="8003871" y="1564562"/>
            <a:ext cx="2382089" cy="2054933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58997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55349D-2961-DB40-5784-5F845F57F876}"/>
              </a:ext>
            </a:extLst>
          </p:cNvPr>
          <p:cNvSpPr txBox="1"/>
          <p:nvPr/>
        </p:nvSpPr>
        <p:spPr>
          <a:xfrm>
            <a:off x="9322676" y="962031"/>
            <a:ext cx="1205660" cy="400110"/>
          </a:xfrm>
          <a:prstGeom prst="rect">
            <a:avLst/>
          </a:prstGeom>
          <a:solidFill>
            <a:srgbClr val="FFFED6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2024 Northrup Grumman review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70A3E6-EC81-B420-2692-44BAC435FDF4}"/>
              </a:ext>
            </a:extLst>
          </p:cNvPr>
          <p:cNvSpPr txBox="1"/>
          <p:nvPr/>
        </p:nvSpPr>
        <p:spPr>
          <a:xfrm>
            <a:off x="7923656" y="3827848"/>
            <a:ext cx="106200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*rare resets occur as expected 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50B6539-323B-EA68-E145-71DAFD523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</p:spPr>
        <p:txBody>
          <a:bodyPr/>
          <a:lstStyle/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B25FF5-6D54-A91F-2342-B100AA0A1F9A}"/>
              </a:ext>
            </a:extLst>
          </p:cNvPr>
          <p:cNvSpPr txBox="1"/>
          <p:nvPr/>
        </p:nvSpPr>
        <p:spPr>
          <a:xfrm>
            <a:off x="241176" y="613018"/>
            <a:ext cx="3833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Mission Update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4028EF-DD30-1752-92DC-D322FEAFF3D7}"/>
              </a:ext>
            </a:extLst>
          </p:cNvPr>
          <p:cNvSpPr txBox="1"/>
          <p:nvPr/>
        </p:nvSpPr>
        <p:spPr>
          <a:xfrm rot="21050056">
            <a:off x="9546271" y="5780897"/>
            <a:ext cx="1422214" cy="553998"/>
          </a:xfrm>
          <a:prstGeom prst="rect">
            <a:avLst/>
          </a:prstGeom>
          <a:solidFill>
            <a:srgbClr val="FFFED6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More on that from Earnshaw on Wednesday, 14:20</a:t>
            </a:r>
          </a:p>
        </p:txBody>
      </p:sp>
    </p:spTree>
    <p:extLst>
      <p:ext uri="{BB962C8B-B14F-4D97-AF65-F5344CB8AC3E}">
        <p14:creationId xmlns:p14="http://schemas.microsoft.com/office/powerpoint/2010/main" val="2896919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8</a:t>
            </a:fld>
            <a:endParaRPr lang="en-US" dirty="0"/>
          </a:p>
        </p:txBody>
      </p:sp>
      <p:pic>
        <p:nvPicPr>
          <p:cNvPr id="11" name="Picture 10" descr="A space shuttle in space&#10;&#10;Description automatically generated with medium confidence">
            <a:extLst>
              <a:ext uri="{FF2B5EF4-FFF2-40B4-BE49-F238E27FC236}">
                <a16:creationId xmlns:a16="http://schemas.microsoft.com/office/drawing/2014/main" id="{D0926C78-8CC5-8DC8-A5BB-AEBBE22AD6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984" y="1902541"/>
            <a:ext cx="7876032" cy="4441252"/>
          </a:xfrm>
          <a:prstGeom prst="rect">
            <a:avLst/>
          </a:prstGeom>
        </p:spPr>
      </p:pic>
      <p:pic>
        <p:nvPicPr>
          <p:cNvPr id="12" name="Picture 11" descr="A space shuttle in space&#10;&#10;Description automatically generated with medium confidence">
            <a:extLst>
              <a:ext uri="{FF2B5EF4-FFF2-40B4-BE49-F238E27FC236}">
                <a16:creationId xmlns:a16="http://schemas.microsoft.com/office/drawing/2014/main" id="{4110380F-50A9-FD81-891E-E245D08E7E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77022">
            <a:off x="2171707" y="2053064"/>
            <a:ext cx="2539498" cy="28574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4701AA-00BE-3F1D-3400-A3FAC1706AA1}"/>
              </a:ext>
            </a:extLst>
          </p:cNvPr>
          <p:cNvSpPr txBox="1"/>
          <p:nvPr/>
        </p:nvSpPr>
        <p:spPr>
          <a:xfrm>
            <a:off x="7981950" y="5320264"/>
            <a:ext cx="2199114" cy="400110"/>
          </a:xfrm>
          <a:prstGeom prst="rect">
            <a:avLst/>
          </a:prstGeom>
          <a:solidFill>
            <a:srgbClr val="FFD8FF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*Optimal astrometry solution is for Solar Aspect Angle (SAA) &gt; 43º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A9EED8-C42D-451E-77D2-1A855B19B30A}"/>
              </a:ext>
            </a:extLst>
          </p:cNvPr>
          <p:cNvSpPr txBox="1"/>
          <p:nvPr/>
        </p:nvSpPr>
        <p:spPr>
          <a:xfrm>
            <a:off x="5549708" y="5424903"/>
            <a:ext cx="2066064" cy="723275"/>
          </a:xfrm>
          <a:prstGeom prst="rect">
            <a:avLst/>
          </a:prstGeom>
          <a:solidFill>
            <a:srgbClr val="FFD579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CHU4 image taken during Earth occultation of target</a:t>
            </a:r>
          </a:p>
          <a:p>
            <a:pPr algn="ctr"/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cities beneath clouds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BC88300-240D-242E-2818-9E54B900763E}"/>
              </a:ext>
            </a:extLst>
          </p:cNvPr>
          <p:cNvSpPr/>
          <p:nvPr/>
        </p:nvSpPr>
        <p:spPr>
          <a:xfrm>
            <a:off x="3266331" y="2562121"/>
            <a:ext cx="1134325" cy="962675"/>
          </a:xfrm>
          <a:prstGeom prst="ellipse">
            <a:avLst/>
          </a:prstGeom>
          <a:noFill/>
          <a:ln w="44450">
            <a:solidFill>
              <a:srgbClr val="FF9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7A5AAD4C-9F36-8130-D90B-A103AF799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887304"/>
              </p:ext>
            </p:extLst>
          </p:nvPr>
        </p:nvGraphicFramePr>
        <p:xfrm>
          <a:off x="4745384" y="1337681"/>
          <a:ext cx="5764675" cy="37947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{0660B408-B3CF-4A94-85FC-2B1E0A45F4A2}</a:tableStyleId>
              </a:tblPr>
              <a:tblGrid>
                <a:gridCol w="3362670">
                  <a:extLst>
                    <a:ext uri="{9D8B030D-6E8A-4147-A177-3AD203B41FA5}">
                      <a16:colId xmlns:a16="http://schemas.microsoft.com/office/drawing/2014/main" val="67029630"/>
                    </a:ext>
                  </a:extLst>
                </a:gridCol>
                <a:gridCol w="370683">
                  <a:extLst>
                    <a:ext uri="{9D8B030D-6E8A-4147-A177-3AD203B41FA5}">
                      <a16:colId xmlns:a16="http://schemas.microsoft.com/office/drawing/2014/main" val="2992887740"/>
                    </a:ext>
                  </a:extLst>
                </a:gridCol>
                <a:gridCol w="2031322">
                  <a:extLst>
                    <a:ext uri="{9D8B030D-6E8A-4147-A177-3AD203B41FA5}">
                      <a16:colId xmlns:a16="http://schemas.microsoft.com/office/drawing/2014/main" val="2315811702"/>
                    </a:ext>
                  </a:extLst>
                </a:gridCol>
              </a:tblGrid>
              <a:tr h="351321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Optics - Rear</a:t>
                      </a:r>
                      <a:endParaRPr lang="en-US" sz="20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3911588"/>
                  </a:ext>
                </a:extLst>
              </a:tr>
              <a:tr h="409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Tear in MLI on rear of Optic-0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Observe at SAA &lt; 130º </a:t>
                      </a:r>
                    </a:p>
                    <a:p>
                      <a:pPr algn="ctr"/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where possible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Limit of 24-hr duration SAA &gt; 130º </a:t>
                      </a:r>
                    </a:p>
                  </a:txBody>
                  <a:tcPr anchor="ctr">
                    <a:solidFill>
                      <a:srgbClr val="4E8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rgbClr val="4E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5613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Higher Optic-0 temperature for SAA &gt; 145º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Minor scheduling constraint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094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Thermistor-5 disconnect from Optic-0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Suspension of temperature dependent MLI correction to FPMA ARF in 2024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272072"/>
                  </a:ext>
                </a:extLst>
              </a:tr>
              <a:tr h="267544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4225039"/>
                  </a:ext>
                </a:extLst>
              </a:tr>
              <a:tr h="267544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Astrometry Star Tracker </a:t>
                      </a:r>
                      <a:r>
                        <a:rPr lang="en-US" sz="12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(CHU4)</a:t>
                      </a:r>
                    </a:p>
                  </a:txBody>
                  <a:tcPr anchor="ctr">
                    <a:solidFill>
                      <a:srgbClr val="FFD57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rgbClr val="EE7D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778310"/>
                  </a:ext>
                </a:extLst>
              </a:tr>
              <a:tr h="45257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Low gain area in central 1º of 20º field of view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Only Solar observations at SAA &lt; 20º</a:t>
                      </a:r>
                      <a:endParaRPr lang="en-US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rgbClr val="4E8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Solar observations only at SAA &lt; 20º</a:t>
                      </a:r>
                      <a:endParaRPr lang="en-US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rgbClr val="4E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923551"/>
                  </a:ext>
                </a:extLst>
              </a:tr>
              <a:tr h="45824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Caused by repeated Solar observations</a:t>
                      </a:r>
                    </a:p>
                    <a:p>
                      <a:pPr marL="952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Star Tracker performance remains nominal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Observations of bright point sources allowed* for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20º &lt; SAA &lt; 43º</a:t>
                      </a:r>
                      <a:endParaRPr lang="en-US" sz="18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Observations of bright point sources allowed*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20º &lt; SAA &lt; 43º</a:t>
                      </a:r>
                      <a:endParaRPr lang="en-US" sz="18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65504"/>
                  </a:ext>
                </a:extLst>
              </a:tr>
            </a:tbl>
          </a:graphicData>
        </a:graphic>
      </p:graphicFrame>
      <p:pic>
        <p:nvPicPr>
          <p:cNvPr id="17" name="Picture 16" descr="A picture containing nature, crater&#10;&#10;Description automatically generated">
            <a:extLst>
              <a:ext uri="{FF2B5EF4-FFF2-40B4-BE49-F238E27FC236}">
                <a16:creationId xmlns:a16="http://schemas.microsoft.com/office/drawing/2014/main" id="{D132268E-969E-8C4C-962C-D062A44954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077" y="5122931"/>
            <a:ext cx="1573472" cy="121171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F6B93E-998E-576B-DC12-EC968F39D86F}"/>
              </a:ext>
            </a:extLst>
          </p:cNvPr>
          <p:cNvCxnSpPr>
            <a:cxnSpLocks/>
          </p:cNvCxnSpPr>
          <p:nvPr/>
        </p:nvCxnSpPr>
        <p:spPr>
          <a:xfrm flipH="1">
            <a:off x="4362268" y="4260273"/>
            <a:ext cx="711398" cy="1318122"/>
          </a:xfrm>
          <a:prstGeom prst="straightConnector1">
            <a:avLst/>
          </a:prstGeom>
          <a:ln w="31750">
            <a:solidFill>
              <a:srgbClr val="FF93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3361E0-B995-7449-0A4C-1521BF853ABF}"/>
              </a:ext>
            </a:extLst>
          </p:cNvPr>
          <p:cNvCxnSpPr>
            <a:cxnSpLocks/>
          </p:cNvCxnSpPr>
          <p:nvPr/>
        </p:nvCxnSpPr>
        <p:spPr>
          <a:xfrm flipH="1" flipV="1">
            <a:off x="4745384" y="5804403"/>
            <a:ext cx="1023239" cy="2012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6FE0CCD-FA8C-37BB-AF19-B2D3AFAE696D}"/>
              </a:ext>
            </a:extLst>
          </p:cNvPr>
          <p:cNvCxnSpPr>
            <a:cxnSpLocks/>
          </p:cNvCxnSpPr>
          <p:nvPr/>
        </p:nvCxnSpPr>
        <p:spPr>
          <a:xfrm flipH="1" flipV="1">
            <a:off x="5054550" y="5503305"/>
            <a:ext cx="714073" cy="50238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66FBB3-3BFC-E68F-982A-7CDD10543D08}"/>
              </a:ext>
            </a:extLst>
          </p:cNvPr>
          <p:cNvCxnSpPr>
            <a:cxnSpLocks/>
            <a:stCxn id="15" idx="5"/>
          </p:cNvCxnSpPr>
          <p:nvPr/>
        </p:nvCxnSpPr>
        <p:spPr>
          <a:xfrm>
            <a:off x="4234537" y="3383815"/>
            <a:ext cx="1035782" cy="325740"/>
          </a:xfrm>
          <a:prstGeom prst="line">
            <a:avLst/>
          </a:prstGeom>
          <a:ln w="41275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U-Turn Arrow 21">
            <a:extLst>
              <a:ext uri="{FF2B5EF4-FFF2-40B4-BE49-F238E27FC236}">
                <a16:creationId xmlns:a16="http://schemas.microsoft.com/office/drawing/2014/main" id="{48980324-22D0-4D61-9F65-8F5D97DEB4A8}"/>
              </a:ext>
            </a:extLst>
          </p:cNvPr>
          <p:cNvSpPr/>
          <p:nvPr/>
        </p:nvSpPr>
        <p:spPr>
          <a:xfrm rot="16403502" flipH="1">
            <a:off x="1901529" y="1255345"/>
            <a:ext cx="3064846" cy="3437554"/>
          </a:xfrm>
          <a:prstGeom prst="uturnArrow">
            <a:avLst>
              <a:gd name="adj1" fmla="val 1590"/>
              <a:gd name="adj2" fmla="val 5466"/>
              <a:gd name="adj3" fmla="val 14471"/>
              <a:gd name="adj4" fmla="val 34034"/>
              <a:gd name="adj5" fmla="val 27775"/>
            </a:avLst>
          </a:prstGeom>
          <a:solidFill>
            <a:srgbClr val="EE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72FB3B-34C6-AC16-9BCD-54BF5F20A4E1}"/>
              </a:ext>
            </a:extLst>
          </p:cNvPr>
          <p:cNvSpPr txBox="1"/>
          <p:nvPr/>
        </p:nvSpPr>
        <p:spPr>
          <a:xfrm>
            <a:off x="241176" y="613018"/>
            <a:ext cx="3833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Mission Update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DE131FF-6B49-0848-E0BD-4F96C6F75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</p:spPr>
        <p:txBody>
          <a:bodyPr/>
          <a:lstStyle/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</p:spTree>
    <p:extLst>
      <p:ext uri="{BB962C8B-B14F-4D97-AF65-F5344CB8AC3E}">
        <p14:creationId xmlns:p14="http://schemas.microsoft.com/office/powerpoint/2010/main" val="2843340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9</a:t>
            </a:fld>
            <a:endParaRPr lang="en-US" dirty="0"/>
          </a:p>
        </p:txBody>
      </p:sp>
      <p:pic>
        <p:nvPicPr>
          <p:cNvPr id="11" name="Picture 10" descr="A space shuttle in space&#10;&#10;Description automatically generated with medium confidence">
            <a:extLst>
              <a:ext uri="{FF2B5EF4-FFF2-40B4-BE49-F238E27FC236}">
                <a16:creationId xmlns:a16="http://schemas.microsoft.com/office/drawing/2014/main" id="{D0926C78-8CC5-8DC8-A5BB-AEBBE22AD6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984" y="1902541"/>
            <a:ext cx="7876032" cy="4441252"/>
          </a:xfrm>
          <a:prstGeom prst="rect">
            <a:avLst/>
          </a:prstGeom>
        </p:spPr>
      </p:pic>
      <p:pic>
        <p:nvPicPr>
          <p:cNvPr id="12" name="Picture 11" descr="A space shuttle in space&#10;&#10;Description automatically generated with medium confidence">
            <a:extLst>
              <a:ext uri="{FF2B5EF4-FFF2-40B4-BE49-F238E27FC236}">
                <a16:creationId xmlns:a16="http://schemas.microsoft.com/office/drawing/2014/main" id="{4110380F-50A9-FD81-891E-E245D08E7E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77022">
            <a:off x="2171707" y="2053064"/>
            <a:ext cx="2539498" cy="285749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BC88300-240D-242E-2818-9E54B900763E}"/>
              </a:ext>
            </a:extLst>
          </p:cNvPr>
          <p:cNvSpPr/>
          <p:nvPr/>
        </p:nvSpPr>
        <p:spPr>
          <a:xfrm>
            <a:off x="3274916" y="2016507"/>
            <a:ext cx="1148115" cy="1193419"/>
          </a:xfrm>
          <a:prstGeom prst="ellipse">
            <a:avLst/>
          </a:prstGeom>
          <a:noFill/>
          <a:ln w="44450">
            <a:solidFill>
              <a:srgbClr val="FF9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7A5AAD4C-9F36-8130-D90B-A103AF799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819491"/>
              </p:ext>
            </p:extLst>
          </p:nvPr>
        </p:nvGraphicFramePr>
        <p:xfrm>
          <a:off x="4745384" y="1337681"/>
          <a:ext cx="5764675" cy="37947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{0660B408-B3CF-4A94-85FC-2B1E0A45F4A2}</a:tableStyleId>
              </a:tblPr>
              <a:tblGrid>
                <a:gridCol w="3362670">
                  <a:extLst>
                    <a:ext uri="{9D8B030D-6E8A-4147-A177-3AD203B41FA5}">
                      <a16:colId xmlns:a16="http://schemas.microsoft.com/office/drawing/2014/main" val="67029630"/>
                    </a:ext>
                  </a:extLst>
                </a:gridCol>
                <a:gridCol w="370683">
                  <a:extLst>
                    <a:ext uri="{9D8B030D-6E8A-4147-A177-3AD203B41FA5}">
                      <a16:colId xmlns:a16="http://schemas.microsoft.com/office/drawing/2014/main" val="2992887740"/>
                    </a:ext>
                  </a:extLst>
                </a:gridCol>
                <a:gridCol w="2031322">
                  <a:extLst>
                    <a:ext uri="{9D8B030D-6E8A-4147-A177-3AD203B41FA5}">
                      <a16:colId xmlns:a16="http://schemas.microsoft.com/office/drawing/2014/main" val="2315811702"/>
                    </a:ext>
                  </a:extLst>
                </a:gridCol>
              </a:tblGrid>
              <a:tr h="351321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Optics - Front</a:t>
                      </a:r>
                      <a:endParaRPr lang="en-US" sz="20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3911588"/>
                  </a:ext>
                </a:extLst>
              </a:tr>
              <a:tr h="409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New tear in the MLI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8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Front of Optic-1 </a:t>
                      </a:r>
                      <a:r>
                        <a:rPr lang="en-US" sz="14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(FPMB)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Observe at SAA &gt; 70º </a:t>
                      </a:r>
                    </a:p>
                    <a:p>
                      <a:pPr algn="ctr"/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where possible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Limit of 24-hr duration SAA &lt; 70º </a:t>
                      </a:r>
                    </a:p>
                  </a:txBody>
                  <a:tcPr anchor="ctr">
                    <a:solidFill>
                      <a:srgbClr val="4E8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rgbClr val="4E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5613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Higher Optic-1 temperature for SAA &lt; 70º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Moderate scheduling constraint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094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No adjustment to thermal control of optic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Suspension of temperature dependent MLI correction to FPMA ARF 0m 2024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272072"/>
                  </a:ext>
                </a:extLst>
              </a:tr>
              <a:tr h="267544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4225039"/>
                  </a:ext>
                </a:extLst>
              </a:tr>
              <a:tr h="267544">
                <a:tc gridSpan="3"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2025 Update</a:t>
                      </a:r>
                      <a:endParaRPr lang="en-US" sz="12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rgbClr val="FFD57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rgbClr val="EE7D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778310"/>
                  </a:ext>
                </a:extLst>
              </a:tr>
              <a:tr h="45257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Low gain area in central 1º of 20º field of view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Only Solar observations at SAA &lt; 20º</a:t>
                      </a:r>
                      <a:endParaRPr lang="en-US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rgbClr val="4E8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Solar observations only at SAA &lt; 20º</a:t>
                      </a:r>
                      <a:endParaRPr lang="en-US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rgbClr val="4E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923551"/>
                  </a:ext>
                </a:extLst>
              </a:tr>
              <a:tr h="45824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Caused by repeated Solar observations</a:t>
                      </a:r>
                    </a:p>
                    <a:p>
                      <a:pPr marL="952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Star Tracker performance remains nominal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Observations of bright point sources allowed* for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20º &lt; SAA &lt; 43º</a:t>
                      </a:r>
                      <a:endParaRPr lang="en-US" sz="18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Observations of bright point sources allowed*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20º &lt; SAA &lt; 43º</a:t>
                      </a:r>
                      <a:endParaRPr lang="en-US" sz="18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65504"/>
                  </a:ext>
                </a:extLst>
              </a:tr>
            </a:tbl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66FBB3-3BFC-E68F-982A-7CDD10543D08}"/>
              </a:ext>
            </a:extLst>
          </p:cNvPr>
          <p:cNvCxnSpPr>
            <a:cxnSpLocks/>
            <a:stCxn id="15" idx="7"/>
          </p:cNvCxnSpPr>
          <p:nvPr/>
        </p:nvCxnSpPr>
        <p:spPr>
          <a:xfrm flipV="1">
            <a:off x="4254893" y="2016506"/>
            <a:ext cx="688583" cy="174772"/>
          </a:xfrm>
          <a:prstGeom prst="line">
            <a:avLst/>
          </a:prstGeom>
          <a:ln w="41275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large camera wrapped in foil&#10;&#10;Description automatically generated">
            <a:extLst>
              <a:ext uri="{FF2B5EF4-FFF2-40B4-BE49-F238E27FC236}">
                <a16:creationId xmlns:a16="http://schemas.microsoft.com/office/drawing/2014/main" id="{097BFAA9-43F7-C4A0-C9B5-B22E1B49D4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4990" y="3311360"/>
            <a:ext cx="3775242" cy="2900263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4701AA-00BE-3F1D-3400-A3FAC1706AA1}"/>
              </a:ext>
            </a:extLst>
          </p:cNvPr>
          <p:cNvSpPr txBox="1"/>
          <p:nvPr/>
        </p:nvSpPr>
        <p:spPr>
          <a:xfrm>
            <a:off x="8201025" y="5320264"/>
            <a:ext cx="2086786" cy="630942"/>
          </a:xfrm>
          <a:prstGeom prst="rect">
            <a:avLst/>
          </a:prstGeom>
          <a:solidFill>
            <a:srgbClr val="FFD8FF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*Tests at low SAA are underway</a:t>
            </a:r>
          </a:p>
          <a:p>
            <a:pPr algn="ctr">
              <a:spcBef>
                <a:spcPts val="600"/>
              </a:spcBef>
            </a:pPr>
            <a:r>
              <a:rPr lang="en-US"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 decision will be made before the start of cycle-11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11154F-B566-B38E-28FB-E5AFFFF85B6B}"/>
              </a:ext>
            </a:extLst>
          </p:cNvPr>
          <p:cNvSpPr txBox="1"/>
          <p:nvPr/>
        </p:nvSpPr>
        <p:spPr>
          <a:xfrm>
            <a:off x="3131206" y="5361511"/>
            <a:ext cx="1812269" cy="630942"/>
          </a:xfrm>
          <a:prstGeom prst="rect">
            <a:avLst/>
          </a:prstGeom>
          <a:solidFill>
            <a:srgbClr val="FFD579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Pre-launch photograph</a:t>
            </a:r>
          </a:p>
          <a:p>
            <a:pPr algn="ctr"/>
            <a:r>
              <a:rPr lang="en-US"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Front of optics modules</a:t>
            </a:r>
          </a:p>
          <a:p>
            <a:pPr algn="ctr"/>
            <a:r>
              <a:rPr lang="en-US"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and Star tracker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C5F2529-4DDB-82D8-57CB-D194A90F4036}"/>
              </a:ext>
            </a:extLst>
          </p:cNvPr>
          <p:cNvSpPr/>
          <p:nvPr/>
        </p:nvSpPr>
        <p:spPr>
          <a:xfrm>
            <a:off x="5396028" y="3481813"/>
            <a:ext cx="1450114" cy="1630124"/>
          </a:xfrm>
          <a:prstGeom prst="ellipse">
            <a:avLst/>
          </a:prstGeom>
          <a:noFill/>
          <a:ln w="44450">
            <a:solidFill>
              <a:srgbClr val="FF9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4B9E29E-3BAE-6F96-41D6-FDFD03092DB2}"/>
              </a:ext>
            </a:extLst>
          </p:cNvPr>
          <p:cNvCxnSpPr>
            <a:cxnSpLocks/>
            <a:stCxn id="15" idx="5"/>
            <a:endCxn id="24" idx="2"/>
          </p:cNvCxnSpPr>
          <p:nvPr/>
        </p:nvCxnSpPr>
        <p:spPr>
          <a:xfrm>
            <a:off x="4254892" y="3035153"/>
            <a:ext cx="1141136" cy="1261722"/>
          </a:xfrm>
          <a:prstGeom prst="line">
            <a:avLst/>
          </a:prstGeom>
          <a:ln w="41275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C144026-1569-7299-1A74-A0A8CD0315F8}"/>
              </a:ext>
            </a:extLst>
          </p:cNvPr>
          <p:cNvSpPr txBox="1"/>
          <p:nvPr/>
        </p:nvSpPr>
        <p:spPr>
          <a:xfrm>
            <a:off x="8634683" y="4142218"/>
            <a:ext cx="1721686" cy="307777"/>
          </a:xfrm>
          <a:prstGeom prst="rect">
            <a:avLst/>
          </a:prstGeom>
          <a:solidFill>
            <a:srgbClr val="4E8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Suspended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3F3CEC4-A9A0-9327-9EF2-F88FFA003C92}"/>
              </a:ext>
            </a:extLst>
          </p:cNvPr>
          <p:cNvCxnSpPr>
            <a:cxnSpLocks/>
          </p:cNvCxnSpPr>
          <p:nvPr/>
        </p:nvCxnSpPr>
        <p:spPr>
          <a:xfrm flipV="1">
            <a:off x="8663721" y="5010151"/>
            <a:ext cx="0" cy="351361"/>
          </a:xfrm>
          <a:prstGeom prst="line">
            <a:avLst/>
          </a:prstGeom>
          <a:ln w="41275">
            <a:solidFill>
              <a:srgbClr val="FFD8FF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AB98953-6791-B441-8DFF-33B41692B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</p:spPr>
        <p:txBody>
          <a:bodyPr/>
          <a:lstStyle/>
          <a:p>
            <a:pPr algn="l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NuSTAR status – IACHEC, Osaka Bay, May 2025 – Hannah Earnshaw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C63BB8-5D1C-2D2D-AA45-2C11A97538DC}"/>
              </a:ext>
            </a:extLst>
          </p:cNvPr>
          <p:cNvSpPr txBox="1"/>
          <p:nvPr/>
        </p:nvSpPr>
        <p:spPr>
          <a:xfrm>
            <a:off x="241176" y="613018"/>
            <a:ext cx="3833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Mission Update</a:t>
            </a:r>
          </a:p>
        </p:txBody>
      </p:sp>
    </p:spTree>
    <p:extLst>
      <p:ext uri="{BB962C8B-B14F-4D97-AF65-F5344CB8AC3E}">
        <p14:creationId xmlns:p14="http://schemas.microsoft.com/office/powerpoint/2010/main" val="784020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uSTAR" id="{598C987C-8479-E74B-A7CC-239EF6F7DB99}" vid="{78D06153-29F0-8B4D-AFA1-4841958C35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NuSTAR</Template>
  <TotalTime>19075</TotalTime>
  <Words>1721</Words>
  <Application>Microsoft Macintosh PowerPoint</Application>
  <PresentationFormat>Widescreen</PresentationFormat>
  <Paragraphs>300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Courier New</vt:lpstr>
      <vt:lpstr>Eurostile</vt:lpstr>
      <vt:lpstr>FUTURA MEDIUM</vt:lpstr>
      <vt:lpstr>FUTURA MEDIUM</vt:lpstr>
      <vt:lpstr>Helvetica</vt:lpstr>
      <vt:lpstr>Times New Roman</vt:lpstr>
      <vt:lpstr>Wingdings</vt:lpstr>
      <vt:lpstr>Office Theme</vt:lpstr>
      <vt:lpstr>NuSTAR   Observatory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NuSTAR 2016 IACHEC Observatory Update</dc:title>
  <dc:creator>kristin@srl.caltech.edu</dc:creator>
  <cp:lastModifiedBy>Hannah Earnshaw</cp:lastModifiedBy>
  <cp:revision>430</cp:revision>
  <cp:lastPrinted>2020-03-20T06:14:15Z</cp:lastPrinted>
  <dcterms:created xsi:type="dcterms:W3CDTF">2016-02-24T05:48:37Z</dcterms:created>
  <dcterms:modified xsi:type="dcterms:W3CDTF">2025-04-22T23:38:02Z</dcterms:modified>
</cp:coreProperties>
</file>