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</p:sldMasterIdLst>
  <p:notesMasterIdLst>
    <p:notesMasterId r:id="rId16"/>
  </p:notesMasterIdLst>
  <p:sldIdLst>
    <p:sldId id="256" r:id="rId2"/>
    <p:sldId id="275" r:id="rId3"/>
    <p:sldId id="279" r:id="rId4"/>
    <p:sldId id="264" r:id="rId5"/>
    <p:sldId id="274" r:id="rId6"/>
    <p:sldId id="276" r:id="rId7"/>
    <p:sldId id="282" r:id="rId8"/>
    <p:sldId id="286" r:id="rId9"/>
    <p:sldId id="283" r:id="rId10"/>
    <p:sldId id="287" r:id="rId11"/>
    <p:sldId id="288" r:id="rId12"/>
    <p:sldId id="289" r:id="rId13"/>
    <p:sldId id="290" r:id="rId14"/>
    <p:sldId id="269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AA00"/>
    <a:srgbClr val="00C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80"/>
    <p:restoredTop sz="95108"/>
  </p:normalViewPr>
  <p:slideViewPr>
    <p:cSldViewPr snapToGrid="0" snapToObjects="1">
      <p:cViewPr>
        <p:scale>
          <a:sx n="110" d="100"/>
          <a:sy n="110" d="100"/>
        </p:scale>
        <p:origin x="15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148E7B-6B45-6246-A7A2-1A8963DB6616}" type="datetimeFigureOut">
              <a:rPr lang="it-IT" smtClean="0"/>
              <a:t>07/04/25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ADA2B8-4DA1-1E4A-A4E4-CFD31AA159D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3399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DA2B8-4DA1-1E4A-A4E4-CFD31AA159D8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8218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DA2B8-4DA1-1E4A-A4E4-CFD31AA159D8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3842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DA2B8-4DA1-1E4A-A4E4-CFD31AA159D8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4388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DC8E2D9-6729-4614-8667-C1016D3182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EEBB1-1A1F-4A2C-B805-719CF98F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540000"/>
            <a:ext cx="11090273" cy="3798000"/>
          </a:xfrm>
        </p:spPr>
        <p:txBody>
          <a:bodyPr anchor="b"/>
          <a:lstStyle>
            <a:lvl1pPr algn="l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6CC87B-ED2D-4303-BD40-E7AF14C03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4508500"/>
            <a:ext cx="7345362" cy="1800224"/>
          </a:xfrm>
        </p:spPr>
        <p:txBody>
          <a:bodyPr/>
          <a:lstStyle>
            <a:lvl1pPr marL="0" indent="0" algn="l">
              <a:buNone/>
              <a:defRPr sz="16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880B4-5679-491C-963F-EC47B048C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65D6D-3F98-4BE8-A069-B9640990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CD51D-8E06-4959-88C9-64741507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28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C461672-F18A-4768-9850-0531FD3720BA}"/>
              </a:ext>
            </a:extLst>
          </p:cNvPr>
          <p:cNvGrpSpPr/>
          <p:nvPr/>
        </p:nvGrpSpPr>
        <p:grpSpPr>
          <a:xfrm rot="10800000">
            <a:off x="5921828" y="2876440"/>
            <a:ext cx="6270171" cy="3981559"/>
            <a:chOff x="0" y="0"/>
            <a:chExt cx="10800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A73898-D78C-45F9-AFC1-2AB16F6725C2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C423E3-700B-43D6-A2CB-F3C871632C20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F05B2A-1EC7-4131-B899-C7ECB9A502EB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0" y="-1"/>
            <a:ext cx="9361714" cy="4680857"/>
            <a:chOff x="0" y="0"/>
            <a:chExt cx="2880000" cy="1440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711D4C-4FFE-4151-B53D-60890F0F5827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9D6393-413D-4151-BC2C-43161BE4A799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96370B9-6459-4B05-9A8B-A9E7FA8966CD}"/>
              </a:ext>
            </a:extLst>
          </p:cNvPr>
          <p:cNvSpPr>
            <a:spLocks noChangeAspect="1"/>
          </p:cNvSpPr>
          <p:nvPr/>
        </p:nvSpPr>
        <p:spPr>
          <a:xfrm rot="10800000">
            <a:off x="8430794" y="3096793"/>
            <a:ext cx="3761205" cy="37612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3AC0C6-74C3-4E55-AA42-A9F1A4B1B210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2C27A4-86D3-4C83-8022-E37A8672A9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1FF59-E1BE-4475-953B-5BF6FBC1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090273" cy="18002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1F045-44C5-4165-A640-4E4D33A59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0000" y="2528887"/>
            <a:ext cx="11090276" cy="3779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7047A-D05B-44E9-A240-BDB881C4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CB2E8-A68D-478D-A728-C9612848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E4F1D-3280-4DB5-B2E0-DA7F1071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114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C627D45-FE54-49FF-A37F-6206993AEFD8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8" name="Rectangle 7">
              <a:extLst>
                <a:ext uri="{FF2B5EF4-FFF2-40B4-BE49-F238E27FC236}">
                  <a16:creationId xmlns:a16="http://schemas.microsoft.com/office/drawing/2014/main" id="{879CEFA6-CCA5-4FEF-B53D-E74B1E67E9C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CFCD768-2100-4B20-87EF-9F92EFBD8F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0D1B599-DFF1-4E00-9EAE-EE32BD7B4860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0FCF7F6-290B-4DE7-BA60-863CBF95C2AF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9358AB-E1C9-402B-9F3F-28B4F50DAC6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78C24EC-8C5D-4A7E-9D57-C752E0DC9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C0B30A-4855-4424-B3A8-AC110CA8356F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119EB9-1A9A-45A4-AE16-9968A70C5C35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A5B7B85-4DC3-4343-B734-4852DD5DF033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F3733E-DBA5-4A25-9315-B7A1A5E7A1FF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AB30D07-BE85-45CD-8055-8C57B00E29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7FFCCA-9DBF-4E0A-BDC6-F7B8F39BD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12238" y="539999"/>
            <a:ext cx="2628900" cy="57687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F1B23-21CD-4A3B-938B-5502019A1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0863" y="539999"/>
            <a:ext cx="8245475" cy="57687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9C884-5A98-4C01-BB89-098AC6966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54D22-9CD7-4FC6-9444-21948246C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ECC14-D66C-401A-A0C9-DFCA5533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93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7416F32-9D98-4340-82E8-E90CE00AD2AC}"/>
              </a:ext>
            </a:extLst>
          </p:cNvPr>
          <p:cNvGrpSpPr/>
          <p:nvPr/>
        </p:nvGrpSpPr>
        <p:grpSpPr>
          <a:xfrm flipV="1">
            <a:off x="0" y="-1"/>
            <a:ext cx="12191999" cy="6861601"/>
            <a:chOff x="0" y="-1"/>
            <a:chExt cx="12191999" cy="68616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6375AB4-82BB-418F-A50F-6180F6872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FDD54B2-4A3F-4BFE-8FF0-82CA73F4AE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0280" y="2148106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0876F96-77AB-4E72-B1D2-FA45F4E3C0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6347046" cy="6347046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B08A2E9-6518-449E-940B-8518A1D850BB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-1"/>
              <a:ext cx="10800000" cy="6858000"/>
              <a:chOff x="2328000" y="0"/>
              <a:chExt cx="2880000" cy="14400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0A86BE0-76B3-4EA0-BA2D-05266013A814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BA13564-810C-4398-AA63-67B020811FCB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555E1EF-6216-47FA-BBCA-7C0C8C2DAB8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6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D8D85657-6A77-4466-887F-EE948B9CD2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35498-B0C3-40BD-9407-6D0C0587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2F85E-0893-4D8C-816A-5193CC6DC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0000">
              <a:defRPr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46A9C-9655-49F5-85B3-A8A37F4F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F896C-71D7-487F-A1B9-CBBE6DF4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228E8-7B8A-4153-BEB2-BD5A69F2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387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E54407D-DBA4-414C-ACA5-30D7B87C652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D518BC-8E44-4DAA-A8B9-2CFBD91DCDCD}"/>
                </a:ext>
              </a:extLst>
            </p:cNvPr>
            <p:cNvSpPr/>
            <p:nvPr/>
          </p:nvSpPr>
          <p:spPr>
            <a:xfrm rot="10800000" flipH="1">
              <a:off x="0" y="2019649"/>
              <a:ext cx="4838350" cy="483835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7C3660-39CD-431D-8E64-37508FFEAC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03875" y="0"/>
              <a:ext cx="6521820" cy="3260910"/>
              <a:chOff x="0" y="0"/>
              <a:chExt cx="2880000" cy="1440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4CCE569-E461-438A-A235-B96A542AF82F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F9DF1F-1F74-476C-AD41-22AC3F8A65A0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E49ED5-9713-43D1-AE9E-3F9FE557407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21A2854-1482-4441-85EA-D7B9F3EF56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4887" y="2538000"/>
              <a:ext cx="4320000" cy="4320000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ED36A6D-894D-44DA-851C-345A414F3F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6F1DF-CD42-4695-A7D0-2F5B1930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7345362" cy="5768725"/>
          </a:xfrm>
        </p:spPr>
        <p:txBody>
          <a:bodyPr anchor="t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49160-0F86-4FCA-8718-6980E99C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5612" y="540000"/>
            <a:ext cx="3565523" cy="5768725"/>
          </a:xfrm>
        </p:spPr>
        <p:txBody>
          <a:bodyPr anchor="t"/>
          <a:lstStyle>
            <a:lvl1pPr marL="0" indent="0">
              <a:buNone/>
              <a:defRPr sz="18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C6CBB-DABA-4F2E-8574-46747E1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F86BC-9ECC-439C-BF2E-F0B7EF193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42552-C4C9-44EE-B7CB-5A652393B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6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774299-531D-4CAC-881D-7EB68BC99FCC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A17676CF-DDCC-48C1-AC68-CDA0B9E47FD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052D363-F6F5-455B-A2F2-A12B30CEE5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0C396B8-00CA-4AE9-A0A5-B4E2B2A2AC07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6660166-3107-4058-A259-59B0527306BD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BE934E-3063-4D0F-AFDE-68D58D336CB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9660FA-744A-4CB3-9BED-C59793E3BF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E313EEC-733B-4019-8A0B-3FA768B8DB7A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21FE91F-780C-4ABD-ADE8-0EFDB7196A10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09EA389-EE78-4475-A390-5EDED23C2D6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492A94-8867-4C62-9D40-4023C41E0AF8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3DAD7C5-BA12-4557-8BC4-72C69B0D59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412EC-56C0-4009-B2E3-D63F9EEC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5" cy="12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0C84F-F3B7-4BF4-A328-BCF5ADD32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19CD5-DBB4-4749-980D-B5B40ECB6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FC378-6572-43DF-8344-59DE8122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67A14-246A-4DDF-865C-68F6E169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74B6D-E110-478C-94B9-2F8199E5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8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130F7E5-A40E-4C9C-8E4F-3935B9182C4A}"/>
              </a:ext>
            </a:extLst>
          </p:cNvPr>
          <p:cNvGrpSpPr/>
          <p:nvPr/>
        </p:nvGrpSpPr>
        <p:grpSpPr>
          <a:xfrm>
            <a:off x="0" y="-2"/>
            <a:ext cx="12191999" cy="6858001"/>
            <a:chOff x="0" y="-2"/>
            <a:chExt cx="12191999" cy="685800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67B504-02A7-4203-87D0-07D333D71917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1158F3-E1C3-400D-8505-628DB94365CE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AEADDCE-3295-4F24-8700-C93B5457C2B7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F95C76A-5429-458C-BC9D-E1053EF7B84F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0E8A42-259A-43FA-B284-B459D736409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900B4F1-619C-4C0E-B749-1843F22C946A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E6F70BB-DCCC-4CF0-B5BB-95A965A99947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3E6C50C-C1DA-44E1-B254-3B7228879DCD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FC6EEED-A40A-4D1C-BE6B-11DD62770607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27FF3FB-FDFC-4659-A7D6-ABED74010E82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1548ED5-6668-4672-88DC-40E92508ACA2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75AE1B2-E73F-4E6E-AAFB-FB1C02684D3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750F2D6-C0E1-4AFE-AB87-083292737609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ECC0D66-F2BE-4BF4-87F6-CE618B5C89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BCA11-08C2-4C9A-B0A3-31C9051CD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3" cy="1210396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2CEB0-C969-40EA-A5E2-8D875E28A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929783"/>
            <a:ext cx="5448052" cy="792161"/>
          </a:xfrm>
        </p:spPr>
        <p:txBody>
          <a:bodyPr anchor="b"/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F41A6-112E-4305-A0BA-6E119A77A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C672C5-31B9-443B-8DEE-552364689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3949" y="1929782"/>
            <a:ext cx="5437187" cy="792000"/>
          </a:xfrm>
        </p:spPr>
        <p:txBody>
          <a:bodyPr anchor="b"/>
          <a:lstStyle>
            <a:lvl1pPr marL="0" indent="0">
              <a:buNone/>
              <a:defRPr sz="1600" b="0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18B9D-8B21-4249-A3AD-8FBE48F0F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60881-13B2-4064-84FB-6D071F36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9FCE5D-D5EF-485D-97FA-2614FF964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F204FC-4F66-417C-8E4B-74772ED0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57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521FD20-B9D4-4FD1-9AAD-F4157555AD62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477A35-8424-45D6-A66E-8ACFA6C405B5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BFBA1CE-E9AC-40C0-A7F9-E5671F5FEF9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C2729A-59F8-46A4-9AAA-7665E5966E2D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EBBB96-590D-4704-87AD-A00AE2424DE8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9BAB7D-5298-40B9-910B-136D0C6A9934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323EA00-E168-4864-883B-358A7CDF9153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4F2DFA-2F27-43FB-B08C-0787FA44B0D1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750354-CD8D-4A3B-A7AC-04622BCB04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3ED3C6-DA43-4D1C-9056-407A4FB1C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6"/>
            <a:ext cx="11090275" cy="5759450"/>
          </a:xfrm>
        </p:spPr>
        <p:txBody>
          <a:bodyPr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0CEB41-E921-45ED-951A-861E31E01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B422D-769C-4E63-8763-ABBB8850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8FB6F-2D68-40C0-B628-142011F34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07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ED88E92-14F3-4B58-9E48-1D79E139A89E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466AE7-32B6-4334-AF41-B9387E6726C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59C09F8-90CD-443F-9AA1-D08C56A605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C7304AB-BE7D-45AC-A876-4A24543AE5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E11922B-DDB3-46D7-B1BD-C1CCDB3C42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580F8F6-E662-4BCD-AC9C-7E5DDBD5A773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A333FE5-ADB0-48EE-A1A6-9AA36DA343A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B09CD4F-6DF4-48AA-BD35-23E3F2A643F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2223219-ACCC-42F2-A1B4-E3C8C8AB12A4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510B0E9-9BA0-4357-9E04-554C19BAAC89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06DA80-525A-4C9E-A441-50630AA772A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841E027-8E53-4FEB-8605-2124D85731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871A2-AE80-4408-AA95-DC60D132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122A1-7B97-4979-B319-1CE0A4A49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09A76-7DCD-477A-A6BA-EEA63FF9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25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5C0F5C-A529-490C-8941-78F10C6A00D3}"/>
              </a:ext>
            </a:extLst>
          </p:cNvPr>
          <p:cNvGrpSpPr/>
          <p:nvPr/>
        </p:nvGrpSpPr>
        <p:grpSpPr>
          <a:xfrm flipH="1">
            <a:off x="0" y="0"/>
            <a:ext cx="12191999" cy="6858001"/>
            <a:chOff x="0" y="-2"/>
            <a:chExt cx="12191999" cy="68580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A8D739-B942-4545-9459-A6CAF0444D1F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B38CCA-110B-4404-9363-BFFA76C096D2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223FE99-C58F-4A56-8F8E-2942FF74E4BD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BBD4511-8AB6-4BD3-8410-7FB3EC8D42B2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A8CA067-2248-4BD3-B56E-2C014AEB227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C017B9B-2727-4255-8F80-9D4C2A5AE297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93C5F16-BC47-4707-B6B7-DC5262ACDC51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E88FE13-0734-4BB3-B4D1-7C53A194DA84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9B7EF7-1EDF-4AC7-8E40-C2801783AC85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25CA0A0-9A3F-498E-983D-B3285EF5AD9A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5171814-E4F0-44B5-BC3F-588512210991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E666ACD-EB1C-4732-971B-C3B26061DB8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A4E213B-7F96-44C1-90B3-B72E9387BF73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392AA-35E5-40E5-9309-284A0C5410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8188C-9713-46E1-AA5C-C84FE515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192CC-893A-4A84-A7E9-F389D83F0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0" y="540000"/>
            <a:ext cx="6408736" cy="5759450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C7765-7D44-43DD-A1DF-419D3E1C6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3536950"/>
            <a:ext cx="4511426" cy="2771775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36875-AFB0-4905-8C9E-A72B4F597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37ABF-7E70-4E45-A67B-C503BF182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016CA-2983-47BF-BA09-2130A40C8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72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97E00A2-2906-4C97-9D1F-C789D3ADD373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CE8EF9-87D6-47FD-B7D3-2D48D8E48AC3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84998E-9D37-4D0D-889A-C67531E5295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575B0B-C502-438E-967C-64D268031426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C29931-00EB-4F74-BE4C-172A4C282A26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9B4C87-FDD3-406D-BE06-3ABF69905E03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D817A89-A0E1-4190-90AE-0571E6CE8FC6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D20388-C666-4992-920D-5F034214950C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AB0CC3-A07E-43B8-9B34-0A67C1806D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800A6-9706-4B81-B957-C950A5F77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17652B-AA0D-4574-AF1D-7F7442D84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2400" y="549275"/>
            <a:ext cx="6408736" cy="575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19547-D24B-4BD1-8C26-318450B17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999" y="3536950"/>
            <a:ext cx="4511425" cy="2771774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A22E6-7E01-4547-8555-B2C19754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F6BEC-98F3-43FE-BA9B-B046D891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FAF54-57F0-46F9-A1BA-B554E140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65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749C77-AA3A-4DA0-9E20-32FCD2B8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809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DC81A-9B5E-4A92-AA7B-3D750F95F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2528887"/>
            <a:ext cx="11101136" cy="377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B8083-48FB-4D6A-B77A-262FE3E23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6314400"/>
            <a:ext cx="7350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DA5BD-F7C8-4883-81D1-EF1F6F00E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75613" y="6314400"/>
            <a:ext cx="2623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none" spc="100" baseline="0">
                <a:solidFill>
                  <a:schemeClr val="tx1"/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pPr algn="r"/>
              <a:t>4/7/25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8FEDB-2614-400B-9C19-0F4D448D9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3899" y="6314400"/>
            <a:ext cx="7572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495333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9594" y="2015790"/>
            <a:ext cx="8812965" cy="2782982"/>
          </a:xfrm>
        </p:spPr>
        <p:txBody>
          <a:bodyPr>
            <a:normAutofit/>
          </a:bodyPr>
          <a:lstStyle/>
          <a:p>
            <a:pPr algn="ctr"/>
            <a:r>
              <a:rPr lang="en-US" sz="5000" dirty="0"/>
              <a:t>Soft Gamma-ray Crab Spectrum with INTEGRAL/IBIS-</a:t>
            </a:r>
            <a:r>
              <a:rPr lang="en-US" sz="5000" dirty="0" err="1"/>
              <a:t>PICsIT</a:t>
            </a:r>
            <a:endParaRPr lang="en-US" sz="5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67013" y="5240431"/>
            <a:ext cx="6705600" cy="1417544"/>
          </a:xfrm>
        </p:spPr>
        <p:txBody>
          <a:bodyPr>
            <a:normAutofit fontScale="25000" lnSpcReduction="20000"/>
          </a:bodyPr>
          <a:lstStyle/>
          <a:p>
            <a:r>
              <a:rPr lang="en-US" sz="4800" dirty="0"/>
              <a:t>James </a:t>
            </a:r>
            <a:r>
              <a:rPr lang="en-US" sz="4800" dirty="0" err="1"/>
              <a:t>Rodi</a:t>
            </a:r>
            <a:r>
              <a:rPr lang="en-US" sz="4800" dirty="0"/>
              <a:t>, A. </a:t>
            </a:r>
            <a:r>
              <a:rPr lang="en-US" sz="4800" dirty="0" err="1"/>
              <a:t>Bazzano</a:t>
            </a:r>
            <a:r>
              <a:rPr lang="en-US" sz="4800" dirty="0"/>
              <a:t>, L. </a:t>
            </a:r>
            <a:r>
              <a:rPr lang="en-US" sz="4800" dirty="0" err="1"/>
              <a:t>Natalucci</a:t>
            </a:r>
            <a:r>
              <a:rPr lang="en-US" sz="4800" dirty="0"/>
              <a:t>, P. </a:t>
            </a:r>
            <a:r>
              <a:rPr lang="en-US" sz="4800" dirty="0" err="1"/>
              <a:t>Ubertini</a:t>
            </a:r>
            <a:endParaRPr lang="en-US" sz="4800" dirty="0"/>
          </a:p>
          <a:p>
            <a:r>
              <a:rPr lang="en-US" sz="4800" dirty="0"/>
              <a:t>INAF-IAPS (Rome, Italy)</a:t>
            </a:r>
          </a:p>
          <a:p>
            <a:r>
              <a:rPr lang="en-US" sz="4800" i="1" dirty="0"/>
              <a:t>15</a:t>
            </a:r>
            <a:r>
              <a:rPr lang="en-US" sz="4800" i="1" baseline="30000" dirty="0"/>
              <a:t>th</a:t>
            </a:r>
            <a:r>
              <a:rPr lang="en-US" sz="4800" i="1" dirty="0"/>
              <a:t> IACHEC Workshop</a:t>
            </a:r>
          </a:p>
          <a:p>
            <a:r>
              <a:rPr lang="en-US" sz="4800" i="1" dirty="0"/>
              <a:t>OSAKA, Japan, 12-15 May 2025</a:t>
            </a:r>
          </a:p>
          <a:p>
            <a:endParaRPr lang="en-US" sz="4800" i="1" dirty="0"/>
          </a:p>
          <a:p>
            <a:endParaRPr lang="en-US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405C74-EC5F-1F48-A625-0761C5390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4261" y="151731"/>
            <a:ext cx="1422400" cy="1422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8EFCE2-FD51-6748-BBF7-BC4BE6C7C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82" y="149131"/>
            <a:ext cx="3420000" cy="14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60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54792-807C-0E48-B882-3D882B937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Crab Spectrum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8EF26-DFE9-A64A-9DB7-8EC66B413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643" y="1440003"/>
            <a:ext cx="11485493" cy="5417997"/>
          </a:xfrm>
        </p:spPr>
        <p:txBody>
          <a:bodyPr numCol="2">
            <a:normAutofit/>
          </a:bodyPr>
          <a:lstStyle/>
          <a:p>
            <a:r>
              <a:rPr lang="en-US" sz="2400" dirty="0"/>
              <a:t>SPI spectrum (Jourdain &amp; Roque 2020) vs </a:t>
            </a:r>
            <a:r>
              <a:rPr lang="en-US" sz="2400" dirty="0" err="1"/>
              <a:t>PICsIT</a:t>
            </a:r>
            <a:r>
              <a:rPr lang="en-US" sz="2400" dirty="0"/>
              <a:t> single vs ISGRI vs COMPTEL (van der </a:t>
            </a:r>
            <a:r>
              <a:rPr lang="en-US" sz="2400" dirty="0" err="1"/>
              <a:t>Meulen</a:t>
            </a:r>
            <a:r>
              <a:rPr lang="en-US" sz="2400" dirty="0"/>
              <a:t> 1998; </a:t>
            </a:r>
            <a:r>
              <a:rPr lang="en-US" sz="2400" dirty="0" err="1"/>
              <a:t>Knodlseder</a:t>
            </a:r>
            <a:r>
              <a:rPr lang="en-US" sz="2400" dirty="0"/>
              <a:t> 2022)</a:t>
            </a:r>
          </a:p>
          <a:p>
            <a:r>
              <a:rPr lang="en-US" sz="2400" dirty="0"/>
              <a:t>COMPTEL spectrum </a:t>
            </a:r>
            <a:r>
              <a:rPr lang="en-US" sz="2400" dirty="0" err="1"/>
              <a:t>Γ</a:t>
            </a:r>
            <a:r>
              <a:rPr lang="en-US" sz="2400" dirty="0"/>
              <a:t>= 1.97,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err="1"/>
              <a:t>E</a:t>
            </a:r>
            <a:r>
              <a:rPr lang="en-US" sz="2400" baseline="-25000" dirty="0" err="1"/>
              <a:t>c</a:t>
            </a:r>
            <a:r>
              <a:rPr lang="en-US" sz="2400" dirty="0"/>
              <a:t>= 28.9 MeV (van) ;</a:t>
            </a:r>
          </a:p>
          <a:p>
            <a:pPr marL="0" indent="0">
              <a:buNone/>
            </a:pPr>
            <a:r>
              <a:rPr lang="en-US" sz="2400" dirty="0" err="1"/>
              <a:t>Γ</a:t>
            </a:r>
            <a:r>
              <a:rPr lang="en-US" sz="2400" dirty="0"/>
              <a:t>= 2.00, </a:t>
            </a:r>
            <a:r>
              <a:rPr lang="en-US" sz="2400" dirty="0" err="1"/>
              <a:t>E</a:t>
            </a:r>
            <a:r>
              <a:rPr lang="en-US" sz="2400" baseline="-25000" dirty="0" err="1"/>
              <a:t>c</a:t>
            </a:r>
            <a:r>
              <a:rPr lang="en-US" sz="2400" dirty="0"/>
              <a:t>= 39.1 MeV (</a:t>
            </a:r>
            <a:r>
              <a:rPr lang="en-US" sz="2400" dirty="0" err="1"/>
              <a:t>Knod</a:t>
            </a:r>
            <a:r>
              <a:rPr lang="en-US" sz="2400" dirty="0"/>
              <a:t>) </a:t>
            </a:r>
          </a:p>
          <a:p>
            <a:r>
              <a:rPr lang="en-US" sz="2400" dirty="0" err="1"/>
              <a:t>PICsIT</a:t>
            </a:r>
            <a:r>
              <a:rPr lang="en-US" sz="2400" dirty="0"/>
              <a:t> &gt;1.2 MeV, </a:t>
            </a:r>
            <a:r>
              <a:rPr lang="en-US" sz="2400" dirty="0" err="1"/>
              <a:t>Γ</a:t>
            </a:r>
            <a:r>
              <a:rPr lang="en-US" sz="2400" dirty="0"/>
              <a:t>=1.7 ± 0.3</a:t>
            </a:r>
          </a:p>
          <a:p>
            <a:pPr marL="0" indent="0">
              <a:buNone/>
            </a:pPr>
            <a:r>
              <a:rPr lang="en-US" sz="2400" dirty="0"/>
              <a:t>	 </a:t>
            </a:r>
            <a:endParaRPr lang="en-US" sz="2400" baseline="-250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C97205-C8C4-D84D-A8C4-07506C52C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158" y="2442100"/>
            <a:ext cx="6773540" cy="421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03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54792-807C-0E48-B882-3D882B937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Crab Pulsar/Nebula Spectra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8EF26-DFE9-A64A-9DB7-8EC66B413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643" y="1440003"/>
            <a:ext cx="11485493" cy="5417997"/>
          </a:xfrm>
        </p:spPr>
        <p:txBody>
          <a:bodyPr numCol="2">
            <a:normAutofit/>
          </a:bodyPr>
          <a:lstStyle/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1AA10D-81FE-534B-8F3A-10281269B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47" y="1539457"/>
            <a:ext cx="5919064" cy="430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3B163F-A371-8747-92E5-F392CD8E8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0840" y="1579381"/>
            <a:ext cx="5900671" cy="4298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C402F3-6FA4-A64C-A326-F8D916C99E76}"/>
              </a:ext>
            </a:extLst>
          </p:cNvPr>
          <p:cNvSpPr txBox="1"/>
          <p:nvPr/>
        </p:nvSpPr>
        <p:spPr>
          <a:xfrm>
            <a:off x="-45002" y="6570618"/>
            <a:ext cx="14720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Kuper</a:t>
            </a:r>
            <a:r>
              <a:rPr lang="en-US" sz="1200" dirty="0"/>
              <a:t> et al.( 2001)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D59A54-F7DD-954D-9353-6C092467E789}"/>
              </a:ext>
            </a:extLst>
          </p:cNvPr>
          <p:cNvSpPr/>
          <p:nvPr/>
        </p:nvSpPr>
        <p:spPr>
          <a:xfrm>
            <a:off x="2323882" y="1795307"/>
            <a:ext cx="827999" cy="3422469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F12110-37E4-5C40-8DC5-5B6B93BB15B7}"/>
              </a:ext>
            </a:extLst>
          </p:cNvPr>
          <p:cNvSpPr/>
          <p:nvPr/>
        </p:nvSpPr>
        <p:spPr>
          <a:xfrm>
            <a:off x="9031860" y="1769362"/>
            <a:ext cx="827999" cy="3474000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B51B0B5-1A7D-DB42-987A-F99EE9F51BC5}"/>
              </a:ext>
            </a:extLst>
          </p:cNvPr>
          <p:cNvCxnSpPr>
            <a:cxnSpLocks/>
          </p:cNvCxnSpPr>
          <p:nvPr/>
        </p:nvCxnSpPr>
        <p:spPr>
          <a:xfrm>
            <a:off x="1122744" y="3159889"/>
            <a:ext cx="107367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160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54792-807C-0E48-B882-3D882B937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Crab Pulsar/Nebula Spectra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8EF26-DFE9-A64A-9DB7-8EC66B413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643" y="1440003"/>
            <a:ext cx="11485493" cy="5417997"/>
          </a:xfrm>
        </p:spPr>
        <p:txBody>
          <a:bodyPr numCol="2">
            <a:normAutofit/>
          </a:bodyPr>
          <a:lstStyle/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1AA10D-81FE-534B-8F3A-10281269B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47" y="1539457"/>
            <a:ext cx="5919064" cy="430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3B163F-A371-8747-92E5-F392CD8E8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0840" y="1579381"/>
            <a:ext cx="5900671" cy="4298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C402F3-6FA4-A64C-A326-F8D916C99E76}"/>
              </a:ext>
            </a:extLst>
          </p:cNvPr>
          <p:cNvSpPr txBox="1"/>
          <p:nvPr/>
        </p:nvSpPr>
        <p:spPr>
          <a:xfrm>
            <a:off x="-45002" y="6570618"/>
            <a:ext cx="14720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Kuper</a:t>
            </a:r>
            <a:r>
              <a:rPr lang="en-US" sz="1200" dirty="0"/>
              <a:t> et al.( 2001)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D59A54-F7DD-954D-9353-6C092467E789}"/>
              </a:ext>
            </a:extLst>
          </p:cNvPr>
          <p:cNvSpPr/>
          <p:nvPr/>
        </p:nvSpPr>
        <p:spPr>
          <a:xfrm>
            <a:off x="2323882" y="1795307"/>
            <a:ext cx="827999" cy="3422469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F12110-37E4-5C40-8DC5-5B6B93BB15B7}"/>
              </a:ext>
            </a:extLst>
          </p:cNvPr>
          <p:cNvSpPr/>
          <p:nvPr/>
        </p:nvSpPr>
        <p:spPr>
          <a:xfrm>
            <a:off x="9031860" y="1769362"/>
            <a:ext cx="827999" cy="3474000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B51B0B5-1A7D-DB42-987A-F99EE9F51BC5}"/>
              </a:ext>
            </a:extLst>
          </p:cNvPr>
          <p:cNvCxnSpPr>
            <a:cxnSpLocks/>
          </p:cNvCxnSpPr>
          <p:nvPr/>
        </p:nvCxnSpPr>
        <p:spPr>
          <a:xfrm>
            <a:off x="1122744" y="3159889"/>
            <a:ext cx="107367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7B45F94-F3CC-584E-8EB0-49EC44C716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1929" y="1923470"/>
            <a:ext cx="4569627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61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54792-807C-0E48-B882-3D882B937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Crab Nebula Spectra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8EF26-DFE9-A64A-9DB7-8EC66B413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643" y="1440003"/>
            <a:ext cx="11485493" cy="5417997"/>
          </a:xfrm>
        </p:spPr>
        <p:txBody>
          <a:bodyPr numCol="2">
            <a:normAutofit/>
          </a:bodyPr>
          <a:lstStyle/>
          <a:p>
            <a:endParaRPr lang="en-US" sz="2400" dirty="0"/>
          </a:p>
          <a:p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C402F3-6FA4-A64C-A326-F8D916C99E76}"/>
              </a:ext>
            </a:extLst>
          </p:cNvPr>
          <p:cNvSpPr txBox="1"/>
          <p:nvPr/>
        </p:nvSpPr>
        <p:spPr>
          <a:xfrm>
            <a:off x="-45002" y="6570618"/>
            <a:ext cx="14720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Kuper</a:t>
            </a:r>
            <a:r>
              <a:rPr lang="en-US" sz="1200" dirty="0"/>
              <a:t> et al.( 2001)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B45F94-F3CC-584E-8EB0-49EC44C71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0" y="2278806"/>
            <a:ext cx="4655943" cy="3301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6C1B4C-D8C0-E94D-834A-36725BFBB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2913" y="2278006"/>
            <a:ext cx="4775200" cy="3302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72BECB-E421-A84E-9F10-F57472388C70}"/>
              </a:ext>
            </a:extLst>
          </p:cNvPr>
          <p:cNvSpPr txBox="1"/>
          <p:nvPr/>
        </p:nvSpPr>
        <p:spPr>
          <a:xfrm>
            <a:off x="7003148" y="6582425"/>
            <a:ext cx="16946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Dirso</a:t>
            </a:r>
            <a:r>
              <a:rPr lang="en-US" sz="1200" dirty="0"/>
              <a:t> &amp; Horns ( 2023)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36B973-54C9-AD49-B4F9-9E777D1E41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9900" y="2110553"/>
            <a:ext cx="2832100" cy="3708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AED2166-80E2-9C4E-B804-2F78CB46A9AA}"/>
              </a:ext>
            </a:extLst>
          </p:cNvPr>
          <p:cNvSpPr txBox="1"/>
          <p:nvPr/>
        </p:nvSpPr>
        <p:spPr>
          <a:xfrm>
            <a:off x="11029740" y="6570618"/>
            <a:ext cx="11608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Mineo</a:t>
            </a:r>
            <a:r>
              <a:rPr lang="en-US" sz="1200" dirty="0"/>
              <a:t> ( 2006)</a:t>
            </a:r>
          </a:p>
        </p:txBody>
      </p:sp>
    </p:spTree>
    <p:extLst>
      <p:ext uri="{BB962C8B-B14F-4D97-AF65-F5344CB8AC3E}">
        <p14:creationId xmlns:p14="http://schemas.microsoft.com/office/powerpoint/2010/main" val="885911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6B29E-6A66-C24C-881C-2DF694C16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Conclusion and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36868-EC69-3048-A12F-E8BB1B71F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8725" y="1692649"/>
            <a:ext cx="9115426" cy="4365916"/>
          </a:xfrm>
        </p:spPr>
        <p:txBody>
          <a:bodyPr>
            <a:noAutofit/>
          </a:bodyPr>
          <a:lstStyle/>
          <a:p>
            <a:r>
              <a:rPr lang="en-US" sz="1700" dirty="0" err="1"/>
              <a:t>PICsIT</a:t>
            </a:r>
            <a:r>
              <a:rPr lang="en-US" sz="1700" dirty="0"/>
              <a:t> Changes Since Last Year</a:t>
            </a:r>
          </a:p>
          <a:p>
            <a:pPr lvl="1"/>
            <a:r>
              <a:rPr lang="en-US" sz="1700" dirty="0"/>
              <a:t>Corrected </a:t>
            </a:r>
            <a:r>
              <a:rPr lang="en-US" sz="1700" dirty="0" err="1"/>
              <a:t>PICsIT</a:t>
            </a:r>
            <a:r>
              <a:rPr lang="en-US" sz="1700" dirty="0"/>
              <a:t> pixel/mask mismatch to count rate</a:t>
            </a:r>
          </a:p>
          <a:p>
            <a:pPr lvl="1"/>
            <a:r>
              <a:rPr lang="en-US" sz="1700" dirty="0"/>
              <a:t>Updated </a:t>
            </a:r>
            <a:r>
              <a:rPr lang="en-US" sz="1700" dirty="0" err="1"/>
              <a:t>PICsIT</a:t>
            </a:r>
            <a:r>
              <a:rPr lang="en-US" sz="1700" dirty="0"/>
              <a:t> Multiples RMF</a:t>
            </a:r>
          </a:p>
          <a:p>
            <a:r>
              <a:rPr lang="en-US" sz="1700" dirty="0"/>
              <a:t>Spectrum:</a:t>
            </a:r>
          </a:p>
          <a:p>
            <a:pPr lvl="1"/>
            <a:r>
              <a:rPr lang="en-US" dirty="0"/>
              <a:t>ISGRI/</a:t>
            </a:r>
            <a:r>
              <a:rPr lang="en-US" dirty="0" err="1"/>
              <a:t>PICsIT</a:t>
            </a:r>
            <a:r>
              <a:rPr lang="en-US" dirty="0"/>
              <a:t> singles consistent, but &gt; 400 </a:t>
            </a:r>
            <a:r>
              <a:rPr lang="en-US" dirty="0" err="1"/>
              <a:t>keV</a:t>
            </a:r>
            <a:r>
              <a:rPr lang="en-US" dirty="0"/>
              <a:t> diverge from SPI</a:t>
            </a:r>
          </a:p>
          <a:p>
            <a:pPr lvl="2"/>
            <a:r>
              <a:rPr lang="en-US" sz="1700" dirty="0" err="1"/>
              <a:t>PICsIT</a:t>
            </a:r>
            <a:r>
              <a:rPr lang="en-US" sz="1700" dirty="0"/>
              <a:t> overlaps with COMPTEL</a:t>
            </a:r>
          </a:p>
          <a:p>
            <a:pPr lvl="1"/>
            <a:r>
              <a:rPr lang="en-US" sz="1700" dirty="0"/>
              <a:t>COMPTEL harder than SPI and ~1.75x lower </a:t>
            </a:r>
          </a:p>
          <a:p>
            <a:r>
              <a:rPr lang="en-US" sz="1700" dirty="0"/>
              <a:t>Next: </a:t>
            </a:r>
          </a:p>
          <a:p>
            <a:pPr lvl="1"/>
            <a:r>
              <a:rPr lang="en-US" sz="1700" dirty="0"/>
              <a:t>Understand ISGRI vs SPI discrepancy &gt; 400 </a:t>
            </a:r>
            <a:r>
              <a:rPr lang="en-US" sz="1700" dirty="0" err="1"/>
              <a:t>keV</a:t>
            </a:r>
            <a:endParaRPr lang="en-US" sz="1700" dirty="0"/>
          </a:p>
          <a:p>
            <a:pPr lvl="1"/>
            <a:r>
              <a:rPr lang="en-US" sz="1700" dirty="0"/>
              <a:t>Understand </a:t>
            </a:r>
            <a:r>
              <a:rPr lang="en-US" sz="1700" dirty="0" err="1"/>
              <a:t>PICsIT</a:t>
            </a:r>
            <a:r>
              <a:rPr lang="en-US" sz="1700" dirty="0"/>
              <a:t> singles vs multiples flux differences</a:t>
            </a:r>
          </a:p>
          <a:p>
            <a:pPr lvl="1"/>
            <a:r>
              <a:rPr lang="en-US" sz="1700" dirty="0"/>
              <a:t>Understand </a:t>
            </a:r>
            <a:r>
              <a:rPr lang="en-US" sz="1700" dirty="0" err="1"/>
              <a:t>PICsIT</a:t>
            </a:r>
            <a:r>
              <a:rPr lang="en-US" sz="1700" dirty="0"/>
              <a:t> vs SPI discrepancy </a:t>
            </a:r>
          </a:p>
          <a:p>
            <a:r>
              <a:rPr lang="en-US" sz="1700" dirty="0"/>
              <a:t>Interesting for COSI in MeV region </a:t>
            </a:r>
          </a:p>
        </p:txBody>
      </p:sp>
    </p:spTree>
    <p:extLst>
      <p:ext uri="{BB962C8B-B14F-4D97-AF65-F5344CB8AC3E}">
        <p14:creationId xmlns:p14="http://schemas.microsoft.com/office/powerpoint/2010/main" val="2799910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600" dirty="0"/>
              <a:t>Crab Previous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43013" y="1371600"/>
            <a:ext cx="4852194" cy="4584701"/>
          </a:xfrm>
        </p:spPr>
        <p:txBody>
          <a:bodyPr>
            <a:normAutofit/>
          </a:bodyPr>
          <a:lstStyle/>
          <a:p>
            <a:r>
              <a:rPr lang="en-US" sz="2100" dirty="0"/>
              <a:t>Temporal variability </a:t>
            </a:r>
          </a:p>
          <a:p>
            <a:r>
              <a:rPr lang="en-US" sz="2100" dirty="0"/>
              <a:t>Earlier IACHEC comparison from Case (2017)</a:t>
            </a:r>
          </a:p>
          <a:p>
            <a:pPr lvl="1"/>
            <a:r>
              <a:rPr lang="en-US" sz="2100" dirty="0"/>
              <a:t>RXTE, BAT, GBM, </a:t>
            </a:r>
            <a:r>
              <a:rPr lang="en-US" sz="2100" dirty="0" err="1"/>
              <a:t>Suzaku</a:t>
            </a:r>
            <a:r>
              <a:rPr lang="en-US" sz="2100" dirty="0"/>
              <a:t>, ISGRI, SPI, MAXI comparisons</a:t>
            </a:r>
          </a:p>
          <a:p>
            <a:pPr lvl="1"/>
            <a:r>
              <a:rPr lang="en-US" sz="2100" dirty="0"/>
              <a:t>Flux can change of few </a:t>
            </a:r>
            <a:r>
              <a:rPr lang="en-US" sz="2100"/>
              <a:t>% per year</a:t>
            </a:r>
          </a:p>
          <a:p>
            <a:pPr lvl="1"/>
            <a:endParaRPr lang="en-US" sz="2100" dirty="0"/>
          </a:p>
          <a:p>
            <a:pPr lvl="1"/>
            <a:endParaRPr lang="en-US" sz="2100" dirty="0"/>
          </a:p>
          <a:p>
            <a:pPr lvl="1"/>
            <a:endParaRPr lang="en-US" sz="21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8B47E7A-BE72-2744-A036-57AFB0B0FC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94562" y="2334546"/>
            <a:ext cx="3847555" cy="39751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676C7D-F70B-BA4D-B1C1-69F301B4B556}"/>
              </a:ext>
            </a:extLst>
          </p:cNvPr>
          <p:cNvSpPr txBox="1"/>
          <p:nvPr/>
        </p:nvSpPr>
        <p:spPr>
          <a:xfrm>
            <a:off x="10901450" y="5650298"/>
            <a:ext cx="1054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Case (2017)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775B18-0284-0A48-B2FD-1BBAEFB99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207" y="2160950"/>
            <a:ext cx="5861179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54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600" dirty="0"/>
              <a:t>Crab Previous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0000" y="1471613"/>
            <a:ext cx="5437186" cy="4842787"/>
          </a:xfrm>
        </p:spPr>
        <p:txBody>
          <a:bodyPr>
            <a:normAutofit/>
          </a:bodyPr>
          <a:lstStyle/>
          <a:p>
            <a:endParaRPr lang="en-US" sz="2100" dirty="0"/>
          </a:p>
          <a:p>
            <a:r>
              <a:rPr lang="en-US" sz="2100" dirty="0"/>
              <a:t>Spectral variability </a:t>
            </a:r>
          </a:p>
          <a:p>
            <a:pPr lvl="1"/>
            <a:r>
              <a:rPr lang="en-US" sz="2100" dirty="0"/>
              <a:t>Stable hard X-ray spectrum</a:t>
            </a:r>
          </a:p>
          <a:p>
            <a:pPr lvl="1"/>
            <a:r>
              <a:rPr lang="en-US" sz="2100" dirty="0"/>
              <a:t>Used as standard candle</a:t>
            </a:r>
          </a:p>
          <a:p>
            <a:pPr lvl="1"/>
            <a:r>
              <a:rPr lang="en-US" sz="2100" dirty="0"/>
              <a:t>Soft gamma-rays ~2.2 – 2.4 in SPI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8B47E7A-BE72-2744-A036-57AFB0B0FC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9351" y="1981200"/>
            <a:ext cx="4282892" cy="449103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676C7D-F70B-BA4D-B1C1-69F301B4B556}"/>
              </a:ext>
            </a:extLst>
          </p:cNvPr>
          <p:cNvSpPr txBox="1"/>
          <p:nvPr/>
        </p:nvSpPr>
        <p:spPr>
          <a:xfrm>
            <a:off x="10179718" y="6425438"/>
            <a:ext cx="20122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Jourdain &amp; Roques (2020)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4A0AE4-5F83-F542-92B2-4D747B7108F9}"/>
              </a:ext>
            </a:extLst>
          </p:cNvPr>
          <p:cNvGrpSpPr>
            <a:grpSpLocks noChangeAspect="1"/>
          </p:cNvGrpSpPr>
          <p:nvPr/>
        </p:nvGrpSpPr>
        <p:grpSpPr>
          <a:xfrm>
            <a:off x="5959444" y="1750998"/>
            <a:ext cx="5649528" cy="3996000"/>
            <a:chOff x="5959455" y="1751000"/>
            <a:chExt cx="4428000" cy="313339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7DB94ED-6714-354C-8171-C189EB44C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61061" y="1751000"/>
              <a:ext cx="4419600" cy="15494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CCAFDF8-510B-0144-B4A0-9524264CC3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201" r="954"/>
            <a:stretch/>
          </p:blipFill>
          <p:spPr>
            <a:xfrm>
              <a:off x="5959455" y="3300399"/>
              <a:ext cx="4428000" cy="158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6190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9EB5E-D3EA-9142-98B0-E91808F98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IBIS-</a:t>
            </a:r>
            <a:r>
              <a:rPr lang="en-US" dirty="0" err="1"/>
              <a:t>PICsIT</a:t>
            </a:r>
            <a:r>
              <a:rPr lang="en-US" dirty="0"/>
              <a:t> Instrument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04868-8ECC-CA4D-8192-D68FAE641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3463" y="1949824"/>
            <a:ext cx="5382904" cy="4007224"/>
          </a:xfrm>
        </p:spPr>
        <p:txBody>
          <a:bodyPr>
            <a:normAutofit/>
          </a:bodyPr>
          <a:lstStyle/>
          <a:p>
            <a:r>
              <a:rPr lang="en-US" dirty="0"/>
              <a:t>IBIS-</a:t>
            </a:r>
            <a:r>
              <a:rPr lang="en-US" dirty="0" err="1"/>
              <a:t>PICsIT</a:t>
            </a:r>
            <a:r>
              <a:rPr lang="en-US" dirty="0"/>
              <a:t> (Pixelated </a:t>
            </a:r>
            <a:r>
              <a:rPr lang="en-US" dirty="0" err="1"/>
              <a:t>Caesium</a:t>
            </a:r>
            <a:r>
              <a:rPr lang="en-US" dirty="0"/>
              <a:t> Iodide Telescope) </a:t>
            </a:r>
          </a:p>
          <a:p>
            <a:pPr lvl="1"/>
            <a:r>
              <a:rPr lang="en-US" dirty="0"/>
              <a:t>High-energy imaging plane of IBIS</a:t>
            </a:r>
          </a:p>
          <a:p>
            <a:pPr lvl="1"/>
            <a:r>
              <a:rPr lang="en-US" dirty="0"/>
              <a:t>Energy range ~175 </a:t>
            </a:r>
            <a:r>
              <a:rPr lang="en-US" dirty="0" err="1"/>
              <a:t>keV</a:t>
            </a:r>
            <a:r>
              <a:rPr lang="en-US" dirty="0"/>
              <a:t> – 14 MeV imaging</a:t>
            </a:r>
            <a:endParaRPr lang="en-US" sz="1900" dirty="0"/>
          </a:p>
          <a:p>
            <a:pPr lvl="1"/>
            <a:r>
              <a:rPr lang="en-US" dirty="0"/>
              <a:t>Spectral-imaging: ~1800 – 3600 sec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E4B610-3B1C-C946-9303-7A1A7D3E5A16}"/>
              </a:ext>
            </a:extLst>
          </p:cNvPr>
          <p:cNvPicPr/>
          <p:nvPr/>
        </p:nvPicPr>
        <p:blipFill rotWithShape="1">
          <a:blip r:embed="rId2"/>
          <a:srcRect l="13408" r="13244" b="6185"/>
          <a:stretch/>
        </p:blipFill>
        <p:spPr>
          <a:xfrm>
            <a:off x="3393677" y="4514252"/>
            <a:ext cx="2598821" cy="1953788"/>
          </a:xfrm>
          <a:prstGeom prst="rect">
            <a:avLst/>
          </a:prstGeom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4802FD7-6F9F-1B4C-A058-5B3710F4F251}"/>
              </a:ext>
            </a:extLst>
          </p:cNvPr>
          <p:cNvGrpSpPr/>
          <p:nvPr/>
        </p:nvGrpSpPr>
        <p:grpSpPr>
          <a:xfrm>
            <a:off x="7686367" y="4166467"/>
            <a:ext cx="2801150" cy="2315861"/>
            <a:chOff x="6318783" y="1883796"/>
            <a:chExt cx="2801150" cy="231586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4C86B7-2B13-F149-8DFC-2A86CC442D31}"/>
                </a:ext>
              </a:extLst>
            </p:cNvPr>
            <p:cNvPicPr/>
            <p:nvPr/>
          </p:nvPicPr>
          <p:blipFill rotWithShape="1">
            <a:blip r:embed="rId3"/>
            <a:srcRect r="6637"/>
            <a:stretch/>
          </p:blipFill>
          <p:spPr>
            <a:xfrm>
              <a:off x="6318783" y="1883796"/>
              <a:ext cx="2572559" cy="2069640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819375C-5EDF-A749-9DE9-BA709AC91D07}"/>
                </a:ext>
              </a:extLst>
            </p:cNvPr>
            <p:cNvSpPr txBox="1"/>
            <p:nvPr/>
          </p:nvSpPr>
          <p:spPr>
            <a:xfrm>
              <a:off x="7615995" y="3953436"/>
              <a:ext cx="15039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 err="1"/>
                <a:t>Savchenko</a:t>
              </a:r>
              <a:r>
                <a:rPr lang="it-IT" sz="1000" dirty="0"/>
                <a:t> et al.(2017)</a:t>
              </a:r>
              <a:endParaRPr lang="en-US" sz="1000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004AF8C-CD25-174C-AF4E-A923E806B692}"/>
              </a:ext>
            </a:extLst>
          </p:cNvPr>
          <p:cNvSpPr txBox="1"/>
          <p:nvPr/>
        </p:nvSpPr>
        <p:spPr>
          <a:xfrm>
            <a:off x="2033810" y="6221819"/>
            <a:ext cx="11112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Bird et al.(2003)</a:t>
            </a:r>
          </a:p>
        </p:txBody>
      </p:sp>
    </p:spTree>
    <p:extLst>
      <p:ext uri="{BB962C8B-B14F-4D97-AF65-F5344CB8AC3E}">
        <p14:creationId xmlns:p14="http://schemas.microsoft.com/office/powerpoint/2010/main" val="2105424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54792-807C-0E48-B882-3D882B937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Crab Light Curve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8EF26-DFE9-A64A-9DB7-8EC66B413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sz="1900" dirty="0" err="1"/>
              <a:t>PICsIT</a:t>
            </a:r>
            <a:r>
              <a:rPr lang="en-US" sz="1900" dirty="0"/>
              <a:t> light curves in 347 – 461 </a:t>
            </a:r>
            <a:r>
              <a:rPr lang="en-US" sz="1900" dirty="0" err="1"/>
              <a:t>keV</a:t>
            </a:r>
            <a:r>
              <a:rPr lang="en-US" sz="1900" dirty="0"/>
              <a:t> E band</a:t>
            </a:r>
          </a:p>
          <a:p>
            <a:pPr lvl="1"/>
            <a:r>
              <a:rPr lang="en-US" sz="1700" dirty="0"/>
              <a:t>Revolutions time scale (~2 – 3 days)</a:t>
            </a:r>
          </a:p>
          <a:p>
            <a:pPr lvl="1"/>
            <a:r>
              <a:rPr lang="en-US" sz="1900" dirty="0"/>
              <a:t>Consistent with constant flux</a:t>
            </a:r>
          </a:p>
          <a:p>
            <a:endParaRPr lang="en-US" sz="1900" dirty="0"/>
          </a:p>
          <a:p>
            <a:r>
              <a:rPr lang="en-US" sz="1900" dirty="0"/>
              <a:t> SPI 400-650 </a:t>
            </a:r>
            <a:r>
              <a:rPr lang="en-US" sz="1900" dirty="0" err="1"/>
              <a:t>leV</a:t>
            </a:r>
            <a:r>
              <a:rPr lang="en-US" sz="1900" dirty="0"/>
              <a:t> light curve</a:t>
            </a:r>
          </a:p>
          <a:p>
            <a:pPr lvl="1"/>
            <a:r>
              <a:rPr lang="en-US" sz="1900" dirty="0"/>
              <a:t>~0.5 – 1 </a:t>
            </a:r>
            <a:r>
              <a:rPr lang="en-US" sz="1900" dirty="0" err="1"/>
              <a:t>hr</a:t>
            </a:r>
            <a:r>
              <a:rPr lang="en-US" sz="1900" dirty="0"/>
              <a:t> time scale</a:t>
            </a:r>
          </a:p>
          <a:p>
            <a:pPr lvl="1"/>
            <a:r>
              <a:rPr lang="en-US" sz="1900" dirty="0"/>
              <a:t>Consistent with constant</a:t>
            </a:r>
          </a:p>
          <a:p>
            <a:endParaRPr lang="en-US" sz="19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A2451B-D2F5-8541-9FED-131C3A7F72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" t="-48867" r="12" b="48867"/>
          <a:stretch/>
        </p:blipFill>
        <p:spPr>
          <a:xfrm>
            <a:off x="6278425" y="134805"/>
            <a:ext cx="5362710" cy="428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90FF7D-B108-3F40-81EF-E9D0821EF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290" y="4540738"/>
            <a:ext cx="7367159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99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54792-807C-0E48-B882-3D882B937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INTEGRAL Crab Spectrum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8EF26-DFE9-A64A-9DB7-8EC66B413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643" y="1440003"/>
            <a:ext cx="11485493" cy="5417997"/>
          </a:xfrm>
        </p:spPr>
        <p:txBody>
          <a:bodyPr numCol="2">
            <a:normAutofit/>
          </a:bodyPr>
          <a:lstStyle/>
          <a:p>
            <a:r>
              <a:rPr lang="en-US" sz="2400" dirty="0"/>
              <a:t>SPI spectrum (Jourdain &amp; Roque 2020) vs </a:t>
            </a:r>
            <a:r>
              <a:rPr lang="en-US" sz="2400" dirty="0" err="1"/>
              <a:t>PICsIT</a:t>
            </a:r>
            <a:r>
              <a:rPr lang="en-US" sz="2400" dirty="0"/>
              <a:t> single &amp; multiple events</a:t>
            </a:r>
          </a:p>
          <a:p>
            <a:r>
              <a:rPr lang="en-US" sz="2400" dirty="0"/>
              <a:t>Updated Multiples RMF to extend    E-range</a:t>
            </a:r>
          </a:p>
          <a:p>
            <a:r>
              <a:rPr lang="en-US" sz="2400" dirty="0" err="1"/>
              <a:t>PICsIT</a:t>
            </a:r>
            <a:r>
              <a:rPr lang="en-US" sz="2400" dirty="0"/>
              <a:t>/Coded mask ratio ~0.76</a:t>
            </a:r>
          </a:p>
          <a:p>
            <a:pPr lvl="1"/>
            <a:r>
              <a:rPr lang="en-US" sz="2400" dirty="0"/>
              <a:t>Count rate underestimated</a:t>
            </a:r>
          </a:p>
          <a:p>
            <a:r>
              <a:rPr lang="en-US" sz="2400" dirty="0"/>
              <a:t>Corrected </a:t>
            </a:r>
            <a:r>
              <a:rPr lang="en-US" sz="2400" dirty="0" err="1"/>
              <a:t>PICsIT</a:t>
            </a:r>
            <a:r>
              <a:rPr lang="en-US" sz="2400" dirty="0"/>
              <a:t> count rate</a:t>
            </a:r>
          </a:p>
          <a:p>
            <a:r>
              <a:rPr lang="en-US" sz="2400" dirty="0"/>
              <a:t>Flux difference between SPI and </a:t>
            </a:r>
            <a:r>
              <a:rPr lang="en-US" sz="2400" dirty="0" err="1"/>
              <a:t>PICsIT</a:t>
            </a:r>
            <a:r>
              <a:rPr lang="en-US" sz="2400" dirty="0"/>
              <a:t> singles ~1.4x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32BD85-5513-F74A-8483-6ADB56312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0369" y="2466230"/>
            <a:ext cx="6439630" cy="40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24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54792-807C-0E48-B882-3D882B937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INTEGRAL Crab Spectrum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8EF26-DFE9-A64A-9DB7-8EC66B413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643" y="1440003"/>
            <a:ext cx="11485493" cy="5417997"/>
          </a:xfrm>
        </p:spPr>
        <p:txBody>
          <a:bodyPr numCol="2">
            <a:normAutofit/>
          </a:bodyPr>
          <a:lstStyle/>
          <a:p>
            <a:r>
              <a:rPr lang="en-US" sz="2400" dirty="0"/>
              <a:t>SPI spectrum (Jourdain &amp; Roque 2020) vs </a:t>
            </a:r>
            <a:r>
              <a:rPr lang="en-US" sz="2400" dirty="0" err="1"/>
              <a:t>PICsIT</a:t>
            </a:r>
            <a:r>
              <a:rPr lang="en-US" sz="2400" dirty="0"/>
              <a:t> vs ISGRI OSA11.2</a:t>
            </a:r>
          </a:p>
          <a:p>
            <a:pPr lvl="1"/>
            <a:r>
              <a:rPr lang="en-US" sz="2400" dirty="0"/>
              <a:t>Cross-calibration with ISGRI</a:t>
            </a:r>
          </a:p>
          <a:p>
            <a:pPr lvl="1"/>
            <a:r>
              <a:rPr lang="en-US" sz="2400" dirty="0"/>
              <a:t>Flux consistent with Singles</a:t>
            </a:r>
          </a:p>
          <a:p>
            <a:r>
              <a:rPr lang="en-US" sz="2400" dirty="0"/>
              <a:t>GRBM fit with </a:t>
            </a:r>
            <a:r>
              <a:rPr lang="en-US" sz="2400" dirty="0" err="1"/>
              <a:t>Γ</a:t>
            </a:r>
            <a:r>
              <a:rPr lang="en-US" sz="2400" dirty="0"/>
              <a:t>=-1.99</a:t>
            </a:r>
          </a:p>
          <a:p>
            <a:pPr lvl="1"/>
            <a:r>
              <a:rPr lang="en-US" sz="2400" dirty="0"/>
              <a:t>SPI:Γ = -2.32 </a:t>
            </a:r>
            <a:r>
              <a:rPr lang="en-US" sz="2400" dirty="0" err="1"/>
              <a:t>E</a:t>
            </a:r>
            <a:r>
              <a:rPr lang="en-US" sz="2400" baseline="-25000" dirty="0" err="1"/>
              <a:t>c</a:t>
            </a:r>
            <a:r>
              <a:rPr lang="en-US" sz="2400" baseline="-25000" dirty="0"/>
              <a:t> </a:t>
            </a:r>
            <a:r>
              <a:rPr lang="en-US" sz="2400" dirty="0"/>
              <a:t>= 535 </a:t>
            </a:r>
            <a:r>
              <a:rPr lang="en-US" sz="2400" dirty="0" err="1"/>
              <a:t>keV</a:t>
            </a:r>
            <a:endParaRPr lang="en-US" sz="2400" dirty="0"/>
          </a:p>
          <a:p>
            <a:pPr lvl="1"/>
            <a:r>
              <a:rPr lang="en-US" sz="2400" dirty="0"/>
              <a:t>ISGRI:Γ = -2.8 </a:t>
            </a:r>
            <a:r>
              <a:rPr lang="en-US" sz="2400" dirty="0" err="1"/>
              <a:t>E</a:t>
            </a:r>
            <a:r>
              <a:rPr lang="en-US" sz="2400" baseline="-25000" dirty="0" err="1"/>
              <a:t>c</a:t>
            </a:r>
            <a:r>
              <a:rPr lang="en-US" sz="2400" baseline="-25000" dirty="0"/>
              <a:t> </a:t>
            </a:r>
            <a:r>
              <a:rPr lang="en-US" sz="2400" dirty="0"/>
              <a:t>= 427 </a:t>
            </a:r>
            <a:r>
              <a:rPr lang="en-US" sz="2400" dirty="0" err="1"/>
              <a:t>keV</a:t>
            </a:r>
            <a:endParaRPr lang="en-US" sz="2400" dirty="0"/>
          </a:p>
          <a:p>
            <a:pPr lvl="1"/>
            <a:r>
              <a:rPr lang="en-US" sz="2400" dirty="0"/>
              <a:t>Diverge ~400 </a:t>
            </a:r>
            <a:r>
              <a:rPr lang="en-US" sz="2400" dirty="0" err="1"/>
              <a:t>keV</a:t>
            </a:r>
            <a:endParaRPr lang="en-US" sz="2400" dirty="0"/>
          </a:p>
          <a:p>
            <a:pPr lvl="1"/>
            <a:r>
              <a:rPr lang="en-US" sz="2400" dirty="0" err="1"/>
              <a:t>PICsIT:Γ</a:t>
            </a:r>
            <a:r>
              <a:rPr lang="en-US" sz="2400" dirty="0"/>
              <a:t> = -2.42 </a:t>
            </a:r>
            <a:r>
              <a:rPr lang="en-US" sz="2400" dirty="0" err="1"/>
              <a:t>E</a:t>
            </a:r>
            <a:r>
              <a:rPr lang="en-US" sz="2400" baseline="-25000" dirty="0" err="1"/>
              <a:t>c</a:t>
            </a:r>
            <a:r>
              <a:rPr lang="en-US" sz="2400" dirty="0"/>
              <a:t> =530 </a:t>
            </a:r>
            <a:r>
              <a:rPr lang="en-US" sz="2400" dirty="0" err="1"/>
              <a:t>keV</a:t>
            </a:r>
            <a:r>
              <a:rPr lang="en-US" sz="2400" dirty="0"/>
              <a:t> (f)</a:t>
            </a:r>
          </a:p>
          <a:p>
            <a:pPr marL="810000" lvl="2" indent="0">
              <a:buNone/>
            </a:pPr>
            <a:endParaRPr lang="en-US" sz="2400" dirty="0"/>
          </a:p>
          <a:p>
            <a:pPr lvl="2"/>
            <a:endParaRPr lang="en-US" sz="2400" dirty="0"/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183720-CB7B-504D-907D-1C4A6457E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205" y="2349500"/>
            <a:ext cx="6637985" cy="40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12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54792-807C-0E48-B882-3D882B937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INTEGRAL Crab Spectrum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8EF26-DFE9-A64A-9DB7-8EC66B413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643" y="1440003"/>
            <a:ext cx="11485493" cy="5417997"/>
          </a:xfrm>
        </p:spPr>
        <p:txBody>
          <a:bodyPr numCol="2">
            <a:normAutofit/>
          </a:bodyPr>
          <a:lstStyle/>
          <a:p>
            <a:r>
              <a:rPr lang="en-US" sz="2400" dirty="0"/>
              <a:t>SPI spectrum (Jourdain &amp; Roque 2020) vs </a:t>
            </a:r>
            <a:r>
              <a:rPr lang="en-US" sz="2400" dirty="0" err="1"/>
              <a:t>PICsIT</a:t>
            </a:r>
            <a:r>
              <a:rPr lang="en-US" sz="2400" dirty="0"/>
              <a:t> vs ISGRI OSA11.2</a:t>
            </a:r>
          </a:p>
          <a:p>
            <a:pPr lvl="1"/>
            <a:r>
              <a:rPr lang="en-US" sz="2400" dirty="0"/>
              <a:t>ISGRI ~3 </a:t>
            </a:r>
            <a:r>
              <a:rPr lang="en-US" sz="2400" dirty="0" err="1"/>
              <a:t>Ms</a:t>
            </a:r>
            <a:r>
              <a:rPr lang="en-US" sz="2400" dirty="0"/>
              <a:t> from rev 39-1089</a:t>
            </a:r>
          </a:p>
          <a:p>
            <a:pPr lvl="1"/>
            <a:r>
              <a:rPr lang="en-US" sz="2400" dirty="0"/>
              <a:t>ISGRI cross-calibration with SPI</a:t>
            </a:r>
          </a:p>
          <a:p>
            <a:pPr marL="450000" lvl="1" indent="0">
              <a:buNone/>
            </a:pPr>
            <a:r>
              <a:rPr lang="en-US" sz="2400" dirty="0"/>
              <a:t>until 511 </a:t>
            </a:r>
            <a:r>
              <a:rPr lang="en-US" sz="2400" dirty="0" err="1"/>
              <a:t>keV</a:t>
            </a:r>
            <a:r>
              <a:rPr lang="en-US" sz="2400" dirty="0"/>
              <a:t> (</a:t>
            </a:r>
            <a:r>
              <a:rPr lang="en-US" sz="2400" dirty="0" err="1"/>
              <a:t>Pedros</a:t>
            </a:r>
            <a:r>
              <a:rPr lang="en-US" sz="2400" dirty="0"/>
              <a:t>, ISDC)</a:t>
            </a:r>
          </a:p>
          <a:p>
            <a:pPr lvl="1"/>
            <a:r>
              <a:rPr lang="en-US" sz="2400" dirty="0"/>
              <a:t>Not clear calibration &gt;511 </a:t>
            </a:r>
            <a:r>
              <a:rPr lang="en-US" sz="2400" dirty="0" err="1"/>
              <a:t>keV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75F144-9583-DC43-99A6-E35824680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205" y="2349500"/>
            <a:ext cx="6637985" cy="40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26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54792-807C-0E48-B882-3D882B937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Crab Spectrum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8EF26-DFE9-A64A-9DB7-8EC66B413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643" y="1440003"/>
            <a:ext cx="11485493" cy="5417997"/>
          </a:xfrm>
        </p:spPr>
        <p:txBody>
          <a:bodyPr numCol="2">
            <a:normAutofit/>
          </a:bodyPr>
          <a:lstStyle/>
          <a:p>
            <a:r>
              <a:rPr lang="en-US" sz="2400" dirty="0"/>
              <a:t>SPI spectrum (Jourdain &amp; Roque 2020) vs </a:t>
            </a:r>
            <a:r>
              <a:rPr lang="en-US" sz="2400" dirty="0" err="1"/>
              <a:t>PICsIT</a:t>
            </a:r>
            <a:r>
              <a:rPr lang="en-US" sz="2400" dirty="0"/>
              <a:t> single vs ISGRI vs COMPTEL (van der </a:t>
            </a:r>
            <a:r>
              <a:rPr lang="en-US" sz="2400" dirty="0" err="1"/>
              <a:t>Meulen</a:t>
            </a:r>
            <a:r>
              <a:rPr lang="en-US" sz="2400" dirty="0"/>
              <a:t> 1998; </a:t>
            </a:r>
            <a:r>
              <a:rPr lang="en-US" sz="2400" dirty="0" err="1"/>
              <a:t>Knodlseder</a:t>
            </a:r>
            <a:r>
              <a:rPr lang="en-US" sz="2400" dirty="0"/>
              <a:t> 2022)</a:t>
            </a:r>
          </a:p>
          <a:p>
            <a:r>
              <a:rPr lang="en-US" sz="2400" dirty="0"/>
              <a:t>ISGRI/</a:t>
            </a:r>
            <a:r>
              <a:rPr lang="en-US" sz="2400" dirty="0" err="1"/>
              <a:t>PICsIT</a:t>
            </a:r>
            <a:r>
              <a:rPr lang="en-US" sz="2400" dirty="0"/>
              <a:t> spectra lead to COMPTEL spectrum 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A71062-6E2D-E145-A39C-CAA0D7DB0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158" y="2442100"/>
            <a:ext cx="6773540" cy="421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33818"/>
      </p:ext>
    </p:extLst>
  </p:cSld>
  <p:clrMapOvr>
    <a:masterClrMapping/>
  </p:clrMapOvr>
</p:sld>
</file>

<file path=ppt/theme/theme1.xml><?xml version="1.0" encoding="utf-8"?>
<a:theme xmlns:a="http://schemas.openxmlformats.org/drawingml/2006/main" name="GlowVTI">
  <a:themeElements>
    <a:clrScheme name="AnalogousFromDarkSeed_2SEEDS">
      <a:dk1>
        <a:srgbClr val="000000"/>
      </a:dk1>
      <a:lt1>
        <a:srgbClr val="FFFFFF"/>
      </a:lt1>
      <a:dk2>
        <a:srgbClr val="1B2830"/>
      </a:dk2>
      <a:lt2>
        <a:srgbClr val="F3F2F0"/>
      </a:lt2>
      <a:accent1>
        <a:srgbClr val="1774D5"/>
      </a:accent1>
      <a:accent2>
        <a:srgbClr val="23B4C3"/>
      </a:accent2>
      <a:accent3>
        <a:srgbClr val="2D3BE7"/>
      </a:accent3>
      <a:accent4>
        <a:srgbClr val="D51739"/>
      </a:accent4>
      <a:accent5>
        <a:srgbClr val="E75629"/>
      </a:accent5>
      <a:accent6>
        <a:srgbClr val="D59317"/>
      </a:accent6>
      <a:hlink>
        <a:srgbClr val="BF3FBE"/>
      </a:hlink>
      <a:folHlink>
        <a:srgbClr val="7F7F7F"/>
      </a:folHlink>
    </a:clrScheme>
    <a:fontScheme name="Blur">
      <a:majorFont>
        <a:latin typeface="Bell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owVTI" id="{D5B5AA20-F6D3-43B8-AF6B-ECAF69256418}" vid="{93025AB5-1D44-4CD3-9BC3-729F6E11E040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116641</TotalTime>
  <Words>561</Words>
  <Application>Microsoft Macintosh PowerPoint</Application>
  <PresentationFormat>Widescreen</PresentationFormat>
  <Paragraphs>96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Avenir Next LT Pro</vt:lpstr>
      <vt:lpstr>Bell MT</vt:lpstr>
      <vt:lpstr>Calibri</vt:lpstr>
      <vt:lpstr>GlowVTI</vt:lpstr>
      <vt:lpstr>Soft Gamma-ray Crab Spectrum with INTEGRAL/IBIS-PICsIT</vt:lpstr>
      <vt:lpstr>Crab Previous Results</vt:lpstr>
      <vt:lpstr>Crab Previous Results</vt:lpstr>
      <vt:lpstr>IBIS-PICsIT Instrument Review</vt:lpstr>
      <vt:lpstr>Crab Light Curve</vt:lpstr>
      <vt:lpstr>INTEGRAL Crab Spectrum</vt:lpstr>
      <vt:lpstr>INTEGRAL Crab Spectrum</vt:lpstr>
      <vt:lpstr>INTEGRAL Crab Spectrum</vt:lpstr>
      <vt:lpstr>Crab Spectrum</vt:lpstr>
      <vt:lpstr>Crab Spectrum</vt:lpstr>
      <vt:lpstr>Crab Pulsar/Nebula Spectra</vt:lpstr>
      <vt:lpstr>Crab Pulsar/Nebula Spectra</vt:lpstr>
      <vt:lpstr>Crab Nebula Spectra</vt:lpstr>
      <vt:lpstr>Conclusion and Future Work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GRASS-2</dc:title>
  <dc:creator>Lorenzo Natalucci</dc:creator>
  <cp:lastModifiedBy>Microsoft Office User</cp:lastModifiedBy>
  <cp:revision>193</cp:revision>
  <cp:lastPrinted>2025-05-12T15:25:25Z</cp:lastPrinted>
  <dcterms:created xsi:type="dcterms:W3CDTF">2021-11-18T18:12:45Z</dcterms:created>
  <dcterms:modified xsi:type="dcterms:W3CDTF">2025-05-12T15:40:42Z</dcterms:modified>
</cp:coreProperties>
</file>