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7" r:id="rId3"/>
    <p:sldId id="597" r:id="rId4"/>
    <p:sldId id="531" r:id="rId5"/>
    <p:sldId id="555" r:id="rId6"/>
    <p:sldId id="548" r:id="rId7"/>
    <p:sldId id="549" r:id="rId8"/>
    <p:sldId id="561" r:id="rId9"/>
    <p:sldId id="560" r:id="rId10"/>
    <p:sldId id="598" r:id="rId11"/>
    <p:sldId id="562" r:id="rId12"/>
    <p:sldId id="577" r:id="rId13"/>
    <p:sldId id="589" r:id="rId14"/>
    <p:sldId id="590" r:id="rId15"/>
    <p:sldId id="595" r:id="rId16"/>
    <p:sldId id="601" r:id="rId17"/>
    <p:sldId id="535" r:id="rId18"/>
    <p:sldId id="564" r:id="rId19"/>
    <p:sldId id="591" r:id="rId20"/>
    <p:sldId id="592" r:id="rId21"/>
    <p:sldId id="593" r:id="rId22"/>
    <p:sldId id="594" r:id="rId23"/>
    <p:sldId id="565" r:id="rId24"/>
    <p:sldId id="599" r:id="rId25"/>
    <p:sldId id="569" r:id="rId26"/>
    <p:sldId id="587" r:id="rId27"/>
    <p:sldId id="600" r:id="rId28"/>
    <p:sldId id="588" r:id="rId29"/>
    <p:sldId id="342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92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5535" autoAdjust="0"/>
  </p:normalViewPr>
  <p:slideViewPr>
    <p:cSldViewPr>
      <p:cViewPr varScale="1">
        <p:scale>
          <a:sx n="44" d="100"/>
          <a:sy n="44" d="100"/>
        </p:scale>
        <p:origin x="68" y="10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4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24420-7A81-4F5E-9066-6E94BF8FDF2A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D3A6-EB59-417B-A3DF-00274A43E4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30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06111-F0D8-4FED-B983-91AD2641C38B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6F40E-79EE-4B1B-AE87-EEF83E0148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39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6F40E-79EE-4B1B-AE87-EEF83E0148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81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Rectangle 67"/>
          <p:cNvSpPr>
            <a:spLocks noChangeArrowheads="1"/>
          </p:cNvSpPr>
          <p:nvPr userDrawn="1"/>
        </p:nvSpPr>
        <p:spPr bwMode="gray">
          <a:xfrm>
            <a:off x="0" y="1268760"/>
            <a:ext cx="12192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7600" y="5257800"/>
            <a:ext cx="10363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0" dirty="0"/>
              <a:t>单击此处编辑母版副标题样式</a:t>
            </a:r>
            <a:endParaRPr lang="en-US" altLang="zh-CN" noProof="0" dirty="0"/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304800" y="2514601"/>
            <a:ext cx="254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Arial Black" pitchFamily="34" charset="0"/>
                <a:ea typeface="宋体" pitchFamily="2" charset="-122"/>
              </a:rPr>
              <a:t>L o g o</a:t>
            </a:r>
          </a:p>
        </p:txBody>
      </p:sp>
      <p:sp>
        <p:nvSpPr>
          <p:cNvPr id="3146" name="Rectangle 7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564313"/>
            <a:ext cx="2844800" cy="157162"/>
          </a:xfrm>
        </p:spPr>
        <p:txBody>
          <a:bodyPr/>
          <a:lstStyle>
            <a:lvl1pPr>
              <a:defRPr sz="1400">
                <a:latin typeface="Times New Roman" pitchFamily="18" charset="0"/>
              </a:defRPr>
            </a:lvl1pPr>
          </a:lstStyle>
          <a:p>
            <a:r>
              <a:rPr lang="en-US" altLang="zh-CN" dirty="0"/>
              <a:t>EP-FXT</a:t>
            </a:r>
          </a:p>
        </p:txBody>
      </p:sp>
      <p:sp>
        <p:nvSpPr>
          <p:cNvPr id="3147" name="Rectangle 7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550025"/>
            <a:ext cx="3860800" cy="171450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r>
              <a:rPr lang="en-US" altLang="zh-CN" dirty="0"/>
              <a:t>1</a:t>
            </a:r>
          </a:p>
        </p:txBody>
      </p:sp>
      <p:sp>
        <p:nvSpPr>
          <p:cNvPr id="3148" name="Rectangle 7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535739"/>
            <a:ext cx="2844800" cy="185737"/>
          </a:xfrm>
        </p:spPr>
        <p:txBody>
          <a:bodyPr/>
          <a:lstStyle>
            <a:lvl1pPr algn="r">
              <a:defRPr>
                <a:latin typeface="Times New Roman" pitchFamily="18" charset="0"/>
              </a:defRPr>
            </a:lvl1pPr>
          </a:lstStyle>
          <a:p>
            <a:fld id="{55CC94C1-7F4F-4DB7-9C16-2728FEFA3E41}" type="slidenum">
              <a:rPr lang="en-US" altLang="zh-CN"/>
              <a:pPr/>
              <a:t>‹#›</a:t>
            </a:fld>
            <a:endParaRPr lang="en-US" altLang="zh-CN" dirty="0"/>
          </a:p>
        </p:txBody>
      </p:sp>
      <p:pic>
        <p:nvPicPr>
          <p:cNvPr id="2" name="Picture 2" descr="E:\20160628EP-FXT\相关图片\2017-01-19_17-03-29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634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1"/>
            <a:ext cx="2520280" cy="1268760"/>
          </a:xfrm>
          <a:prstGeom prst="rect">
            <a:avLst/>
          </a:prstGeom>
        </p:spPr>
      </p:pic>
      <p:pic>
        <p:nvPicPr>
          <p:cNvPr id="17" name="Picture 2" descr="E:\Application\KeyShot\KeyShot 4\KeyShot 4\Renderings\HXMT-TB.4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81" y="5731"/>
            <a:ext cx="2352635" cy="1233711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76" y="24743"/>
            <a:ext cx="2214625" cy="121927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Main\eXTP\08-大系统协调-20170214\HB\飞行状态1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98" y="0"/>
            <a:ext cx="2421467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4FD9BA-F1F9-404A-9AAD-E6AEC75DC284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848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91600" y="731838"/>
            <a:ext cx="2794000" cy="559276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31838"/>
            <a:ext cx="8178800" cy="559276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A0664C-D52B-4142-A604-12AFFA31D1D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81098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731838"/>
            <a:ext cx="10871200" cy="56356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371600"/>
            <a:ext cx="10972800" cy="4953000"/>
          </a:xfrm>
        </p:spPr>
        <p:txBody>
          <a:bodyPr/>
          <a:lstStyle/>
          <a:p>
            <a:r>
              <a:rPr lang="zh-CN" altLang="en-US"/>
              <a:t>单击图标添加表格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4572000" y="6508751"/>
            <a:ext cx="2844800" cy="307975"/>
          </a:xfrm>
        </p:spPr>
        <p:txBody>
          <a:bodyPr/>
          <a:lstStyle>
            <a:lvl1pPr>
              <a:defRPr/>
            </a:lvl1pPr>
          </a:lstStyle>
          <a:p>
            <a:fld id="{793840AF-9EAC-4DDF-8D58-5837D0E7E4C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>
          <a:xfrm>
            <a:off x="609600" y="6521451"/>
            <a:ext cx="30480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8744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9354120" y="6521451"/>
            <a:ext cx="2844800" cy="307975"/>
          </a:xfrm>
        </p:spPr>
        <p:txBody>
          <a:bodyPr/>
          <a:lstStyle>
            <a:lvl1pPr algn="r">
              <a:defRPr/>
            </a:lvl1pPr>
          </a:lstStyle>
          <a:p>
            <a:fld id="{24810B87-4E97-431E-BE67-D88FFA23024F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EP-FXT</a:t>
            </a:r>
          </a:p>
        </p:txBody>
      </p:sp>
    </p:spTree>
    <p:extLst>
      <p:ext uri="{BB962C8B-B14F-4D97-AF65-F5344CB8AC3E}">
        <p14:creationId xmlns:p14="http://schemas.microsoft.com/office/powerpoint/2010/main" val="295757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40D84D-7911-4846-A5B9-9EE4C096E60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EP-FXT</a:t>
            </a:r>
          </a:p>
        </p:txBody>
      </p:sp>
    </p:spTree>
    <p:extLst>
      <p:ext uri="{BB962C8B-B14F-4D97-AF65-F5344CB8AC3E}">
        <p14:creationId xmlns:p14="http://schemas.microsoft.com/office/powerpoint/2010/main" val="123672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D78A5B0-F527-4C7B-A8E1-04F841C1FF8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320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E07C82-2764-4100-99ED-DF8BE8C5E85B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8980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525F31-BF57-4714-935B-94382C33588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4947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A0B679-8519-48FF-B8BD-F842F5719221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18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ED28D8-85C0-4A02-87C8-EB4D8C71A063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30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1FC09C-E8A8-4F79-8391-E6E61969EEBD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1870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 70"/>
          <p:cNvSpPr>
            <a:spLocks noChangeArrowheads="1"/>
          </p:cNvSpPr>
          <p:nvPr userDrawn="1"/>
        </p:nvSpPr>
        <p:spPr bwMode="gray">
          <a:xfrm>
            <a:off x="0" y="0"/>
            <a:ext cx="12192000" cy="650733"/>
          </a:xfrm>
          <a:prstGeom prst="rect">
            <a:avLst/>
          </a:prstGeom>
          <a:gradFill flip="none" rotWithShape="1">
            <a:gsLst>
              <a:gs pos="50000">
                <a:schemeClr val="tx1"/>
              </a:gs>
              <a:gs pos="99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07201"/>
            <a:ext cx="10972800" cy="481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521451"/>
            <a:ext cx="2844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fld id="{4D51EED2-C238-4ED1-880A-532F1968BAC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255170" y="129036"/>
            <a:ext cx="9521350" cy="37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21451"/>
            <a:ext cx="3048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  <a:ea typeface="宋体" pitchFamily="2" charset="-122"/>
              </a:defRPr>
            </a:lvl1pPr>
          </a:lstStyle>
          <a:p>
            <a:r>
              <a:rPr lang="en-US" altLang="zh-CN"/>
              <a:t>HXMT-LE</a:t>
            </a:r>
            <a:endParaRPr lang="en-US" altLang="zh-CN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CB8D27-1F7B-4984-B41A-7D828EFC6C2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08568" y="-9275"/>
            <a:ext cx="983432" cy="6501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2" descr="E:\20160628EP-FXT\相关图片\2017-01-19_17-03-29.png">
            <a:extLst>
              <a:ext uri="{FF2B5EF4-FFF2-40B4-BE49-F238E27FC236}">
                <a16:creationId xmlns:a16="http://schemas.microsoft.com/office/drawing/2014/main" id="{607A2E79-1E50-41B5-B910-5C3BEAF42C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83432" cy="641069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accent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3858" y="-1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943872" y="6525344"/>
            <a:ext cx="2133600" cy="332656"/>
          </a:xfrm>
        </p:spPr>
        <p:txBody>
          <a:bodyPr/>
          <a:lstStyle/>
          <a:p>
            <a:pPr algn="ctr"/>
            <a:fld id="{55CC94C1-7F4F-4DB7-9C16-2728FEFA3E41}" type="slidenum">
              <a:rPr lang="en-US" altLang="zh-CN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ctr"/>
              <a:t>1</a:t>
            </a:fld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40416" y="3909978"/>
            <a:ext cx="1740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2026-4-22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48B78C8B-AC80-4FC7-B612-A69AA6C5FF1F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407877" y="916942"/>
            <a:ext cx="9205590" cy="177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The Spectroscopy Focusing Array Timing (SFA-T) payload onboard the </a:t>
            </a:r>
            <a:r>
              <a:rPr lang="en-US" altLang="zh-CN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 mission</a:t>
            </a:r>
            <a:r>
              <a:rPr lang="zh-CN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800" i="1" dirty="0">
                <a:latin typeface="Arial" panose="020B0604020202020204" pitchFamily="34" charset="0"/>
                <a:cs typeface="Arial" panose="020B0604020202020204" pitchFamily="34" charset="0"/>
              </a:rPr>
              <a:t>development status, preliminary ground calibration results and future calibration roadmap</a:t>
            </a:r>
            <a:endParaRPr lang="en-US" altLang="zh-CN" sz="280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59295F1-132D-44F3-A9ED-D95017BF23E2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4392" y="186321"/>
            <a:ext cx="3372398" cy="61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zh-CN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 IACHEC meeting, Pelham, Germany, April 20-24 2026</a:t>
            </a:r>
            <a:endParaRPr lang="zh-CN" alt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52130A7-ED0D-4072-941F-1D49DFFE433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1000" y="3905494"/>
            <a:ext cx="2916213" cy="1106622"/>
          </a:xfrm>
        </p:spPr>
        <p:txBody>
          <a:bodyPr/>
          <a:lstStyle/>
          <a:p>
            <a:pPr algn="l"/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Yuxuan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Zhu</a:t>
            </a: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zhuyx@ihep.ac.cn</a:t>
            </a:r>
          </a:p>
          <a:p>
            <a:pPr algn="l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IHEP, CAS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66FE7748-E341-4571-AF0F-144C861316D4}"/>
              </a:ext>
            </a:extLst>
          </p:cNvPr>
          <p:cNvSpPr txBox="1"/>
          <p:nvPr/>
        </p:nvSpPr>
        <p:spPr>
          <a:xfrm>
            <a:off x="7464152" y="4403385"/>
            <a:ext cx="4488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</a:rPr>
              <a:t>On behalf of the </a:t>
            </a:r>
            <a:r>
              <a:rPr lang="en-US" altLang="zh-CN" sz="2000" dirty="0" err="1">
                <a:solidFill>
                  <a:schemeClr val="bg1"/>
                </a:solidFill>
              </a:rPr>
              <a:t>eXTP</a:t>
            </a:r>
            <a:r>
              <a:rPr lang="en-US" altLang="zh-CN" sz="2000" dirty="0">
                <a:solidFill>
                  <a:schemeClr val="bg1"/>
                </a:solidFill>
              </a:rPr>
              <a:t> SFA-T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Team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CD46E49-5076-419A-AF88-D9DC6E262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7" y="5041305"/>
            <a:ext cx="12161415" cy="106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2000" b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YuSa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Wei Li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ZhenJie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LaiDan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Luo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Jia Ma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Qiong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ZiJian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Zhao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XiongTao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YuXuan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YiFan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Chen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ZiYu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YaoGuang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Wei Xu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Dong Xie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XueZhao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JunYi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Tian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YiChen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Fan Yang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XueYi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Gang Li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Juan Zhang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LiQiang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TianXiang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Chen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MaoShun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Bin Meng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HongWei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XiaoJing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YanJi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Juan Wang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XiaoFan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Zhao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WeiWei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Yong Chen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YuPeng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FangJun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ShuangNan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HuiLin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Hua Feng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CongZhan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 Wang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LangPing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DianLong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Fei Ding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LiZhi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PengFei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Qiang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Norbert Meidinger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,Thomas Bechteler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Vadim Burwitz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Kirpal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Nandra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Stefano Basso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Giorgia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Sironi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Giovanni Pareschi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Tagliaferri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Gianpiero</a:t>
            </a:r>
            <a:r>
              <a:rPr lang="en-US" altLang="zh-CN" sz="1200" kern="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zh-CN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Aug.2025</a:t>
            </a:r>
            <a:r>
              <a:rPr lang="zh-CN" alt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2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3AECA3A-0CF1-4C7F-BD8B-4B5F6DECC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6" y="6076412"/>
            <a:ext cx="12172850" cy="78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2000" b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l"/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Institute of High Energy Physics, CAS, Beijing, China;                              4. Max-Planck Institute for Extraterrestrial Physics, </a:t>
            </a:r>
            <a:r>
              <a:rPr lang="en-US" altLang="zh-CN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Giessenbach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Strasse 1, 85748 </a:t>
            </a:r>
            <a:r>
              <a:rPr lang="en-US" altLang="zh-CN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Garching</a:t>
            </a:r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Germany; </a:t>
            </a:r>
          </a:p>
          <a:p>
            <a:pPr lvl="0" algn="l"/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Harbin Institute of Technology, Harbin, China;                                           5. INFN-</a:t>
            </a:r>
            <a:r>
              <a:rPr lang="it-IT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Brera Astronomical Observatory, Via E. Bianchi 46, 23807 Merate, Italy;</a:t>
            </a:r>
            <a:endParaRPr lang="en-US" altLang="zh-CN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/>
            <a:r>
              <a:rPr lang="en-US" altLang="zh-CN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Xi’an Institute of Optics and Precision Mechanics, CAS, Xi’an, China; </a:t>
            </a:r>
            <a:endParaRPr lang="zh-CN" altLang="zh-CN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B20E53F1-907B-45D3-BD3A-F3C2CA1A5D03}"/>
              </a:ext>
            </a:extLst>
          </p:cNvPr>
          <p:cNvGrpSpPr>
            <a:grpSpLocks/>
          </p:cNvGrpSpPr>
          <p:nvPr/>
        </p:nvGrpSpPr>
        <p:grpSpPr bwMode="auto">
          <a:xfrm>
            <a:off x="2856286" y="1443832"/>
            <a:ext cx="5992813" cy="665162"/>
            <a:chOff x="1152" y="1275"/>
            <a:chExt cx="3775" cy="419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C7D3FED-8AF0-4846-AFA2-A8EA6E85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1" name="AutoShape 4">
                <a:extLst>
                  <a:ext uri="{FF2B5EF4-FFF2-40B4-BE49-F238E27FC236}">
                    <a16:creationId xmlns:a16="http://schemas.microsoft.com/office/drawing/2014/main" id="{75787B99-C261-4923-A9B7-E7B53726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7A9E1C98-A781-4AD1-A358-B3E8199F1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AutoShape 6">
                <a:extLst>
                  <a:ext uri="{FF2B5EF4-FFF2-40B4-BE49-F238E27FC236}">
                    <a16:creationId xmlns:a16="http://schemas.microsoft.com/office/drawing/2014/main" id="{EA5D76B7-8723-44B3-8A13-71F3BD6B4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8" name="Line 11">
              <a:extLst>
                <a:ext uri="{FF2B5EF4-FFF2-40B4-BE49-F238E27FC236}">
                  <a16:creationId xmlns:a16="http://schemas.microsoft.com/office/drawing/2014/main" id="{3881A8AF-F78C-44FC-90B6-443C8AC07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Text Box 12">
              <a:extLst>
                <a:ext uri="{FF2B5EF4-FFF2-40B4-BE49-F238E27FC236}">
                  <a16:creationId xmlns:a16="http://schemas.microsoft.com/office/drawing/2014/main" id="{D0189925-F103-4555-A4B8-31D381150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1334"/>
              <a:ext cx="30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Configuration of </a:t>
              </a:r>
              <a:r>
                <a:rPr lang="en-US" altLang="zh-CN" sz="240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zh-CN" altLang="en-US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and SFA-T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41D3D2C5-ED9E-4E53-8D02-290A9E8D63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97" name="Group 33">
            <a:extLst>
              <a:ext uri="{FF2B5EF4-FFF2-40B4-BE49-F238E27FC236}">
                <a16:creationId xmlns:a16="http://schemas.microsoft.com/office/drawing/2014/main" id="{52ACBC02-619B-4BD8-A5A0-169BA504C665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2348880"/>
            <a:ext cx="5992819" cy="665162"/>
            <a:chOff x="1152" y="1851"/>
            <a:chExt cx="3775" cy="419"/>
          </a:xfrm>
        </p:grpSpPr>
        <p:grpSp>
          <p:nvGrpSpPr>
            <p:cNvPr id="98" name="Group 7">
              <a:extLst>
                <a:ext uri="{FF2B5EF4-FFF2-40B4-BE49-F238E27FC236}">
                  <a16:creationId xmlns:a16="http://schemas.microsoft.com/office/drawing/2014/main" id="{C2D94027-6A34-4048-9F5F-97F52DEC2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02" name="AutoShape 8">
                <a:extLst>
                  <a:ext uri="{FF2B5EF4-FFF2-40B4-BE49-F238E27FC236}">
                    <a16:creationId xmlns:a16="http://schemas.microsoft.com/office/drawing/2014/main" id="{4548415F-BA75-4198-8B86-F449F350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AutoShape 9">
                <a:extLst>
                  <a:ext uri="{FF2B5EF4-FFF2-40B4-BE49-F238E27FC236}">
                    <a16:creationId xmlns:a16="http://schemas.microsoft.com/office/drawing/2014/main" id="{28EF268D-13D5-47F6-A7D5-6A1A2DB9A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AutoShape 10">
                <a:extLst>
                  <a:ext uri="{FF2B5EF4-FFF2-40B4-BE49-F238E27FC236}">
                    <a16:creationId xmlns:a16="http://schemas.microsoft.com/office/drawing/2014/main" id="{20DA18C6-B9B6-4EA9-A8D4-2E2C9F1790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9" name="Line 14">
              <a:extLst>
                <a:ext uri="{FF2B5EF4-FFF2-40B4-BE49-F238E27FC236}">
                  <a16:creationId xmlns:a16="http://schemas.microsoft.com/office/drawing/2014/main" id="{B2510BEE-4E9C-4C98-A069-A3DD4E88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Text Box 15">
              <a:extLst>
                <a:ext uri="{FF2B5EF4-FFF2-40B4-BE49-F238E27FC236}">
                  <a16:creationId xmlns:a16="http://schemas.microsoft.com/office/drawing/2014/main" id="{BAAC41DB-6E6C-4B38-84C8-BA30AF427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Development status of SFA -T</a:t>
              </a:r>
            </a:p>
          </p:txBody>
        </p:sp>
        <p:sp>
          <p:nvSpPr>
            <p:cNvPr id="101" name="Text Box 16">
              <a:extLst>
                <a:ext uri="{FF2B5EF4-FFF2-40B4-BE49-F238E27FC236}">
                  <a16:creationId xmlns:a16="http://schemas.microsoft.com/office/drawing/2014/main" id="{CBBE1664-4E28-4CDE-99E6-A71989B34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E412AB8E-893F-46BD-8EEB-0037A20F2B53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3250733"/>
            <a:ext cx="5992819" cy="665162"/>
            <a:chOff x="1152" y="2413"/>
            <a:chExt cx="3775" cy="419"/>
          </a:xfrm>
        </p:grpSpPr>
        <p:grpSp>
          <p:nvGrpSpPr>
            <p:cNvPr id="106" name="Group 17">
              <a:extLst>
                <a:ext uri="{FF2B5EF4-FFF2-40B4-BE49-F238E27FC236}">
                  <a16:creationId xmlns:a16="http://schemas.microsoft.com/office/drawing/2014/main" id="{99AF4E9F-06E9-410D-A6B7-08FF91BF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0" name="AutoShape 18">
                <a:extLst>
                  <a:ext uri="{FF2B5EF4-FFF2-40B4-BE49-F238E27FC236}">
                    <a16:creationId xmlns:a16="http://schemas.microsoft.com/office/drawing/2014/main" id="{81276BCC-4CAC-4A17-9653-67B3A038B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1" name="AutoShape 19">
                <a:extLst>
                  <a:ext uri="{FF2B5EF4-FFF2-40B4-BE49-F238E27FC236}">
                    <a16:creationId xmlns:a16="http://schemas.microsoft.com/office/drawing/2014/main" id="{C6F76F73-C62F-4609-8659-7F07983E2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" name="AutoShape 20">
                <a:extLst>
                  <a:ext uri="{FF2B5EF4-FFF2-40B4-BE49-F238E27FC236}">
                    <a16:creationId xmlns:a16="http://schemas.microsoft.com/office/drawing/2014/main" id="{612CCAA9-96B8-407A-8893-6337CB0833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C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7" name="Line 25">
              <a:extLst>
                <a:ext uri="{FF2B5EF4-FFF2-40B4-BE49-F238E27FC236}">
                  <a16:creationId xmlns:a16="http://schemas.microsoft.com/office/drawing/2014/main" id="{A2B8E7FE-C8A9-488D-AC27-640298153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Text Box 26">
              <a:extLst>
                <a:ext uri="{FF2B5EF4-FFF2-40B4-BE49-F238E27FC236}">
                  <a16:creationId xmlns:a16="http://schemas.microsoft.com/office/drawing/2014/main" id="{EB10641E-6714-42DD-B60A-C179CEB7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2461"/>
              <a:ext cx="2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Preliminary calibration results</a:t>
              </a:r>
            </a:p>
          </p:txBody>
        </p:sp>
        <p:sp>
          <p:nvSpPr>
            <p:cNvPr id="109" name="Text Box 27">
              <a:extLst>
                <a:ext uri="{FF2B5EF4-FFF2-40B4-BE49-F238E27FC236}">
                  <a16:creationId xmlns:a16="http://schemas.microsoft.com/office/drawing/2014/main" id="{D950EE12-3F5C-4B1D-8D4F-58C9A40C34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13" name="Group 34">
            <a:extLst>
              <a:ext uri="{FF2B5EF4-FFF2-40B4-BE49-F238E27FC236}">
                <a16:creationId xmlns:a16="http://schemas.microsoft.com/office/drawing/2014/main" id="{3333721B-E2D4-44CC-AC42-04F66FDDB2DE}"/>
              </a:ext>
            </a:extLst>
          </p:cNvPr>
          <p:cNvGrpSpPr>
            <a:grpSpLocks/>
          </p:cNvGrpSpPr>
          <p:nvPr/>
        </p:nvGrpSpPr>
        <p:grpSpPr bwMode="auto">
          <a:xfrm>
            <a:off x="2862035" y="4156720"/>
            <a:ext cx="6088064" cy="665162"/>
            <a:chOff x="1152" y="2413"/>
            <a:chExt cx="3835" cy="419"/>
          </a:xfrm>
        </p:grpSpPr>
        <p:grpSp>
          <p:nvGrpSpPr>
            <p:cNvPr id="114" name="Group 17">
              <a:extLst>
                <a:ext uri="{FF2B5EF4-FFF2-40B4-BE49-F238E27FC236}">
                  <a16:creationId xmlns:a16="http://schemas.microsoft.com/office/drawing/2014/main" id="{64F0506F-F5DD-4EA3-B2A0-80EB3E213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8" name="AutoShape 18">
                <a:extLst>
                  <a:ext uri="{FF2B5EF4-FFF2-40B4-BE49-F238E27FC236}">
                    <a16:creationId xmlns:a16="http://schemas.microsoft.com/office/drawing/2014/main" id="{6FAC57D0-832C-4C7D-9CAB-FFA1496BB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9" name="AutoShape 19">
                <a:extLst>
                  <a:ext uri="{FF2B5EF4-FFF2-40B4-BE49-F238E27FC236}">
                    <a16:creationId xmlns:a16="http://schemas.microsoft.com/office/drawing/2014/main" id="{EB94ED0A-9BD3-42EA-8B18-40A7F0AD9C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0" name="AutoShape 20">
                <a:extLst>
                  <a:ext uri="{FF2B5EF4-FFF2-40B4-BE49-F238E27FC236}">
                    <a16:creationId xmlns:a16="http://schemas.microsoft.com/office/drawing/2014/main" id="{B4C23E0E-7A5A-4CAC-8048-7D5006807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5" name="Line 25">
              <a:extLst>
                <a:ext uri="{FF2B5EF4-FFF2-40B4-BE49-F238E27FC236}">
                  <a16:creationId xmlns:a16="http://schemas.microsoft.com/office/drawing/2014/main" id="{2282772D-848C-46C8-97A3-4013A7BB6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8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6" name="Text Box 26">
              <a:extLst>
                <a:ext uri="{FF2B5EF4-FFF2-40B4-BE49-F238E27FC236}">
                  <a16:creationId xmlns:a16="http://schemas.microsoft.com/office/drawing/2014/main" id="{1F025049-47F9-4F80-BF60-84682E1D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61"/>
              <a:ext cx="32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Ground calibration strategy for future</a:t>
              </a:r>
            </a:p>
          </p:txBody>
        </p:sp>
        <p:sp>
          <p:nvSpPr>
            <p:cNvPr id="117" name="Text Box 27">
              <a:extLst>
                <a:ext uri="{FF2B5EF4-FFF2-40B4-BE49-F238E27FC236}">
                  <a16:creationId xmlns:a16="http://schemas.microsoft.com/office/drawing/2014/main" id="{F7CDD9FA-1067-460C-8476-486861C74D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5E49063B-B42F-4FE5-B619-FA0CBD7FC156}"/>
              </a:ext>
            </a:extLst>
          </p:cNvPr>
          <p:cNvGrpSpPr>
            <a:grpSpLocks/>
          </p:cNvGrpSpPr>
          <p:nvPr/>
        </p:nvGrpSpPr>
        <p:grpSpPr bwMode="auto">
          <a:xfrm>
            <a:off x="2850332" y="5074031"/>
            <a:ext cx="5992819" cy="665162"/>
            <a:chOff x="1152" y="1851"/>
            <a:chExt cx="3775" cy="419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B9139EC-CDC9-45A4-B861-08A9E78A2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41" name="AutoShape 8">
                <a:extLst>
                  <a:ext uri="{FF2B5EF4-FFF2-40B4-BE49-F238E27FC236}">
                    <a16:creationId xmlns:a16="http://schemas.microsoft.com/office/drawing/2014/main" id="{93202100-B4D8-4D6C-BF7A-F11C38E33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9">
                <a:extLst>
                  <a:ext uri="{FF2B5EF4-FFF2-40B4-BE49-F238E27FC236}">
                    <a16:creationId xmlns:a16="http://schemas.microsoft.com/office/drawing/2014/main" id="{7A63566D-D312-4906-930B-97EA62CA3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AutoShape 10">
                <a:extLst>
                  <a:ext uri="{FF2B5EF4-FFF2-40B4-BE49-F238E27FC236}">
                    <a16:creationId xmlns:a16="http://schemas.microsoft.com/office/drawing/2014/main" id="{0A42095A-66E4-469F-8974-DEB5DA3EB1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91B4A0F5-1235-4E8E-8FBB-06E76439A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3A2F876-2581-44B5-A612-417CA881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A57F2DA5-E67C-48EF-96CF-0BB28FD42A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92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362158-68B6-4BE2-9704-89E202B7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Development status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E30B42-52DF-4A13-943E-134FF47F4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11</a:t>
            </a:fld>
            <a:endParaRPr lang="en-US" altLang="zh-CN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E6D4AE-0991-474A-B86E-FD094031E420}"/>
              </a:ext>
            </a:extLst>
          </p:cNvPr>
          <p:cNvSpPr/>
          <p:nvPr/>
        </p:nvSpPr>
        <p:spPr>
          <a:xfrm>
            <a:off x="7711" y="616651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Who is building all this</a:t>
            </a:r>
            <a:r>
              <a:rPr lang="zh-CN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FBC93E-CF69-4D04-A3A8-8AB7ECFE3C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6092" y="1144839"/>
            <a:ext cx="3719706" cy="2860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175F370-8313-41D4-9295-E2FFD4496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693" y="1099172"/>
            <a:ext cx="2837571" cy="5450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A173D7-51B7-4A66-9566-401CEF540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693" y="1789415"/>
            <a:ext cx="2189499" cy="5674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460940-E770-4F2C-846F-E7AFCFDD0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596" y="1135133"/>
            <a:ext cx="3445131" cy="47307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BD5B2-A9BA-4EE5-B5AF-33CB7B2DF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1746894"/>
            <a:ext cx="3445131" cy="6099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DD0A523-DDAA-4C13-8369-8E8853749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693" y="2523873"/>
            <a:ext cx="4563112" cy="47307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3826C9E-FAC0-465C-A59D-E4540CA35C0C}"/>
              </a:ext>
            </a:extLst>
          </p:cNvPr>
          <p:cNvSpPr txBox="1"/>
          <p:nvPr/>
        </p:nvSpPr>
        <p:spPr>
          <a:xfrm>
            <a:off x="5634693" y="3236549"/>
            <a:ext cx="6297438" cy="3321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Lead Institution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• IHEP, CAS (China) </a:t>
            </a: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— 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Overall project coordination, system integration &amp; technical leadership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International Partners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• MPE, Germany </a:t>
            </a: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— 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Provision of SDDs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• INAF, Italy — </a:t>
            </a:r>
            <a:r>
              <a:rPr lang="en-US" altLang="zh-CN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Technical support for optical component design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E7987D0-D798-44C8-B319-EDF9C5A74FDA}"/>
              </a:ext>
            </a:extLst>
          </p:cNvPr>
          <p:cNvSpPr txBox="1"/>
          <p:nvPr/>
        </p:nvSpPr>
        <p:spPr>
          <a:xfrm>
            <a:off x="57453" y="4071684"/>
            <a:ext cx="5795144" cy="275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Chinese Consortium Responsibilities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✅ Electronics &amp; Data Acquisition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✅ Thermal Control &amp; Mechanical Structure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✅ Optical System Integration</a:t>
            </a:r>
            <a:r>
              <a:rPr lang="zh-CN" altLang="en-US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Jointly developed by IHEP, HIT and XIOPM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8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✅ End-to-end Testing &amp; Calibration</a:t>
            </a:r>
          </a:p>
        </p:txBody>
      </p:sp>
    </p:spTree>
    <p:extLst>
      <p:ext uri="{BB962C8B-B14F-4D97-AF65-F5344CB8AC3E}">
        <p14:creationId xmlns:p14="http://schemas.microsoft.com/office/powerpoint/2010/main" val="266853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78D55-C767-4FF2-808C-99886CDF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Manpower and resources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783FD8-323B-44A0-9D2D-02941E130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sp>
        <p:nvSpPr>
          <p:cNvPr id="5" name="六边形 4">
            <a:extLst>
              <a:ext uri="{FF2B5EF4-FFF2-40B4-BE49-F238E27FC236}">
                <a16:creationId xmlns:a16="http://schemas.microsoft.com/office/drawing/2014/main" id="{75E499CF-58DC-4BEF-8C48-A8BEB4EBE900}"/>
              </a:ext>
            </a:extLst>
          </p:cNvPr>
          <p:cNvSpPr/>
          <p:nvPr/>
        </p:nvSpPr>
        <p:spPr>
          <a:xfrm>
            <a:off x="8741384" y="3115214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>
            <a:blip r:embed="rId2"/>
            <a:stretch>
              <a:fillRect l="15000" r="15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六边形 5">
            <a:extLst>
              <a:ext uri="{FF2B5EF4-FFF2-40B4-BE49-F238E27FC236}">
                <a16:creationId xmlns:a16="http://schemas.microsoft.com/office/drawing/2014/main" id="{E7C60D98-5647-425B-AD61-9B9D1333FAB8}"/>
              </a:ext>
            </a:extLst>
          </p:cNvPr>
          <p:cNvSpPr/>
          <p:nvPr/>
        </p:nvSpPr>
        <p:spPr>
          <a:xfrm>
            <a:off x="6679211" y="3115222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3">
              <a:alphaModFix amt="90000"/>
            </a:blip>
            <a:srcRect/>
            <a:stretch>
              <a:fillRect l="5000" r="5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六边形 6">
            <a:extLst>
              <a:ext uri="{FF2B5EF4-FFF2-40B4-BE49-F238E27FC236}">
                <a16:creationId xmlns:a16="http://schemas.microsoft.com/office/drawing/2014/main" id="{F40295D8-8AFD-4221-A21B-38AFCF4D6656}"/>
              </a:ext>
            </a:extLst>
          </p:cNvPr>
          <p:cNvSpPr/>
          <p:nvPr/>
        </p:nvSpPr>
        <p:spPr>
          <a:xfrm>
            <a:off x="10815449" y="3115134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六边形 7">
            <a:extLst>
              <a:ext uri="{FF2B5EF4-FFF2-40B4-BE49-F238E27FC236}">
                <a16:creationId xmlns:a16="http://schemas.microsoft.com/office/drawing/2014/main" id="{4C6284C4-9CDA-404E-A902-39C01CEB8F1A}"/>
              </a:ext>
            </a:extLst>
          </p:cNvPr>
          <p:cNvSpPr/>
          <p:nvPr/>
        </p:nvSpPr>
        <p:spPr>
          <a:xfrm>
            <a:off x="9781985" y="1257562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六边形 8">
            <a:extLst>
              <a:ext uri="{FF2B5EF4-FFF2-40B4-BE49-F238E27FC236}">
                <a16:creationId xmlns:a16="http://schemas.microsoft.com/office/drawing/2014/main" id="{F25186B2-4BBA-444A-A521-390ABB2BC0C9}"/>
              </a:ext>
            </a:extLst>
          </p:cNvPr>
          <p:cNvSpPr/>
          <p:nvPr/>
        </p:nvSpPr>
        <p:spPr>
          <a:xfrm>
            <a:off x="8734237" y="4353447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>
            <a:blip r:embed="rId6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六边形 9">
            <a:extLst>
              <a:ext uri="{FF2B5EF4-FFF2-40B4-BE49-F238E27FC236}">
                <a16:creationId xmlns:a16="http://schemas.microsoft.com/office/drawing/2014/main" id="{40C5EA41-0F9B-4024-8468-F1C7DEF0B1D2}"/>
              </a:ext>
            </a:extLst>
          </p:cNvPr>
          <p:cNvSpPr/>
          <p:nvPr/>
        </p:nvSpPr>
        <p:spPr>
          <a:xfrm>
            <a:off x="10822584" y="1876558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7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C471AE91-5AD1-424E-B3B6-A0AA5332415A}"/>
              </a:ext>
            </a:extLst>
          </p:cNvPr>
          <p:cNvSpPr/>
          <p:nvPr/>
        </p:nvSpPr>
        <p:spPr>
          <a:xfrm>
            <a:off x="6672064" y="4353467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8">
              <a:alphaModFix amt="80000"/>
            </a:blip>
            <a:srcRect/>
            <a:stretch>
              <a:fillRect t="-10000" b="-10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DCB55FCD-CF13-4D89-87EA-74371C9E8F9D}"/>
              </a:ext>
            </a:extLst>
          </p:cNvPr>
          <p:cNvSpPr/>
          <p:nvPr/>
        </p:nvSpPr>
        <p:spPr>
          <a:xfrm>
            <a:off x="8729494" y="5591450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9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B0611AF4-4D0D-4583-81FB-579850F61D24}"/>
              </a:ext>
            </a:extLst>
          </p:cNvPr>
          <p:cNvSpPr/>
          <p:nvPr/>
        </p:nvSpPr>
        <p:spPr>
          <a:xfrm>
            <a:off x="7707924" y="3734338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19BFC12-1BCC-4E79-ABAE-80D4F8FE45C5}"/>
              </a:ext>
            </a:extLst>
          </p:cNvPr>
          <p:cNvSpPr/>
          <p:nvPr/>
        </p:nvSpPr>
        <p:spPr>
          <a:xfrm>
            <a:off x="7700779" y="4972583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1"/>
            <a:srcRect/>
            <a:stretch>
              <a:fillRect l="15000" r="15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六边形 14">
            <a:extLst>
              <a:ext uri="{FF2B5EF4-FFF2-40B4-BE49-F238E27FC236}">
                <a16:creationId xmlns:a16="http://schemas.microsoft.com/office/drawing/2014/main" id="{BCA4E1B1-EB54-4E2A-97FD-58FA06AD21FF}"/>
              </a:ext>
            </a:extLst>
          </p:cNvPr>
          <p:cNvSpPr/>
          <p:nvPr/>
        </p:nvSpPr>
        <p:spPr>
          <a:xfrm>
            <a:off x="7707924" y="2496088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2">
              <a:alphaModFix amt="80000"/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六边形 15">
            <a:extLst>
              <a:ext uri="{FF2B5EF4-FFF2-40B4-BE49-F238E27FC236}">
                <a16:creationId xmlns:a16="http://schemas.microsoft.com/office/drawing/2014/main" id="{686FDE69-8EA2-47E5-8D75-10223E84B208}"/>
              </a:ext>
            </a:extLst>
          </p:cNvPr>
          <p:cNvSpPr/>
          <p:nvPr/>
        </p:nvSpPr>
        <p:spPr>
          <a:xfrm>
            <a:off x="8741386" y="1876971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3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六边形 16">
            <a:extLst>
              <a:ext uri="{FF2B5EF4-FFF2-40B4-BE49-F238E27FC236}">
                <a16:creationId xmlns:a16="http://schemas.microsoft.com/office/drawing/2014/main" id="{E3DBA49A-219A-462B-B51F-9F50B873A103}"/>
              </a:ext>
            </a:extLst>
          </p:cNvPr>
          <p:cNvSpPr/>
          <p:nvPr/>
        </p:nvSpPr>
        <p:spPr>
          <a:xfrm>
            <a:off x="10815450" y="4353382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4"/>
            <a:srcRect/>
            <a:stretch>
              <a:fillRect l="15000" r="15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六边形 17">
            <a:extLst>
              <a:ext uri="{FF2B5EF4-FFF2-40B4-BE49-F238E27FC236}">
                <a16:creationId xmlns:a16="http://schemas.microsoft.com/office/drawing/2014/main" id="{9C3A4AAF-C43D-40D9-9424-C7F1398CCDFB}"/>
              </a:ext>
            </a:extLst>
          </p:cNvPr>
          <p:cNvSpPr/>
          <p:nvPr/>
        </p:nvSpPr>
        <p:spPr>
          <a:xfrm>
            <a:off x="9774844" y="4972583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5"/>
            <a:srcRect/>
            <a:stretch>
              <a:fillRect t="-10000" b="-20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六边形 18">
            <a:extLst>
              <a:ext uri="{FF2B5EF4-FFF2-40B4-BE49-F238E27FC236}">
                <a16:creationId xmlns:a16="http://schemas.microsoft.com/office/drawing/2014/main" id="{A17510F8-35E0-4F5E-8983-5E6E249FC8C8}"/>
              </a:ext>
            </a:extLst>
          </p:cNvPr>
          <p:cNvSpPr/>
          <p:nvPr/>
        </p:nvSpPr>
        <p:spPr>
          <a:xfrm>
            <a:off x="6681609" y="1876956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>
            <a:blip r:embed="rId16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六边形 19">
            <a:extLst>
              <a:ext uri="{FF2B5EF4-FFF2-40B4-BE49-F238E27FC236}">
                <a16:creationId xmlns:a16="http://schemas.microsoft.com/office/drawing/2014/main" id="{C74B9BDF-9FF6-4721-B37E-AF07240DF313}"/>
              </a:ext>
            </a:extLst>
          </p:cNvPr>
          <p:cNvSpPr/>
          <p:nvPr/>
        </p:nvSpPr>
        <p:spPr>
          <a:xfrm>
            <a:off x="7707923" y="1257826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7"/>
            <a:srcRect/>
            <a:stretch>
              <a:fillRect l="10000" r="10000"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六边形 20">
            <a:extLst>
              <a:ext uri="{FF2B5EF4-FFF2-40B4-BE49-F238E27FC236}">
                <a16:creationId xmlns:a16="http://schemas.microsoft.com/office/drawing/2014/main" id="{F707DF6E-F5D1-47CA-ADF2-4C12F66D3A8A}"/>
              </a:ext>
            </a:extLst>
          </p:cNvPr>
          <p:cNvSpPr/>
          <p:nvPr/>
        </p:nvSpPr>
        <p:spPr>
          <a:xfrm>
            <a:off x="8741385" y="638697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8"/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六边形 21">
            <a:extLst>
              <a:ext uri="{FF2B5EF4-FFF2-40B4-BE49-F238E27FC236}">
                <a16:creationId xmlns:a16="http://schemas.microsoft.com/office/drawing/2014/main" id="{DD94AF49-7591-4103-AD9A-E671BB59F06A}"/>
              </a:ext>
            </a:extLst>
          </p:cNvPr>
          <p:cNvSpPr/>
          <p:nvPr/>
        </p:nvSpPr>
        <p:spPr>
          <a:xfrm>
            <a:off x="9781986" y="2495949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 dpi="0" rotWithShape="1">
            <a:blip r:embed="rId19">
              <a:alphaModFix amt="80000"/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六边形 22">
            <a:extLst>
              <a:ext uri="{FF2B5EF4-FFF2-40B4-BE49-F238E27FC236}">
                <a16:creationId xmlns:a16="http://schemas.microsoft.com/office/drawing/2014/main" id="{BD20C440-E7DA-4445-996B-632E7BD9B2C7}"/>
              </a:ext>
            </a:extLst>
          </p:cNvPr>
          <p:cNvSpPr/>
          <p:nvPr/>
        </p:nvSpPr>
        <p:spPr>
          <a:xfrm>
            <a:off x="9773632" y="3733803"/>
            <a:ext cx="1323975" cy="1238249"/>
          </a:xfrm>
          <a:prstGeom prst="hexagon">
            <a:avLst>
              <a:gd name="adj" fmla="val 23710"/>
              <a:gd name="vf" fmla="val 115470"/>
            </a:avLst>
          </a:prstGeom>
          <a:blipFill>
            <a:blip r:embed="rId20"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B2D8409-4BCE-4C4A-88B1-69368F0DC723}"/>
              </a:ext>
            </a:extLst>
          </p:cNvPr>
          <p:cNvSpPr txBox="1"/>
          <p:nvPr/>
        </p:nvSpPr>
        <p:spPr>
          <a:xfrm>
            <a:off x="-1" y="679712"/>
            <a:ext cx="7282991" cy="5804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20+ experts for the payload development</a:t>
            </a:r>
            <a:r>
              <a:rPr lang="zh-CN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！</a:t>
            </a:r>
            <a:endParaRPr lang="en-US" altLang="zh-CN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9C71EA4-2B78-4C3B-9442-4DCFF1175857}"/>
              </a:ext>
            </a:extLst>
          </p:cNvPr>
          <p:cNvSpPr txBox="1"/>
          <p:nvPr/>
        </p:nvSpPr>
        <p:spPr>
          <a:xfrm>
            <a:off x="36704" y="1286526"/>
            <a:ext cx="6779375" cy="4980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Dedicated Detector Team: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Professional team specializing in detector design, fabrication, and end-to-end testing.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Calibration Capability: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Payload team operates China's largest ground-based calibration facility; tailored calibration plan developed for SFA-T technical requirements.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Industry Partnership for Chip :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Technical support secured from leading large-format semiconductor manufacturers, enabling full-cycle chip design and validation.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Cross-Calibration Access: </a:t>
            </a:r>
            <a:r>
              <a:rPr lang="en-US" altLang="zh-CN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Leveraging PANTER facility support for high-precision cross-calibration between optical system and detector subsystems.</a:t>
            </a:r>
          </a:p>
        </p:txBody>
      </p:sp>
    </p:spTree>
    <p:extLst>
      <p:ext uri="{BB962C8B-B14F-4D97-AF65-F5344CB8AC3E}">
        <p14:creationId xmlns:p14="http://schemas.microsoft.com/office/powerpoint/2010/main" val="409354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78D55-C767-4FF2-808C-99886CDF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Calibration facilities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783FD8-323B-44A0-9D2D-02941E130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4E5D4F4-D981-4C14-9C87-6E4FEEC01597}"/>
              </a:ext>
            </a:extLst>
          </p:cNvPr>
          <p:cNvGrpSpPr/>
          <p:nvPr/>
        </p:nvGrpSpPr>
        <p:grpSpPr>
          <a:xfrm>
            <a:off x="47328" y="692696"/>
            <a:ext cx="5667481" cy="3763072"/>
            <a:chOff x="604610" y="1270792"/>
            <a:chExt cx="7395123" cy="4801316"/>
          </a:xfrm>
        </p:grpSpPr>
        <p:pic>
          <p:nvPicPr>
            <p:cNvPr id="29" name="Picture 2" descr="E:\Application\KeyShot\KeyShot 4\KeyShot 4\Renderings\HXMT-TB.42.jpg">
              <a:extLst>
                <a:ext uri="{FF2B5EF4-FFF2-40B4-BE49-F238E27FC236}">
                  <a16:creationId xmlns:a16="http://schemas.microsoft.com/office/drawing/2014/main" id="{B8545EE8-3996-4AA1-8EC0-21A7F562AD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16" y="1270792"/>
              <a:ext cx="6808366" cy="480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2A908E9D-9E57-4660-ADDB-ADFAA18973B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825016" y="1608124"/>
              <a:ext cx="4920369" cy="464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anose="05000000000000000000" pitchFamily="2" charset="2"/>
                <a:buChar char="ü"/>
              </a:pPr>
              <a:r>
                <a:rPr lang="en-US" altLang="zh-CN" sz="105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The biggest X-ray test facility in China</a:t>
              </a:r>
            </a:p>
            <a:p>
              <a:pPr>
                <a:spcBef>
                  <a:spcPct val="20000"/>
                </a:spcBef>
                <a:buFont typeface="Wingdings" panose="05000000000000000000" pitchFamily="2" charset="2"/>
                <a:buChar char="ü"/>
              </a:pPr>
              <a:r>
                <a:rPr lang="en-US" altLang="zh-CN" sz="1050" dirty="0">
                  <a:solidFill>
                    <a:srgbClr val="C0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Calibrated the EP FXT and WXT well</a:t>
              </a:r>
              <a:endParaRPr lang="zh-CN" altLang="en-US" sz="105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33A7D700-AD69-45B6-BEF6-BAC00905618C}"/>
                </a:ext>
              </a:extLst>
            </p:cNvPr>
            <p:cNvCxnSpPr>
              <a:cxnSpLocks/>
              <a:stCxn id="37" idx="0"/>
            </p:cNvCxnSpPr>
            <p:nvPr/>
          </p:nvCxnSpPr>
          <p:spPr>
            <a:xfrm flipV="1">
              <a:off x="1138099" y="1869142"/>
              <a:ext cx="533488" cy="2111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EF37A264-C188-4707-B5A9-63BA01A69F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8057" y="2181308"/>
              <a:ext cx="338092" cy="11344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EA29803C-0094-4BDB-8443-982B6C1FD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5773" y="2823865"/>
              <a:ext cx="278486" cy="441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20F18386-59F3-4842-A1B1-2F208337E3D2}"/>
                </a:ext>
              </a:extLst>
            </p:cNvPr>
            <p:cNvCxnSpPr>
              <a:cxnSpLocks/>
            </p:cNvCxnSpPr>
            <p:nvPr/>
          </p:nvCxnSpPr>
          <p:spPr>
            <a:xfrm>
              <a:off x="2964259" y="3673836"/>
              <a:ext cx="2214726" cy="5785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3B0E05FD-7E1C-4192-BC79-D79D2AE5FB4D}"/>
                </a:ext>
              </a:extLst>
            </p:cNvPr>
            <p:cNvCxnSpPr/>
            <p:nvPr/>
          </p:nvCxnSpPr>
          <p:spPr>
            <a:xfrm flipH="1">
              <a:off x="6528393" y="3923727"/>
              <a:ext cx="576064" cy="5040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6363D3DA-8A7A-404B-9448-93392F282BC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04610" y="2080268"/>
              <a:ext cx="1066977" cy="464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zh-CN" sz="11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X-ray</a:t>
              </a:r>
            </a:p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zh-CN" sz="11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sources</a:t>
              </a:r>
            </a:p>
          </p:txBody>
        </p:sp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88A14E2F-475D-4913-9CD1-80E9BF4DF9B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27448" y="3322479"/>
              <a:ext cx="1737415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zh-CN" sz="11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Pump stations</a:t>
              </a:r>
            </a:p>
          </p:txBody>
        </p: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19A91FB7-6C43-497E-A6B9-B0A21D91C68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56040" y="3485580"/>
              <a:ext cx="1543693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8001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2573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171700" indent="-342900">
                <a:spcBef>
                  <a:spcPct val="0"/>
                </a:spcBef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altLang="zh-CN" sz="11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Big Chamber</a:t>
              </a: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D4953FE2-94B6-462B-8A59-5B7C5F6C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307213"/>
            <a:ext cx="10498607" cy="2414185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072EECF8-7835-4D9F-8FF6-6D8FE75EF923}"/>
              </a:ext>
            </a:extLst>
          </p:cNvPr>
          <p:cNvSpPr txBox="1"/>
          <p:nvPr/>
        </p:nvSpPr>
        <p:spPr>
          <a:xfrm>
            <a:off x="5529682" y="1006017"/>
            <a:ext cx="63150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100XF (100-m X-ray Test Facility):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Mirror calibration (EA,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PSF,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resolution)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Telescope calibration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en-US" altLang="zh-CN" sz="2800" i="1" dirty="0"/>
              <a:t>PANTER Facility: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Cross calibration of mirrors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4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78D55-C767-4FF2-808C-99886CDF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Calibration facilities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783FD8-323B-44A0-9D2D-02941E130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72EECF8-7835-4D9F-8FF6-6D8FE75EF923}"/>
              </a:ext>
            </a:extLst>
          </p:cNvPr>
          <p:cNvSpPr txBox="1"/>
          <p:nvPr/>
        </p:nvSpPr>
        <p:spPr>
          <a:xfrm>
            <a:off x="6456040" y="906093"/>
            <a:ext cx="59607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Individual chamber for the SDDs test and calibration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Electronic development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resolution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Energy scale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Edge block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  <a:p>
            <a:pPr marL="457200" indent="-457200" algn="l">
              <a:buFont typeface="Wingdings" panose="05000000000000000000" pitchFamily="2" charset="2"/>
              <a:buChar char="l"/>
            </a:pPr>
            <a:endParaRPr lang="en-US" altLang="zh-CN" sz="2800" i="1" dirty="0"/>
          </a:p>
          <a:p>
            <a:pPr marL="457200" indent="-457200" algn="l">
              <a:buFont typeface="Wingdings" panose="05000000000000000000" pitchFamily="2" charset="2"/>
              <a:buChar char="l"/>
            </a:pPr>
            <a:endParaRPr lang="en-US" altLang="zh-CN" sz="2800" i="1" dirty="0"/>
          </a:p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en-US" altLang="zh-CN" sz="2800" i="1" dirty="0"/>
              <a:t>synchrotron radiation source: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RMF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Flux limitation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01B7C9-8D0E-476D-8CDD-714015A4A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298210"/>
            <a:ext cx="6210860" cy="21889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F0C151-360F-44C5-9D5F-4C34112B0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9"/>
          <a:stretch/>
        </p:blipFill>
        <p:spPr>
          <a:xfrm>
            <a:off x="479376" y="672415"/>
            <a:ext cx="5112568" cy="34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F78D55-C767-4FF2-808C-99886CDF6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Calibration facilities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783FD8-323B-44A0-9D2D-02941E1301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15</a:t>
            </a:fld>
            <a:endParaRPr lang="en-US" altLang="zh-CN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72EECF8-7835-4D9F-8FF6-6D8FE75EF923}"/>
              </a:ext>
            </a:extLst>
          </p:cNvPr>
          <p:cNvSpPr txBox="1"/>
          <p:nvPr/>
        </p:nvSpPr>
        <p:spPr>
          <a:xfrm>
            <a:off x="4799856" y="671691"/>
            <a:ext cx="77759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A big housing system is developed for the telescope calibration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Material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Ti-TA1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Load capacity: 850 kg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Angular positioning accuracy: ≤5 ″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Attitude Monitoring System with a position sensitivity of 10 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μm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0.5″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）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Deformation variation with the angle changing (±1°)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0.04 mm(2″)</a:t>
            </a:r>
          </a:p>
          <a:p>
            <a:pPr marL="457200" indent="-457200" algn="l">
              <a:buFont typeface="Wingdings" panose="05000000000000000000" pitchFamily="2" charset="2"/>
              <a:buChar char="l"/>
            </a:pPr>
            <a:r>
              <a:rPr lang="en-US" altLang="zh-CN" sz="2800" i="1" dirty="0"/>
              <a:t>synchrotron radiation Cal chamber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Equipped with a ion pump assembly, achieving ultra-high vacuum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Integrated beam flux monitoring provides live feedback on detector exposure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Upon safety thresholds, instantly close the valve, shielding the detector from beam damage</a:t>
            </a:r>
            <a:r>
              <a:rPr lang="en-US" altLang="zh-CN" sz="2400" b="0" i="0" dirty="0">
                <a:solidFill>
                  <a:srgbClr val="1D1D1F"/>
                </a:solidFill>
                <a:effectLst/>
                <a:latin typeface="system-ui"/>
              </a:rPr>
              <a:t>.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7D9FCB-E496-4DB4-B5F8-A15BF89AA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649975"/>
            <a:ext cx="5112568" cy="22458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89DDE9-304F-4458-AE98-8996DFCF3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04" t="3218" r="12116" b="6666"/>
          <a:stretch/>
        </p:blipFill>
        <p:spPr>
          <a:xfrm>
            <a:off x="335360" y="2796978"/>
            <a:ext cx="360040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7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B20E53F1-907B-45D3-BD3A-F3C2CA1A5D03}"/>
              </a:ext>
            </a:extLst>
          </p:cNvPr>
          <p:cNvGrpSpPr>
            <a:grpSpLocks/>
          </p:cNvGrpSpPr>
          <p:nvPr/>
        </p:nvGrpSpPr>
        <p:grpSpPr bwMode="auto">
          <a:xfrm>
            <a:off x="2856286" y="1443832"/>
            <a:ext cx="5992813" cy="665162"/>
            <a:chOff x="1152" y="1275"/>
            <a:chExt cx="3775" cy="419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C7D3FED-8AF0-4846-AFA2-A8EA6E85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1" name="AutoShape 4">
                <a:extLst>
                  <a:ext uri="{FF2B5EF4-FFF2-40B4-BE49-F238E27FC236}">
                    <a16:creationId xmlns:a16="http://schemas.microsoft.com/office/drawing/2014/main" id="{75787B99-C261-4923-A9B7-E7B53726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7A9E1C98-A781-4AD1-A358-B3E8199F1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AutoShape 6">
                <a:extLst>
                  <a:ext uri="{FF2B5EF4-FFF2-40B4-BE49-F238E27FC236}">
                    <a16:creationId xmlns:a16="http://schemas.microsoft.com/office/drawing/2014/main" id="{EA5D76B7-8723-44B3-8A13-71F3BD6B4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8" name="Line 11">
              <a:extLst>
                <a:ext uri="{FF2B5EF4-FFF2-40B4-BE49-F238E27FC236}">
                  <a16:creationId xmlns:a16="http://schemas.microsoft.com/office/drawing/2014/main" id="{3881A8AF-F78C-44FC-90B6-443C8AC07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Text Box 12">
              <a:extLst>
                <a:ext uri="{FF2B5EF4-FFF2-40B4-BE49-F238E27FC236}">
                  <a16:creationId xmlns:a16="http://schemas.microsoft.com/office/drawing/2014/main" id="{D0189925-F103-4555-A4B8-31D381150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1334"/>
              <a:ext cx="30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Configuration of </a:t>
              </a:r>
              <a:r>
                <a:rPr lang="en-US" altLang="zh-CN" sz="240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zh-CN" altLang="en-US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and SFA-T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41D3D2C5-ED9E-4E53-8D02-290A9E8D63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97" name="Group 33">
            <a:extLst>
              <a:ext uri="{FF2B5EF4-FFF2-40B4-BE49-F238E27FC236}">
                <a16:creationId xmlns:a16="http://schemas.microsoft.com/office/drawing/2014/main" id="{52ACBC02-619B-4BD8-A5A0-169BA504C665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2348880"/>
            <a:ext cx="5992819" cy="665162"/>
            <a:chOff x="1152" y="1851"/>
            <a:chExt cx="3775" cy="419"/>
          </a:xfrm>
        </p:grpSpPr>
        <p:grpSp>
          <p:nvGrpSpPr>
            <p:cNvPr id="98" name="Group 7">
              <a:extLst>
                <a:ext uri="{FF2B5EF4-FFF2-40B4-BE49-F238E27FC236}">
                  <a16:creationId xmlns:a16="http://schemas.microsoft.com/office/drawing/2014/main" id="{C2D94027-6A34-4048-9F5F-97F52DEC2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02" name="AutoShape 8">
                <a:extLst>
                  <a:ext uri="{FF2B5EF4-FFF2-40B4-BE49-F238E27FC236}">
                    <a16:creationId xmlns:a16="http://schemas.microsoft.com/office/drawing/2014/main" id="{4548415F-BA75-4198-8B86-F449F350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AutoShape 9">
                <a:extLst>
                  <a:ext uri="{FF2B5EF4-FFF2-40B4-BE49-F238E27FC236}">
                    <a16:creationId xmlns:a16="http://schemas.microsoft.com/office/drawing/2014/main" id="{28EF268D-13D5-47F6-A7D5-6A1A2DB9A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AutoShape 10">
                <a:extLst>
                  <a:ext uri="{FF2B5EF4-FFF2-40B4-BE49-F238E27FC236}">
                    <a16:creationId xmlns:a16="http://schemas.microsoft.com/office/drawing/2014/main" id="{20DA18C6-B9B6-4EA9-A8D4-2E2C9F1790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9" name="Line 14">
              <a:extLst>
                <a:ext uri="{FF2B5EF4-FFF2-40B4-BE49-F238E27FC236}">
                  <a16:creationId xmlns:a16="http://schemas.microsoft.com/office/drawing/2014/main" id="{B2510BEE-4E9C-4C98-A069-A3DD4E88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Text Box 15">
              <a:extLst>
                <a:ext uri="{FF2B5EF4-FFF2-40B4-BE49-F238E27FC236}">
                  <a16:creationId xmlns:a16="http://schemas.microsoft.com/office/drawing/2014/main" id="{BAAC41DB-6E6C-4B38-84C8-BA30AF427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Development status of SFA -T</a:t>
              </a:r>
            </a:p>
          </p:txBody>
        </p:sp>
        <p:sp>
          <p:nvSpPr>
            <p:cNvPr id="101" name="Text Box 16">
              <a:extLst>
                <a:ext uri="{FF2B5EF4-FFF2-40B4-BE49-F238E27FC236}">
                  <a16:creationId xmlns:a16="http://schemas.microsoft.com/office/drawing/2014/main" id="{CBBE1664-4E28-4CDE-99E6-A71989B34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E412AB8E-893F-46BD-8EEB-0037A20F2B53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3250733"/>
            <a:ext cx="5992819" cy="665162"/>
            <a:chOff x="1152" y="2413"/>
            <a:chExt cx="3775" cy="419"/>
          </a:xfrm>
        </p:grpSpPr>
        <p:grpSp>
          <p:nvGrpSpPr>
            <p:cNvPr id="106" name="Group 17">
              <a:extLst>
                <a:ext uri="{FF2B5EF4-FFF2-40B4-BE49-F238E27FC236}">
                  <a16:creationId xmlns:a16="http://schemas.microsoft.com/office/drawing/2014/main" id="{99AF4E9F-06E9-410D-A6B7-08FF91BF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0" name="AutoShape 18">
                <a:extLst>
                  <a:ext uri="{FF2B5EF4-FFF2-40B4-BE49-F238E27FC236}">
                    <a16:creationId xmlns:a16="http://schemas.microsoft.com/office/drawing/2014/main" id="{81276BCC-4CAC-4A17-9653-67B3A038B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1" name="AutoShape 19">
                <a:extLst>
                  <a:ext uri="{FF2B5EF4-FFF2-40B4-BE49-F238E27FC236}">
                    <a16:creationId xmlns:a16="http://schemas.microsoft.com/office/drawing/2014/main" id="{C6F76F73-C62F-4609-8659-7F07983E2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" name="AutoShape 20">
                <a:extLst>
                  <a:ext uri="{FF2B5EF4-FFF2-40B4-BE49-F238E27FC236}">
                    <a16:creationId xmlns:a16="http://schemas.microsoft.com/office/drawing/2014/main" id="{612CCAA9-96B8-407A-8893-6337CB0833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C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7" name="Line 25">
              <a:extLst>
                <a:ext uri="{FF2B5EF4-FFF2-40B4-BE49-F238E27FC236}">
                  <a16:creationId xmlns:a16="http://schemas.microsoft.com/office/drawing/2014/main" id="{A2B8E7FE-C8A9-488D-AC27-640298153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Text Box 26">
              <a:extLst>
                <a:ext uri="{FF2B5EF4-FFF2-40B4-BE49-F238E27FC236}">
                  <a16:creationId xmlns:a16="http://schemas.microsoft.com/office/drawing/2014/main" id="{EB10641E-6714-42DD-B60A-C179CEB7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2461"/>
              <a:ext cx="2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Preliminary calibration results</a:t>
              </a:r>
            </a:p>
          </p:txBody>
        </p:sp>
        <p:sp>
          <p:nvSpPr>
            <p:cNvPr id="109" name="Text Box 27">
              <a:extLst>
                <a:ext uri="{FF2B5EF4-FFF2-40B4-BE49-F238E27FC236}">
                  <a16:creationId xmlns:a16="http://schemas.microsoft.com/office/drawing/2014/main" id="{D950EE12-3F5C-4B1D-8D4F-58C9A40C34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13" name="Group 34">
            <a:extLst>
              <a:ext uri="{FF2B5EF4-FFF2-40B4-BE49-F238E27FC236}">
                <a16:creationId xmlns:a16="http://schemas.microsoft.com/office/drawing/2014/main" id="{3333721B-E2D4-44CC-AC42-04F66FDDB2DE}"/>
              </a:ext>
            </a:extLst>
          </p:cNvPr>
          <p:cNvGrpSpPr>
            <a:grpSpLocks/>
          </p:cNvGrpSpPr>
          <p:nvPr/>
        </p:nvGrpSpPr>
        <p:grpSpPr bwMode="auto">
          <a:xfrm>
            <a:off x="2862035" y="4156720"/>
            <a:ext cx="6310315" cy="665162"/>
            <a:chOff x="1152" y="2413"/>
            <a:chExt cx="3975" cy="419"/>
          </a:xfrm>
        </p:grpSpPr>
        <p:grpSp>
          <p:nvGrpSpPr>
            <p:cNvPr id="114" name="Group 17">
              <a:extLst>
                <a:ext uri="{FF2B5EF4-FFF2-40B4-BE49-F238E27FC236}">
                  <a16:creationId xmlns:a16="http://schemas.microsoft.com/office/drawing/2014/main" id="{64F0506F-F5DD-4EA3-B2A0-80EB3E213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8" name="AutoShape 18">
                <a:extLst>
                  <a:ext uri="{FF2B5EF4-FFF2-40B4-BE49-F238E27FC236}">
                    <a16:creationId xmlns:a16="http://schemas.microsoft.com/office/drawing/2014/main" id="{6FAC57D0-832C-4C7D-9CAB-FFA1496BB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9" name="AutoShape 19">
                <a:extLst>
                  <a:ext uri="{FF2B5EF4-FFF2-40B4-BE49-F238E27FC236}">
                    <a16:creationId xmlns:a16="http://schemas.microsoft.com/office/drawing/2014/main" id="{EB94ED0A-9BD3-42EA-8B18-40A7F0AD9C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0" name="AutoShape 20">
                <a:extLst>
                  <a:ext uri="{FF2B5EF4-FFF2-40B4-BE49-F238E27FC236}">
                    <a16:creationId xmlns:a16="http://schemas.microsoft.com/office/drawing/2014/main" id="{B4C23E0E-7A5A-4CAC-8048-7D5006807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5" name="Line 25">
              <a:extLst>
                <a:ext uri="{FF2B5EF4-FFF2-40B4-BE49-F238E27FC236}">
                  <a16:creationId xmlns:a16="http://schemas.microsoft.com/office/drawing/2014/main" id="{2282772D-848C-46C8-97A3-4013A7BB6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8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6" name="Text Box 26">
              <a:extLst>
                <a:ext uri="{FF2B5EF4-FFF2-40B4-BE49-F238E27FC236}">
                  <a16:creationId xmlns:a16="http://schemas.microsoft.com/office/drawing/2014/main" id="{1F025049-47F9-4F80-BF60-84682E1D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61"/>
              <a:ext cx="34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Ground Calibration strategy for future</a:t>
              </a:r>
            </a:p>
          </p:txBody>
        </p:sp>
        <p:sp>
          <p:nvSpPr>
            <p:cNvPr id="117" name="Text Box 27">
              <a:extLst>
                <a:ext uri="{FF2B5EF4-FFF2-40B4-BE49-F238E27FC236}">
                  <a16:creationId xmlns:a16="http://schemas.microsoft.com/office/drawing/2014/main" id="{F7CDD9FA-1067-460C-8476-486861C74D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5E49063B-B42F-4FE5-B619-FA0CBD7FC156}"/>
              </a:ext>
            </a:extLst>
          </p:cNvPr>
          <p:cNvGrpSpPr>
            <a:grpSpLocks/>
          </p:cNvGrpSpPr>
          <p:nvPr/>
        </p:nvGrpSpPr>
        <p:grpSpPr bwMode="auto">
          <a:xfrm>
            <a:off x="2850332" y="5074031"/>
            <a:ext cx="5992819" cy="665162"/>
            <a:chOff x="1152" y="1851"/>
            <a:chExt cx="3775" cy="419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B9139EC-CDC9-45A4-B861-08A9E78A2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41" name="AutoShape 8">
                <a:extLst>
                  <a:ext uri="{FF2B5EF4-FFF2-40B4-BE49-F238E27FC236}">
                    <a16:creationId xmlns:a16="http://schemas.microsoft.com/office/drawing/2014/main" id="{93202100-B4D8-4D6C-BF7A-F11C38E33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9">
                <a:extLst>
                  <a:ext uri="{FF2B5EF4-FFF2-40B4-BE49-F238E27FC236}">
                    <a16:creationId xmlns:a16="http://schemas.microsoft.com/office/drawing/2014/main" id="{7A63566D-D312-4906-930B-97EA62CA3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AutoShape 10">
                <a:extLst>
                  <a:ext uri="{FF2B5EF4-FFF2-40B4-BE49-F238E27FC236}">
                    <a16:creationId xmlns:a16="http://schemas.microsoft.com/office/drawing/2014/main" id="{0A42095A-66E4-469F-8974-DEB5DA3EB1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91B4A0F5-1235-4E8E-8FBB-06E76439A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3A2F876-2581-44B5-A612-417CA881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A57F2DA5-E67C-48EF-96CF-0BB28FD42A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493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CE52AFA-39A1-499E-96A1-8FD61099B2E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8532" y="781907"/>
            <a:ext cx="118601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400" b="1" i="1" dirty="0">
                <a:cs typeface="Arial" panose="020B0604020202020204" pitchFamily="34" charset="0"/>
              </a:rPr>
              <a:t>Many individual shells had been tested since the Phase A, and HPD ~26″ can be achieved!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D7E3417-28A0-4A89-9005-13CF8528F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77929" y="1848128"/>
            <a:ext cx="2105025" cy="19526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8D3D03-CEFE-4E94-A9F1-05E0D22035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08875" y="1844824"/>
            <a:ext cx="2205010" cy="1952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25BAEF5-FD2F-494C-A718-DF76D1E929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5360" y="4077072"/>
            <a:ext cx="2205010" cy="20160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7F57FFB-517D-4337-B7EC-E20FB047F7B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66290" y="4077072"/>
            <a:ext cx="2205035" cy="20160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5EDDAA-BDDE-4EC1-9111-FDE3683DEE6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339804" y="1844824"/>
            <a:ext cx="2205010" cy="19526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C2C59AF-4682-411D-8702-92F47439128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570232" y="1844824"/>
            <a:ext cx="2070384" cy="19526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7563D7-DBDB-4A47-B771-E1398A197B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67"/>
          <a:stretch>
            <a:fillRect/>
          </a:stretch>
        </p:blipFill>
        <p:spPr>
          <a:xfrm>
            <a:off x="333893" y="1854048"/>
            <a:ext cx="2618115" cy="1943401"/>
          </a:xfrm>
          <a:prstGeom prst="rect">
            <a:avLst/>
          </a:prstGeom>
          <a:effectLst/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81F7ACF-D319-4E83-B775-8159FB1036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16" b="9541"/>
          <a:stretch>
            <a:fillRect/>
          </a:stretch>
        </p:blipFill>
        <p:spPr>
          <a:xfrm>
            <a:off x="4799856" y="4035612"/>
            <a:ext cx="3401338" cy="208391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6B67F86-EB44-49C7-A5A9-9479599CEB81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9645215" y="4077072"/>
            <a:ext cx="2070385" cy="20160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C333D7-827E-4B95-9E60-3DDF7F02C144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7520685" y="4069531"/>
            <a:ext cx="2105025" cy="20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08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C051086-5D9A-4D25-8264-EECFF2D44F0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29" y="728770"/>
            <a:ext cx="113052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400" b="1" i="1" dirty="0">
                <a:cs typeface="Arial" panose="020B0604020202020204" pitchFamily="34" charset="0"/>
              </a:rPr>
              <a:t>Mirror module#3 (MM3)had been cross-calibrated at both 100XF and PNATER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DEED2D-888F-46E5-80FB-8144ACCAD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1480373"/>
            <a:ext cx="3244746" cy="243152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1EB266-50E1-460A-AAFF-A196FCD48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/>
        </p:blipFill>
        <p:spPr>
          <a:xfrm>
            <a:off x="0" y="3992271"/>
            <a:ext cx="3244746" cy="238806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A7E59291-1D95-461D-9047-66034B4586F1}"/>
              </a:ext>
            </a:extLst>
          </p:cNvPr>
          <p:cNvSpPr txBox="1"/>
          <p:nvPr/>
        </p:nvSpPr>
        <p:spPr>
          <a:xfrm>
            <a:off x="47330" y="1526540"/>
            <a:ext cx="3244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00B050"/>
                </a:solidFill>
              </a:rPr>
              <a:t>Calibration in IHEP, Beijing</a:t>
            </a:r>
          </a:p>
          <a:p>
            <a:pPr algn="ctr"/>
            <a:r>
              <a:rPr lang="en-US" altLang="zh-CN" sz="2000" b="1" i="1" dirty="0">
                <a:solidFill>
                  <a:srgbClr val="00B050"/>
                </a:solidFill>
              </a:rPr>
              <a:t>2024.5</a:t>
            </a:r>
            <a:endParaRPr lang="zh-CN" altLang="en-US" sz="2000" b="1" i="1" dirty="0">
              <a:solidFill>
                <a:srgbClr val="00B050"/>
              </a:solidFill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3EED76D-3883-4AEE-A9EE-4E97474927D1}"/>
              </a:ext>
            </a:extLst>
          </p:cNvPr>
          <p:cNvSpPr txBox="1"/>
          <p:nvPr/>
        </p:nvSpPr>
        <p:spPr>
          <a:xfrm>
            <a:off x="-23021" y="4088915"/>
            <a:ext cx="324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n-US" altLang="zh-CN" i="1" dirty="0"/>
              <a:t>Calibration in PANTER, Munich</a:t>
            </a:r>
          </a:p>
          <a:p>
            <a:r>
              <a:rPr lang="en-US" altLang="zh-CN" i="1" dirty="0"/>
              <a:t>2024.8</a:t>
            </a:r>
            <a:endParaRPr lang="zh-CN" altLang="en-US" i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E094F5B-51A1-4C9F-B6D3-5AAA401F8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935" y="1111600"/>
            <a:ext cx="4104456" cy="2782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CE581-A5BF-4AF6-B3E4-5BF520B2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823" y="3911899"/>
            <a:ext cx="5394177" cy="27598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4A43C4-C803-4E90-B04C-27EACA94D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275" y="1430577"/>
            <a:ext cx="5190759" cy="24092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43933E-53F2-4551-97EF-1687F9254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3275" y="3911899"/>
            <a:ext cx="3545593" cy="29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75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77F220C-DB23-4D55-B3AE-59DCFF91E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9" y="1263544"/>
            <a:ext cx="3509714" cy="264835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19</a:t>
            </a:fld>
            <a:endParaRPr lang="en-US" altLang="zh-CN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7E59291-1D95-461D-9047-66034B4586F1}"/>
              </a:ext>
            </a:extLst>
          </p:cNvPr>
          <p:cNvSpPr txBox="1"/>
          <p:nvPr/>
        </p:nvSpPr>
        <p:spPr>
          <a:xfrm>
            <a:off x="47330" y="1526540"/>
            <a:ext cx="3244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00B050"/>
                </a:solidFill>
              </a:rPr>
              <a:t>Calibration in IHEP, Beijing</a:t>
            </a:r>
          </a:p>
          <a:p>
            <a:pPr algn="ctr"/>
            <a:r>
              <a:rPr lang="en-US" altLang="zh-CN" sz="2000" b="1" i="1" dirty="0">
                <a:solidFill>
                  <a:srgbClr val="00B050"/>
                </a:solidFill>
              </a:rPr>
              <a:t>2025.9</a:t>
            </a:r>
            <a:endParaRPr lang="zh-CN" altLang="en-US" sz="2000" b="1" i="1" dirty="0">
              <a:solidFill>
                <a:srgbClr val="00B05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0AA33C6-9F4A-4358-949C-FC9BD295D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402" y="959602"/>
            <a:ext cx="3481389" cy="3209977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6C64147-36E7-4D86-A56D-A2C6C748B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18968"/>
              </p:ext>
            </p:extLst>
          </p:nvPr>
        </p:nvGraphicFramePr>
        <p:xfrm>
          <a:off x="76903" y="3982425"/>
          <a:ext cx="6379137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1856988">
                  <a:extLst>
                    <a:ext uri="{9D8B030D-6E8A-4147-A177-3AD203B41FA5}">
                      <a16:colId xmlns:a16="http://schemas.microsoft.com/office/drawing/2014/main" val="1304480917"/>
                    </a:ext>
                  </a:extLst>
                </a:gridCol>
                <a:gridCol w="2150401">
                  <a:extLst>
                    <a:ext uri="{9D8B030D-6E8A-4147-A177-3AD203B41FA5}">
                      <a16:colId xmlns:a16="http://schemas.microsoft.com/office/drawing/2014/main" val="2080678438"/>
                    </a:ext>
                  </a:extLst>
                </a:gridCol>
                <a:gridCol w="2371748">
                  <a:extLst>
                    <a:ext uri="{9D8B030D-6E8A-4147-A177-3AD203B41FA5}">
                      <a16:colId xmlns:a16="http://schemas.microsoft.com/office/drawing/2014/main" val="1657133318"/>
                    </a:ext>
                  </a:extLst>
                </a:gridCol>
              </a:tblGrid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Energy/keV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HPD/″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W90/″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080766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0.28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26.34±0.45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113.01±1.62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394720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0.93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27.17±0.33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119.51±1.22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977393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1.49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27.36±0.34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125.51±1.32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202025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2.98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28.78±0.32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150.24±1.40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11231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4.50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33.01±0.38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178.41±1.73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851823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5.40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40.38±0.56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205.26±2.39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378866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6.40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43.40±0.69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197.93±2.64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927126"/>
                  </a:ext>
                </a:extLst>
              </a:tr>
              <a:tr h="294262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8.04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41.22±0.67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155.07±2.11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378056"/>
                  </a:ext>
                </a:extLst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4AC6EAE5-1A26-4ECA-A0F3-B204AC900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325" y="1012504"/>
            <a:ext cx="4484875" cy="3059397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CC051086-5D9A-4D25-8264-EECFF2D44F0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29" y="728770"/>
            <a:ext cx="11809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400" b="1" i="1" dirty="0">
                <a:cs typeface="Arial" panose="020B0604020202020204" pitchFamily="34" charset="0"/>
              </a:rPr>
              <a:t>An Engineering module of PFA were also tested at 100XF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9B6518-F497-4CE7-A1AC-6FE7FDEF461E}"/>
              </a:ext>
            </a:extLst>
          </p:cNvPr>
          <p:cNvSpPr txBox="1"/>
          <p:nvPr/>
        </p:nvSpPr>
        <p:spPr>
          <a:xfrm>
            <a:off x="6456040" y="4569367"/>
            <a:ext cx="5639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A bit of worse than the MM3, but still meets the requirements of SFA-T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22353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B20E53F1-907B-45D3-BD3A-F3C2CA1A5D03}"/>
              </a:ext>
            </a:extLst>
          </p:cNvPr>
          <p:cNvGrpSpPr>
            <a:grpSpLocks/>
          </p:cNvGrpSpPr>
          <p:nvPr/>
        </p:nvGrpSpPr>
        <p:grpSpPr bwMode="auto">
          <a:xfrm>
            <a:off x="2856286" y="1443832"/>
            <a:ext cx="5992813" cy="665162"/>
            <a:chOff x="1152" y="1275"/>
            <a:chExt cx="3775" cy="419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C7D3FED-8AF0-4846-AFA2-A8EA6E85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1" name="AutoShape 4">
                <a:extLst>
                  <a:ext uri="{FF2B5EF4-FFF2-40B4-BE49-F238E27FC236}">
                    <a16:creationId xmlns:a16="http://schemas.microsoft.com/office/drawing/2014/main" id="{75787B99-C261-4923-A9B7-E7B53726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7A9E1C98-A781-4AD1-A358-B3E8199F1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AutoShape 6">
                <a:extLst>
                  <a:ext uri="{FF2B5EF4-FFF2-40B4-BE49-F238E27FC236}">
                    <a16:creationId xmlns:a16="http://schemas.microsoft.com/office/drawing/2014/main" id="{EA5D76B7-8723-44B3-8A13-71F3BD6B4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8" name="Line 11">
              <a:extLst>
                <a:ext uri="{FF2B5EF4-FFF2-40B4-BE49-F238E27FC236}">
                  <a16:creationId xmlns:a16="http://schemas.microsoft.com/office/drawing/2014/main" id="{3881A8AF-F78C-44FC-90B6-443C8AC07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Text Box 12">
              <a:extLst>
                <a:ext uri="{FF2B5EF4-FFF2-40B4-BE49-F238E27FC236}">
                  <a16:creationId xmlns:a16="http://schemas.microsoft.com/office/drawing/2014/main" id="{D0189925-F103-4555-A4B8-31D381150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1334"/>
              <a:ext cx="30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Configuration of </a:t>
              </a:r>
              <a:r>
                <a:rPr lang="en-US" altLang="zh-CN" sz="2400" dirty="0" err="1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zh-CN" altLang="en-US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and SFA-T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41D3D2C5-ED9E-4E53-8D02-290A9E8D63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97" name="Group 33">
            <a:extLst>
              <a:ext uri="{FF2B5EF4-FFF2-40B4-BE49-F238E27FC236}">
                <a16:creationId xmlns:a16="http://schemas.microsoft.com/office/drawing/2014/main" id="{52ACBC02-619B-4BD8-A5A0-169BA504C665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2348880"/>
            <a:ext cx="5992819" cy="665162"/>
            <a:chOff x="1152" y="1851"/>
            <a:chExt cx="3775" cy="419"/>
          </a:xfrm>
        </p:grpSpPr>
        <p:grpSp>
          <p:nvGrpSpPr>
            <p:cNvPr id="98" name="Group 7">
              <a:extLst>
                <a:ext uri="{FF2B5EF4-FFF2-40B4-BE49-F238E27FC236}">
                  <a16:creationId xmlns:a16="http://schemas.microsoft.com/office/drawing/2014/main" id="{C2D94027-6A34-4048-9F5F-97F52DEC2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02" name="AutoShape 8">
                <a:extLst>
                  <a:ext uri="{FF2B5EF4-FFF2-40B4-BE49-F238E27FC236}">
                    <a16:creationId xmlns:a16="http://schemas.microsoft.com/office/drawing/2014/main" id="{4548415F-BA75-4198-8B86-F449F350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AutoShape 9">
                <a:extLst>
                  <a:ext uri="{FF2B5EF4-FFF2-40B4-BE49-F238E27FC236}">
                    <a16:creationId xmlns:a16="http://schemas.microsoft.com/office/drawing/2014/main" id="{28EF268D-13D5-47F6-A7D5-6A1A2DB9A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AutoShape 10">
                <a:extLst>
                  <a:ext uri="{FF2B5EF4-FFF2-40B4-BE49-F238E27FC236}">
                    <a16:creationId xmlns:a16="http://schemas.microsoft.com/office/drawing/2014/main" id="{20DA18C6-B9B6-4EA9-A8D4-2E2C9F1790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9" name="Line 14">
              <a:extLst>
                <a:ext uri="{FF2B5EF4-FFF2-40B4-BE49-F238E27FC236}">
                  <a16:creationId xmlns:a16="http://schemas.microsoft.com/office/drawing/2014/main" id="{B2510BEE-4E9C-4C98-A069-A3DD4E88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Text Box 15">
              <a:extLst>
                <a:ext uri="{FF2B5EF4-FFF2-40B4-BE49-F238E27FC236}">
                  <a16:creationId xmlns:a16="http://schemas.microsoft.com/office/drawing/2014/main" id="{BAAC41DB-6E6C-4B38-84C8-BA30AF427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Development status of SFA -T</a:t>
              </a:r>
            </a:p>
          </p:txBody>
        </p:sp>
        <p:sp>
          <p:nvSpPr>
            <p:cNvPr id="101" name="Text Box 16">
              <a:extLst>
                <a:ext uri="{FF2B5EF4-FFF2-40B4-BE49-F238E27FC236}">
                  <a16:creationId xmlns:a16="http://schemas.microsoft.com/office/drawing/2014/main" id="{CBBE1664-4E28-4CDE-99E6-A71989B34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E412AB8E-893F-46BD-8EEB-0037A20F2B53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3250733"/>
            <a:ext cx="5992819" cy="665162"/>
            <a:chOff x="1152" y="2413"/>
            <a:chExt cx="3775" cy="419"/>
          </a:xfrm>
        </p:grpSpPr>
        <p:grpSp>
          <p:nvGrpSpPr>
            <p:cNvPr id="106" name="Group 17">
              <a:extLst>
                <a:ext uri="{FF2B5EF4-FFF2-40B4-BE49-F238E27FC236}">
                  <a16:creationId xmlns:a16="http://schemas.microsoft.com/office/drawing/2014/main" id="{99AF4E9F-06E9-410D-A6B7-08FF91BF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0" name="AutoShape 18">
                <a:extLst>
                  <a:ext uri="{FF2B5EF4-FFF2-40B4-BE49-F238E27FC236}">
                    <a16:creationId xmlns:a16="http://schemas.microsoft.com/office/drawing/2014/main" id="{81276BCC-4CAC-4A17-9653-67B3A038B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1" name="AutoShape 19">
                <a:extLst>
                  <a:ext uri="{FF2B5EF4-FFF2-40B4-BE49-F238E27FC236}">
                    <a16:creationId xmlns:a16="http://schemas.microsoft.com/office/drawing/2014/main" id="{C6F76F73-C62F-4609-8659-7F07983E2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" name="AutoShape 20">
                <a:extLst>
                  <a:ext uri="{FF2B5EF4-FFF2-40B4-BE49-F238E27FC236}">
                    <a16:creationId xmlns:a16="http://schemas.microsoft.com/office/drawing/2014/main" id="{612CCAA9-96B8-407A-8893-6337CB0833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C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7" name="Line 25">
              <a:extLst>
                <a:ext uri="{FF2B5EF4-FFF2-40B4-BE49-F238E27FC236}">
                  <a16:creationId xmlns:a16="http://schemas.microsoft.com/office/drawing/2014/main" id="{A2B8E7FE-C8A9-488D-AC27-640298153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Text Box 26">
              <a:extLst>
                <a:ext uri="{FF2B5EF4-FFF2-40B4-BE49-F238E27FC236}">
                  <a16:creationId xmlns:a16="http://schemas.microsoft.com/office/drawing/2014/main" id="{EB10641E-6714-42DD-B60A-C179CEB7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2461"/>
              <a:ext cx="2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Preliminary calibration results</a:t>
              </a:r>
            </a:p>
          </p:txBody>
        </p:sp>
        <p:sp>
          <p:nvSpPr>
            <p:cNvPr id="109" name="Text Box 27">
              <a:extLst>
                <a:ext uri="{FF2B5EF4-FFF2-40B4-BE49-F238E27FC236}">
                  <a16:creationId xmlns:a16="http://schemas.microsoft.com/office/drawing/2014/main" id="{D950EE12-3F5C-4B1D-8D4F-58C9A40C34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13" name="Group 34">
            <a:extLst>
              <a:ext uri="{FF2B5EF4-FFF2-40B4-BE49-F238E27FC236}">
                <a16:creationId xmlns:a16="http://schemas.microsoft.com/office/drawing/2014/main" id="{3333721B-E2D4-44CC-AC42-04F66FDDB2DE}"/>
              </a:ext>
            </a:extLst>
          </p:cNvPr>
          <p:cNvGrpSpPr>
            <a:grpSpLocks/>
          </p:cNvGrpSpPr>
          <p:nvPr/>
        </p:nvGrpSpPr>
        <p:grpSpPr bwMode="auto">
          <a:xfrm>
            <a:off x="2862035" y="4156720"/>
            <a:ext cx="6088064" cy="665162"/>
            <a:chOff x="1152" y="2413"/>
            <a:chExt cx="3835" cy="419"/>
          </a:xfrm>
        </p:grpSpPr>
        <p:grpSp>
          <p:nvGrpSpPr>
            <p:cNvPr id="114" name="Group 17">
              <a:extLst>
                <a:ext uri="{FF2B5EF4-FFF2-40B4-BE49-F238E27FC236}">
                  <a16:creationId xmlns:a16="http://schemas.microsoft.com/office/drawing/2014/main" id="{64F0506F-F5DD-4EA3-B2A0-80EB3E213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8" name="AutoShape 18">
                <a:extLst>
                  <a:ext uri="{FF2B5EF4-FFF2-40B4-BE49-F238E27FC236}">
                    <a16:creationId xmlns:a16="http://schemas.microsoft.com/office/drawing/2014/main" id="{6FAC57D0-832C-4C7D-9CAB-FFA1496BB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9" name="AutoShape 19">
                <a:extLst>
                  <a:ext uri="{FF2B5EF4-FFF2-40B4-BE49-F238E27FC236}">
                    <a16:creationId xmlns:a16="http://schemas.microsoft.com/office/drawing/2014/main" id="{EB94ED0A-9BD3-42EA-8B18-40A7F0AD9C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0" name="AutoShape 20">
                <a:extLst>
                  <a:ext uri="{FF2B5EF4-FFF2-40B4-BE49-F238E27FC236}">
                    <a16:creationId xmlns:a16="http://schemas.microsoft.com/office/drawing/2014/main" id="{B4C23E0E-7A5A-4CAC-8048-7D5006807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5" name="Line 25">
              <a:extLst>
                <a:ext uri="{FF2B5EF4-FFF2-40B4-BE49-F238E27FC236}">
                  <a16:creationId xmlns:a16="http://schemas.microsoft.com/office/drawing/2014/main" id="{2282772D-848C-46C8-97A3-4013A7BB6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8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6" name="Text Box 26">
              <a:extLst>
                <a:ext uri="{FF2B5EF4-FFF2-40B4-BE49-F238E27FC236}">
                  <a16:creationId xmlns:a16="http://schemas.microsoft.com/office/drawing/2014/main" id="{1F025049-47F9-4F80-BF60-84682E1D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61"/>
              <a:ext cx="32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Ground calibration strategy for future</a:t>
              </a:r>
            </a:p>
          </p:txBody>
        </p:sp>
        <p:sp>
          <p:nvSpPr>
            <p:cNvPr id="117" name="Text Box 27">
              <a:extLst>
                <a:ext uri="{FF2B5EF4-FFF2-40B4-BE49-F238E27FC236}">
                  <a16:creationId xmlns:a16="http://schemas.microsoft.com/office/drawing/2014/main" id="{F7CDD9FA-1067-460C-8476-486861C74D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5E49063B-B42F-4FE5-B619-FA0CBD7FC156}"/>
              </a:ext>
            </a:extLst>
          </p:cNvPr>
          <p:cNvGrpSpPr>
            <a:grpSpLocks/>
          </p:cNvGrpSpPr>
          <p:nvPr/>
        </p:nvGrpSpPr>
        <p:grpSpPr bwMode="auto">
          <a:xfrm>
            <a:off x="2850332" y="5074031"/>
            <a:ext cx="5992819" cy="665162"/>
            <a:chOff x="1152" y="1851"/>
            <a:chExt cx="3775" cy="419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B9139EC-CDC9-45A4-B861-08A9E78A2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41" name="AutoShape 8">
                <a:extLst>
                  <a:ext uri="{FF2B5EF4-FFF2-40B4-BE49-F238E27FC236}">
                    <a16:creationId xmlns:a16="http://schemas.microsoft.com/office/drawing/2014/main" id="{93202100-B4D8-4D6C-BF7A-F11C38E33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9">
                <a:extLst>
                  <a:ext uri="{FF2B5EF4-FFF2-40B4-BE49-F238E27FC236}">
                    <a16:creationId xmlns:a16="http://schemas.microsoft.com/office/drawing/2014/main" id="{7A63566D-D312-4906-930B-97EA62CA3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AutoShape 10">
                <a:extLst>
                  <a:ext uri="{FF2B5EF4-FFF2-40B4-BE49-F238E27FC236}">
                    <a16:creationId xmlns:a16="http://schemas.microsoft.com/office/drawing/2014/main" id="{0A42095A-66E4-469F-8974-DEB5DA3EB1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91B4A0F5-1235-4E8E-8FBB-06E76439A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3A2F876-2581-44B5-A612-417CA881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A57F2DA5-E67C-48EF-96CF-0BB28FD42A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20</a:t>
            </a:fld>
            <a:endParaRPr lang="en-US" altLang="zh-CN" dirty="0"/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C051086-5D9A-4D25-8264-EECFF2D44F0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7329" y="728770"/>
            <a:ext cx="11809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400" b="1" i="1" dirty="0">
                <a:cs typeface="Arial" panose="020B0604020202020204" pitchFamily="34" charset="0"/>
              </a:rPr>
              <a:t>SDDs manufactured in IHEP is under calibration!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20908AC-210D-443A-A66A-FE1BB63B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44"/>
          <a:stretch/>
        </p:blipFill>
        <p:spPr>
          <a:xfrm>
            <a:off x="-4734" y="1183814"/>
            <a:ext cx="3153597" cy="2901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C90C1E-A53A-4C5B-9407-A5C7F6D9B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6"/>
          <a:stretch/>
        </p:blipFill>
        <p:spPr>
          <a:xfrm>
            <a:off x="7366944" y="1183814"/>
            <a:ext cx="4010840" cy="31502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161D50-4DE6-45A4-9167-3917F619C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867"/>
          <a:stretch/>
        </p:blipFill>
        <p:spPr>
          <a:xfrm>
            <a:off x="3431704" y="1190435"/>
            <a:ext cx="3456384" cy="27673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21BCB0-94A6-483F-844E-FD1D93359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4236440"/>
            <a:ext cx="3585617" cy="262156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0D1D377-BC19-4553-A497-E0D85B2DD634}"/>
              </a:ext>
            </a:extLst>
          </p:cNvPr>
          <p:cNvSpPr txBox="1"/>
          <p:nvPr/>
        </p:nvSpPr>
        <p:spPr>
          <a:xfrm>
            <a:off x="72213" y="4417043"/>
            <a:ext cx="7175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Even a chip with relative poor energy resolution was chosen, it still satisfies the energy resolution requirements of SFA-T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A capability of pulse profile observation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Time resolution remains to be verified!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79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21</a:t>
            </a:fld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54A0D7-7D20-4851-A40C-7F729642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8" y="3684877"/>
            <a:ext cx="4258196" cy="28999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AF9319-9FB7-435E-AAD7-E9D6B21F9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0" b="49956"/>
          <a:stretch/>
        </p:blipFill>
        <p:spPr>
          <a:xfrm>
            <a:off x="119337" y="755595"/>
            <a:ext cx="2376264" cy="29586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D469D9-92F8-49D1-9DA7-4F6BDBAC3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20" r="480" b="-1028"/>
          <a:stretch/>
        </p:blipFill>
        <p:spPr>
          <a:xfrm>
            <a:off x="2260486" y="712957"/>
            <a:ext cx="2448271" cy="289992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1C700C3-6CB8-4DC8-BEE1-27ADFF9A4EB8}"/>
              </a:ext>
            </a:extLst>
          </p:cNvPr>
          <p:cNvCxnSpPr>
            <a:cxnSpLocks/>
          </p:cNvCxnSpPr>
          <p:nvPr/>
        </p:nvCxnSpPr>
        <p:spPr>
          <a:xfrm>
            <a:off x="1307469" y="2028687"/>
            <a:ext cx="468051" cy="28083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B51075C-5D7A-4862-9EED-157F543E26A2}"/>
              </a:ext>
            </a:extLst>
          </p:cNvPr>
          <p:cNvCxnSpPr>
            <a:cxnSpLocks/>
          </p:cNvCxnSpPr>
          <p:nvPr/>
        </p:nvCxnSpPr>
        <p:spPr>
          <a:xfrm flipH="1">
            <a:off x="1919536" y="2028687"/>
            <a:ext cx="1593762" cy="3096344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9C587E36-47B1-4104-82BF-0EA872776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30" b="15284"/>
          <a:stretch/>
        </p:blipFill>
        <p:spPr>
          <a:xfrm>
            <a:off x="4048636" y="667833"/>
            <a:ext cx="3886158" cy="28370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11E597C-1598-4E32-AAD8-A08E2A4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02" y="441293"/>
            <a:ext cx="4460566" cy="38233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FAD8B45-2A15-4747-96B1-89DF93F949D2}"/>
              </a:ext>
            </a:extLst>
          </p:cNvPr>
          <p:cNvSpPr txBox="1"/>
          <p:nvPr/>
        </p:nvSpPr>
        <p:spPr>
          <a:xfrm>
            <a:off x="4428334" y="3469064"/>
            <a:ext cx="77091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/>
              <a:t>Pixel Edge Effect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i="1" dirty="0"/>
              <a:t>When pixel edges are physically masked, the measured FWHM appears artificially improved (195 eV → 167 eV @ 5.9 keV);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i="1" dirty="0"/>
              <a:t>Time-window-based event reconstruction fails for interactions near pixel edges;. There are some charge lost during the charge transfer!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400" i="1" dirty="0"/>
              <a:t>A mask (</a:t>
            </a:r>
            <a:r>
              <a:rPr lang="en-US" altLang="zh-CN" sz="2400" b="1" i="1" dirty="0"/>
              <a:t>edge block</a:t>
            </a:r>
            <a:r>
              <a:rPr lang="en-US" altLang="zh-CN" sz="2400" i="1" dirty="0"/>
              <a:t>) will be installed above the SDDs chip.</a:t>
            </a:r>
          </a:p>
        </p:txBody>
      </p:sp>
    </p:spTree>
    <p:extLst>
      <p:ext uri="{BB962C8B-B14F-4D97-AF65-F5344CB8AC3E}">
        <p14:creationId xmlns:p14="http://schemas.microsoft.com/office/powerpoint/2010/main" val="196341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54120" y="6311744"/>
            <a:ext cx="2844800" cy="307975"/>
          </a:xfrm>
        </p:spPr>
        <p:txBody>
          <a:bodyPr/>
          <a:lstStyle/>
          <a:p>
            <a:fld id="{24810B87-4E97-431E-BE67-D88FFA23024F}" type="slidenum">
              <a:rPr lang="en-US" altLang="zh-CN" smtClean="0"/>
              <a:pPr/>
              <a:t>22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65A806-E30C-4F0C-A3D5-049F5A1CC2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/>
          <a:stretch/>
        </p:blipFill>
        <p:spPr>
          <a:xfrm>
            <a:off x="443371" y="693804"/>
            <a:ext cx="4968552" cy="32145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507E16-99A7-4A9E-88A7-0FD6AC91D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5"/>
          <a:stretch/>
        </p:blipFill>
        <p:spPr>
          <a:xfrm>
            <a:off x="7104112" y="693804"/>
            <a:ext cx="3807219" cy="333515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EB3C7C3-0284-471D-B125-A944822AD6A7}"/>
              </a:ext>
            </a:extLst>
          </p:cNvPr>
          <p:cNvSpPr txBox="1"/>
          <p:nvPr/>
        </p:nvSpPr>
        <p:spPr>
          <a:xfrm>
            <a:off x="317357" y="3883696"/>
            <a:ext cx="115572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/>
              <a:t>Conservative Design (1 mm thickness wall)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PSF-convolved simulations show ≤3.5% eff. Area loss;</a:t>
            </a:r>
          </a:p>
          <a:p>
            <a:r>
              <a:rPr lang="en-US" altLang="zh-CN" sz="2800" i="1" dirty="0"/>
              <a:t>Optimized Solution (300 </a:t>
            </a:r>
            <a:r>
              <a:rPr lang="el-GR" altLang="zh-CN" sz="2800" i="1" dirty="0"/>
              <a:t>μ</a:t>
            </a:r>
            <a:r>
              <a:rPr lang="en-US" altLang="zh-CN" sz="2800" i="1" dirty="0"/>
              <a:t>m thickness wall) 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Further analysis confirms 300 </a:t>
            </a:r>
            <a:r>
              <a:rPr lang="el-GR" altLang="zh-CN" sz="2800" i="1" dirty="0"/>
              <a:t>μ</a:t>
            </a:r>
            <a:r>
              <a:rPr lang="en-US" altLang="zh-CN" sz="2800" i="1" dirty="0"/>
              <a:t>m is sufficient to block invalid edge events;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i="1" dirty="0"/>
              <a:t>Resulting effective area loss: only ~0.8% — statistically negligible for scientific performance.</a:t>
            </a:r>
          </a:p>
        </p:txBody>
      </p:sp>
    </p:spTree>
    <p:extLst>
      <p:ext uri="{BB962C8B-B14F-4D97-AF65-F5344CB8AC3E}">
        <p14:creationId xmlns:p14="http://schemas.microsoft.com/office/powerpoint/2010/main" val="1059217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Preliminary cal. results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23</a:t>
            </a:fld>
            <a:endParaRPr lang="en-US" altLang="zh-CN" dirty="0"/>
          </a:p>
        </p:txBody>
      </p:sp>
      <p:pic>
        <p:nvPicPr>
          <p:cNvPr id="5" name="Grafik 6">
            <a:extLst>
              <a:ext uri="{FF2B5EF4-FFF2-40B4-BE49-F238E27FC236}">
                <a16:creationId xmlns:a16="http://schemas.microsoft.com/office/drawing/2014/main" id="{825B035D-1B82-4F0D-81AB-AE577729C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1" y="4366766"/>
            <a:ext cx="3143779" cy="20460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86CF0C0-D0E0-4904-BF31-1A2231C61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63" y="3668979"/>
            <a:ext cx="5117740" cy="29648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E8A3D1-232A-46D9-BDA4-F2E8EDFB9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27" y="3227610"/>
            <a:ext cx="2552535" cy="3226582"/>
          </a:xfrm>
          <a:prstGeom prst="rect">
            <a:avLst/>
          </a:prstGeom>
        </p:spPr>
      </p:pic>
      <p:pic>
        <p:nvPicPr>
          <p:cNvPr id="8" name="图片 7" descr="C:\Users\86188\AppData\Local\Temp\1653438931(1).png">
            <a:extLst>
              <a:ext uri="{FF2B5EF4-FFF2-40B4-BE49-F238E27FC236}">
                <a16:creationId xmlns:a16="http://schemas.microsoft.com/office/drawing/2014/main" id="{FFBD008A-5396-4971-8297-C96B7D01ACC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26" y="1558545"/>
            <a:ext cx="2552536" cy="18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86188\AppData\Local\Temp\1653439706(1).png">
            <a:extLst>
              <a:ext uri="{FF2B5EF4-FFF2-40B4-BE49-F238E27FC236}">
                <a16:creationId xmlns:a16="http://schemas.microsoft.com/office/drawing/2014/main" id="{F7056446-9476-4E0F-AA10-E7BC6EEC17C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556792"/>
            <a:ext cx="3503466" cy="201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9E4ADE4-BD1B-4975-8A20-63E2E536BED3}"/>
              </a:ext>
            </a:extLst>
          </p:cNvPr>
          <p:cNvSpPr/>
          <p:nvPr/>
        </p:nvSpPr>
        <p:spPr>
          <a:xfrm>
            <a:off x="10309947" y="5693404"/>
            <a:ext cx="1686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800" b="1" kern="100" dirty="0">
                <a:solidFill>
                  <a:srgbClr val="C00000"/>
                </a:solidFill>
              </a:rPr>
              <a:t>150eV@6 keV </a:t>
            </a:r>
            <a:endParaRPr lang="zh-CN" altLang="zh-CN" sz="1800" b="1" kern="100" dirty="0">
              <a:solidFill>
                <a:srgbClr val="C00000"/>
              </a:solidFill>
              <a:latin typeface="Calibri"/>
              <a:ea typeface="宋体"/>
              <a:cs typeface="Times New Roman" panose="02020603050405020304"/>
            </a:endParaRPr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id="{BE185363-9EFA-4CC6-9665-71A2517181C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0" y="1251936"/>
            <a:ext cx="2691757" cy="295467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AE30E78E-A473-4852-9532-E2F4244175E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56030" y="785632"/>
            <a:ext cx="10369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None/>
              <a:defRPr sz="24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latin typeface="Arial" panose="020B0604020202020204" pitchFamily="34" charset="0"/>
              </a:defRPr>
            </a:lvl2pPr>
            <a:lvl3pPr marL="1257300" indent="-342900">
              <a:defRPr>
                <a:latin typeface="Arial" panose="020B0604020202020204" pitchFamily="34" charset="0"/>
              </a:defRPr>
            </a:lvl3pPr>
            <a:lvl4pPr marL="1714500" indent="-342900">
              <a:defRPr>
                <a:latin typeface="Arial" panose="020B0604020202020204" pitchFamily="34" charset="0"/>
              </a:defRPr>
            </a:lvl4pPr>
            <a:lvl5pPr marL="2171700" indent="-342900">
              <a:defRPr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zh-CN" dirty="0"/>
              <a:t>The multi-cell SDD is being developed well in MPE!</a:t>
            </a:r>
          </a:p>
        </p:txBody>
      </p:sp>
    </p:spTree>
    <p:extLst>
      <p:ext uri="{BB962C8B-B14F-4D97-AF65-F5344CB8AC3E}">
        <p14:creationId xmlns:p14="http://schemas.microsoft.com/office/powerpoint/2010/main" val="139860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B20E53F1-907B-45D3-BD3A-F3C2CA1A5D03}"/>
              </a:ext>
            </a:extLst>
          </p:cNvPr>
          <p:cNvGrpSpPr>
            <a:grpSpLocks/>
          </p:cNvGrpSpPr>
          <p:nvPr/>
        </p:nvGrpSpPr>
        <p:grpSpPr bwMode="auto">
          <a:xfrm>
            <a:off x="2856286" y="1443832"/>
            <a:ext cx="5992813" cy="665162"/>
            <a:chOff x="1152" y="1275"/>
            <a:chExt cx="3775" cy="419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C7D3FED-8AF0-4846-AFA2-A8EA6E85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1" name="AutoShape 4">
                <a:extLst>
                  <a:ext uri="{FF2B5EF4-FFF2-40B4-BE49-F238E27FC236}">
                    <a16:creationId xmlns:a16="http://schemas.microsoft.com/office/drawing/2014/main" id="{75787B99-C261-4923-A9B7-E7B53726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7A9E1C98-A781-4AD1-A358-B3E8199F1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AutoShape 6">
                <a:extLst>
                  <a:ext uri="{FF2B5EF4-FFF2-40B4-BE49-F238E27FC236}">
                    <a16:creationId xmlns:a16="http://schemas.microsoft.com/office/drawing/2014/main" id="{EA5D76B7-8723-44B3-8A13-71F3BD6B4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8" name="Line 11">
              <a:extLst>
                <a:ext uri="{FF2B5EF4-FFF2-40B4-BE49-F238E27FC236}">
                  <a16:creationId xmlns:a16="http://schemas.microsoft.com/office/drawing/2014/main" id="{3881A8AF-F78C-44FC-90B6-443C8AC07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Text Box 12">
              <a:extLst>
                <a:ext uri="{FF2B5EF4-FFF2-40B4-BE49-F238E27FC236}">
                  <a16:creationId xmlns:a16="http://schemas.microsoft.com/office/drawing/2014/main" id="{D0189925-F103-4555-A4B8-31D381150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1334"/>
              <a:ext cx="30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Configuration of </a:t>
              </a:r>
              <a:r>
                <a:rPr lang="en-US" altLang="zh-CN" sz="240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zh-CN" altLang="en-US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and SFA-T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41D3D2C5-ED9E-4E53-8D02-290A9E8D63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97" name="Group 33">
            <a:extLst>
              <a:ext uri="{FF2B5EF4-FFF2-40B4-BE49-F238E27FC236}">
                <a16:creationId xmlns:a16="http://schemas.microsoft.com/office/drawing/2014/main" id="{52ACBC02-619B-4BD8-A5A0-169BA504C665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2348880"/>
            <a:ext cx="5992819" cy="665162"/>
            <a:chOff x="1152" y="1851"/>
            <a:chExt cx="3775" cy="419"/>
          </a:xfrm>
        </p:grpSpPr>
        <p:grpSp>
          <p:nvGrpSpPr>
            <p:cNvPr id="98" name="Group 7">
              <a:extLst>
                <a:ext uri="{FF2B5EF4-FFF2-40B4-BE49-F238E27FC236}">
                  <a16:creationId xmlns:a16="http://schemas.microsoft.com/office/drawing/2014/main" id="{C2D94027-6A34-4048-9F5F-97F52DEC2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02" name="AutoShape 8">
                <a:extLst>
                  <a:ext uri="{FF2B5EF4-FFF2-40B4-BE49-F238E27FC236}">
                    <a16:creationId xmlns:a16="http://schemas.microsoft.com/office/drawing/2014/main" id="{4548415F-BA75-4198-8B86-F449F350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AutoShape 9">
                <a:extLst>
                  <a:ext uri="{FF2B5EF4-FFF2-40B4-BE49-F238E27FC236}">
                    <a16:creationId xmlns:a16="http://schemas.microsoft.com/office/drawing/2014/main" id="{28EF268D-13D5-47F6-A7D5-6A1A2DB9A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AutoShape 10">
                <a:extLst>
                  <a:ext uri="{FF2B5EF4-FFF2-40B4-BE49-F238E27FC236}">
                    <a16:creationId xmlns:a16="http://schemas.microsoft.com/office/drawing/2014/main" id="{20DA18C6-B9B6-4EA9-A8D4-2E2C9F1790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9" name="Line 14">
              <a:extLst>
                <a:ext uri="{FF2B5EF4-FFF2-40B4-BE49-F238E27FC236}">
                  <a16:creationId xmlns:a16="http://schemas.microsoft.com/office/drawing/2014/main" id="{B2510BEE-4E9C-4C98-A069-A3DD4E88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Text Box 15">
              <a:extLst>
                <a:ext uri="{FF2B5EF4-FFF2-40B4-BE49-F238E27FC236}">
                  <a16:creationId xmlns:a16="http://schemas.microsoft.com/office/drawing/2014/main" id="{BAAC41DB-6E6C-4B38-84C8-BA30AF427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Development status of SFA -T</a:t>
              </a:r>
            </a:p>
          </p:txBody>
        </p:sp>
        <p:sp>
          <p:nvSpPr>
            <p:cNvPr id="101" name="Text Box 16">
              <a:extLst>
                <a:ext uri="{FF2B5EF4-FFF2-40B4-BE49-F238E27FC236}">
                  <a16:creationId xmlns:a16="http://schemas.microsoft.com/office/drawing/2014/main" id="{CBBE1664-4E28-4CDE-99E6-A71989B34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E412AB8E-893F-46BD-8EEB-0037A20F2B53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3250733"/>
            <a:ext cx="5992819" cy="665162"/>
            <a:chOff x="1152" y="2413"/>
            <a:chExt cx="3775" cy="419"/>
          </a:xfrm>
        </p:grpSpPr>
        <p:grpSp>
          <p:nvGrpSpPr>
            <p:cNvPr id="106" name="Group 17">
              <a:extLst>
                <a:ext uri="{FF2B5EF4-FFF2-40B4-BE49-F238E27FC236}">
                  <a16:creationId xmlns:a16="http://schemas.microsoft.com/office/drawing/2014/main" id="{99AF4E9F-06E9-410D-A6B7-08FF91BF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0" name="AutoShape 18">
                <a:extLst>
                  <a:ext uri="{FF2B5EF4-FFF2-40B4-BE49-F238E27FC236}">
                    <a16:creationId xmlns:a16="http://schemas.microsoft.com/office/drawing/2014/main" id="{81276BCC-4CAC-4A17-9653-67B3A038B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1" name="AutoShape 19">
                <a:extLst>
                  <a:ext uri="{FF2B5EF4-FFF2-40B4-BE49-F238E27FC236}">
                    <a16:creationId xmlns:a16="http://schemas.microsoft.com/office/drawing/2014/main" id="{C6F76F73-C62F-4609-8659-7F07983E2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" name="AutoShape 20">
                <a:extLst>
                  <a:ext uri="{FF2B5EF4-FFF2-40B4-BE49-F238E27FC236}">
                    <a16:creationId xmlns:a16="http://schemas.microsoft.com/office/drawing/2014/main" id="{612CCAA9-96B8-407A-8893-6337CB0833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C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7" name="Line 25">
              <a:extLst>
                <a:ext uri="{FF2B5EF4-FFF2-40B4-BE49-F238E27FC236}">
                  <a16:creationId xmlns:a16="http://schemas.microsoft.com/office/drawing/2014/main" id="{A2B8E7FE-C8A9-488D-AC27-640298153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Text Box 26">
              <a:extLst>
                <a:ext uri="{FF2B5EF4-FFF2-40B4-BE49-F238E27FC236}">
                  <a16:creationId xmlns:a16="http://schemas.microsoft.com/office/drawing/2014/main" id="{EB10641E-6714-42DD-B60A-C179CEB7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2461"/>
              <a:ext cx="2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Preliminary calibration results</a:t>
              </a:r>
            </a:p>
          </p:txBody>
        </p:sp>
        <p:sp>
          <p:nvSpPr>
            <p:cNvPr id="109" name="Text Box 27">
              <a:extLst>
                <a:ext uri="{FF2B5EF4-FFF2-40B4-BE49-F238E27FC236}">
                  <a16:creationId xmlns:a16="http://schemas.microsoft.com/office/drawing/2014/main" id="{D950EE12-3F5C-4B1D-8D4F-58C9A40C34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13" name="Group 34">
            <a:extLst>
              <a:ext uri="{FF2B5EF4-FFF2-40B4-BE49-F238E27FC236}">
                <a16:creationId xmlns:a16="http://schemas.microsoft.com/office/drawing/2014/main" id="{3333721B-E2D4-44CC-AC42-04F66FDDB2DE}"/>
              </a:ext>
            </a:extLst>
          </p:cNvPr>
          <p:cNvGrpSpPr>
            <a:grpSpLocks/>
          </p:cNvGrpSpPr>
          <p:nvPr/>
        </p:nvGrpSpPr>
        <p:grpSpPr bwMode="auto">
          <a:xfrm>
            <a:off x="2862035" y="4156720"/>
            <a:ext cx="6088065" cy="665162"/>
            <a:chOff x="1152" y="2413"/>
            <a:chExt cx="3835" cy="419"/>
          </a:xfrm>
        </p:grpSpPr>
        <p:grpSp>
          <p:nvGrpSpPr>
            <p:cNvPr id="114" name="Group 17">
              <a:extLst>
                <a:ext uri="{FF2B5EF4-FFF2-40B4-BE49-F238E27FC236}">
                  <a16:creationId xmlns:a16="http://schemas.microsoft.com/office/drawing/2014/main" id="{64F0506F-F5DD-4EA3-B2A0-80EB3E213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8" name="AutoShape 18">
                <a:extLst>
                  <a:ext uri="{FF2B5EF4-FFF2-40B4-BE49-F238E27FC236}">
                    <a16:creationId xmlns:a16="http://schemas.microsoft.com/office/drawing/2014/main" id="{6FAC57D0-832C-4C7D-9CAB-FFA1496BB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9" name="AutoShape 19">
                <a:extLst>
                  <a:ext uri="{FF2B5EF4-FFF2-40B4-BE49-F238E27FC236}">
                    <a16:creationId xmlns:a16="http://schemas.microsoft.com/office/drawing/2014/main" id="{EB94ED0A-9BD3-42EA-8B18-40A7F0AD9C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0" name="AutoShape 20">
                <a:extLst>
                  <a:ext uri="{FF2B5EF4-FFF2-40B4-BE49-F238E27FC236}">
                    <a16:creationId xmlns:a16="http://schemas.microsoft.com/office/drawing/2014/main" id="{B4C23E0E-7A5A-4CAC-8048-7D5006807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5" name="Line 25">
              <a:extLst>
                <a:ext uri="{FF2B5EF4-FFF2-40B4-BE49-F238E27FC236}">
                  <a16:creationId xmlns:a16="http://schemas.microsoft.com/office/drawing/2014/main" id="{2282772D-848C-46C8-97A3-4013A7BB6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8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6" name="Text Box 26">
              <a:extLst>
                <a:ext uri="{FF2B5EF4-FFF2-40B4-BE49-F238E27FC236}">
                  <a16:creationId xmlns:a16="http://schemas.microsoft.com/office/drawing/2014/main" id="{1F025049-47F9-4F80-BF60-84682E1D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61"/>
              <a:ext cx="32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Ground calibration strategy for future</a:t>
              </a:r>
            </a:p>
          </p:txBody>
        </p:sp>
        <p:sp>
          <p:nvSpPr>
            <p:cNvPr id="117" name="Text Box 27">
              <a:extLst>
                <a:ext uri="{FF2B5EF4-FFF2-40B4-BE49-F238E27FC236}">
                  <a16:creationId xmlns:a16="http://schemas.microsoft.com/office/drawing/2014/main" id="{F7CDD9FA-1067-460C-8476-486861C74D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5E49063B-B42F-4FE5-B619-FA0CBD7FC156}"/>
              </a:ext>
            </a:extLst>
          </p:cNvPr>
          <p:cNvGrpSpPr>
            <a:grpSpLocks/>
          </p:cNvGrpSpPr>
          <p:nvPr/>
        </p:nvGrpSpPr>
        <p:grpSpPr bwMode="auto">
          <a:xfrm>
            <a:off x="2850332" y="5074031"/>
            <a:ext cx="5992819" cy="665162"/>
            <a:chOff x="1152" y="1851"/>
            <a:chExt cx="3775" cy="419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B9139EC-CDC9-45A4-B861-08A9E78A2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41" name="AutoShape 8">
                <a:extLst>
                  <a:ext uri="{FF2B5EF4-FFF2-40B4-BE49-F238E27FC236}">
                    <a16:creationId xmlns:a16="http://schemas.microsoft.com/office/drawing/2014/main" id="{93202100-B4D8-4D6C-BF7A-F11C38E33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9">
                <a:extLst>
                  <a:ext uri="{FF2B5EF4-FFF2-40B4-BE49-F238E27FC236}">
                    <a16:creationId xmlns:a16="http://schemas.microsoft.com/office/drawing/2014/main" id="{7A63566D-D312-4906-930B-97EA62CA3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AutoShape 10">
                <a:extLst>
                  <a:ext uri="{FF2B5EF4-FFF2-40B4-BE49-F238E27FC236}">
                    <a16:creationId xmlns:a16="http://schemas.microsoft.com/office/drawing/2014/main" id="{0A42095A-66E4-469F-8974-DEB5DA3EB1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91B4A0F5-1235-4E8E-8FBB-06E76439A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3A2F876-2581-44B5-A612-417CA881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A57F2DA5-E67C-48EF-96CF-0BB28FD42A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2900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9214B8-C76C-4367-847A-87B01E3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Ground calibration strategy for future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C8417-18D1-4C8C-9305-743A7B8CE2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25</a:t>
            </a:fld>
            <a:endParaRPr lang="en-US" altLang="zh-CN" dirty="0"/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AE30E78E-A473-4852-9532-E2F4244175E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9542" y="719681"/>
            <a:ext cx="103691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zh-CN" sz="2000" dirty="0">
                <a:cs typeface="Arial" panose="020B0604020202020204" pitchFamily="34" charset="0"/>
              </a:rPr>
              <a:t>The calibration content is listed, huge calibration work, also test in the next 5 years.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C0DC5C4-98DA-4165-9610-E26FE978A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18014"/>
              </p:ext>
            </p:extLst>
          </p:nvPr>
        </p:nvGraphicFramePr>
        <p:xfrm>
          <a:off x="47328" y="1159372"/>
          <a:ext cx="4287126" cy="55211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3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4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Device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Items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Mirrors level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Effective area (E,</a:t>
                      </a:r>
                      <a:r>
                        <a:rPr lang="el-GR" sz="1600" u="none" strike="noStrike" dirty="0">
                          <a:effectLst/>
                        </a:rPr>
                        <a:t>φ)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6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PSF(E,</a:t>
                      </a:r>
                      <a:r>
                        <a:rPr lang="el-GR" sz="1600" u="none" strike="noStrike" dirty="0">
                          <a:effectLst/>
                        </a:rPr>
                        <a:t>φ)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40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FoV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50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Detector level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Edge </a:t>
                      </a:r>
                      <a:r>
                        <a:rPr lang="en-US" altLang="zh-CN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effect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threshold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QE(E)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resolution, RMF(E)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085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resolution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56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Readout noise 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95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Telescope level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ARF(</a:t>
                      </a:r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Effe</a:t>
                      </a:r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 Area of mirror, filter transmission, detector </a:t>
                      </a:r>
                      <a:r>
                        <a:rPr lang="en-US" sz="16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QE,etc</a:t>
                      </a:r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95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Vignetting considering the </a:t>
                      </a:r>
                      <a:r>
                        <a:rPr lang="en-US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edgeblock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57DDC08D-939D-4F93-94A4-1C8D51389B4B}"/>
              </a:ext>
            </a:extLst>
          </p:cNvPr>
          <p:cNvSpPr txBox="1"/>
          <p:nvPr/>
        </p:nvSpPr>
        <p:spPr>
          <a:xfrm>
            <a:off x="4439816" y="5875120"/>
            <a:ext cx="737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dirty="0"/>
              <a:t>Full telescope-level calibration cross-checks mirror + detector sub-system results, guaranteeing end-to-end data consistency.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83EE5FE-D115-4ABE-8BAC-94EE6ECE978B}"/>
              </a:ext>
            </a:extLst>
          </p:cNvPr>
          <p:cNvSpPr/>
          <p:nvPr/>
        </p:nvSpPr>
        <p:spPr bwMode="gray">
          <a:xfrm>
            <a:off x="0" y="1628800"/>
            <a:ext cx="4367808" cy="1440160"/>
          </a:xfrm>
          <a:prstGeom prst="roundRect">
            <a:avLst/>
          </a:prstGeom>
          <a:noFill/>
          <a:ln w="57150">
            <a:solidFill>
              <a:srgbClr val="692AA2"/>
            </a:solidFill>
          </a:ln>
          <a:effectLst/>
        </p:spPr>
        <p:txBody>
          <a:bodyPr wrap="none" rtlCol="0" anchor="ctr"/>
          <a:lstStyle/>
          <a:p>
            <a:pPr algn="l"/>
            <a:endParaRPr lang="zh-CN" altLang="en-US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FA1293EB-0122-4EB7-88E0-99D72307486D}"/>
              </a:ext>
            </a:extLst>
          </p:cNvPr>
          <p:cNvSpPr/>
          <p:nvPr/>
        </p:nvSpPr>
        <p:spPr bwMode="gray">
          <a:xfrm rot="1941579">
            <a:off x="4291728" y="2480078"/>
            <a:ext cx="1296144" cy="432048"/>
          </a:xfrm>
          <a:prstGeom prst="rightArrow">
            <a:avLst/>
          </a:prstGeom>
          <a:gradFill flip="none" rotWithShape="1">
            <a:gsLst>
              <a:gs pos="50000">
                <a:srgbClr val="7030A0"/>
              </a:gs>
              <a:gs pos="99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36E3CA1-A2C1-4AA5-8BF2-7C23B546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265" y="1147786"/>
            <a:ext cx="4677039" cy="47296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6550E26-8490-42CA-B84B-EA0ADC48B20F}"/>
              </a:ext>
            </a:extLst>
          </p:cNvPr>
          <p:cNvSpPr txBox="1"/>
          <p:nvPr/>
        </p:nvSpPr>
        <p:spPr>
          <a:xfrm>
            <a:off x="8383370" y="1066355"/>
            <a:ext cx="37652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High-volume calibration workload for 5 telescopes;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Beam divergence significantly biases mirror calibration (esp. eff. area);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constraints preclude fine-sector scans divergence correction.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Hybrid approach: Simulation model fits beam calibration data to extract physical parameters (mirror roughness, figure error);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Derived parameters feed into the 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CalDB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ensuring traceability and credibility.</a:t>
            </a:r>
          </a:p>
        </p:txBody>
      </p:sp>
    </p:spTree>
    <p:extLst>
      <p:ext uri="{BB962C8B-B14F-4D97-AF65-F5344CB8AC3E}">
        <p14:creationId xmlns:p14="http://schemas.microsoft.com/office/powerpoint/2010/main" val="3676173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D8B03-D812-4D86-A388-2E9770C5B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Ground calibration strategy for future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123C2E-E6CC-4ED0-B1E9-509EC4DFB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26</a:t>
            </a:fld>
            <a:endParaRPr lang="en-US" altLang="zh-CN" dirty="0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88B04AA7-23B3-45CA-A440-51DCFC45C841}"/>
              </a:ext>
            </a:extLst>
          </p:cNvPr>
          <p:cNvSpPr/>
          <p:nvPr/>
        </p:nvSpPr>
        <p:spPr bwMode="gray">
          <a:xfrm>
            <a:off x="335360" y="3085434"/>
            <a:ext cx="11233248" cy="376552"/>
          </a:xfrm>
          <a:prstGeom prst="rightArrow">
            <a:avLst/>
          </a:prstGeom>
          <a:gradFill flip="none" rotWithShape="1">
            <a:gsLst>
              <a:gs pos="50000">
                <a:srgbClr val="7030A0"/>
              </a:gs>
              <a:gs pos="99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B0F5FB21-C9C1-4C45-96BD-61E51715D6D3}"/>
              </a:ext>
            </a:extLst>
          </p:cNvPr>
          <p:cNvSpPr/>
          <p:nvPr/>
        </p:nvSpPr>
        <p:spPr bwMode="gray">
          <a:xfrm rot="16200000">
            <a:off x="779747" y="3673499"/>
            <a:ext cx="725444" cy="2880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236378-8033-470E-9A68-3C0A09E226FC}"/>
              </a:ext>
            </a:extLst>
          </p:cNvPr>
          <p:cNvSpPr txBox="1"/>
          <p:nvPr/>
        </p:nvSpPr>
        <p:spPr>
          <a:xfrm rot="16200000">
            <a:off x="8689" y="1698924"/>
            <a:ext cx="224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End of 2026</a:t>
            </a: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5FB72286-04E1-4F3F-9345-68A445E0912C}"/>
              </a:ext>
            </a:extLst>
          </p:cNvPr>
          <p:cNvSpPr/>
          <p:nvPr/>
        </p:nvSpPr>
        <p:spPr bwMode="gray">
          <a:xfrm rot="16200000">
            <a:off x="2744398" y="3673499"/>
            <a:ext cx="725444" cy="28803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040D55-5AC1-4E9A-8869-68213D9FA273}"/>
              </a:ext>
            </a:extLst>
          </p:cNvPr>
          <p:cNvSpPr txBox="1"/>
          <p:nvPr/>
        </p:nvSpPr>
        <p:spPr>
          <a:xfrm rot="16200000">
            <a:off x="1947291" y="1734929"/>
            <a:ext cx="231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altLang="zh-CN" sz="2800" b="1" dirty="0">
                <a:solidFill>
                  <a:srgbClr val="FF0000"/>
                </a:solidFill>
              </a:rPr>
              <a:t>March,</a:t>
            </a:r>
            <a:r>
              <a:rPr lang="zh-CN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</a:rPr>
              <a:t>2027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99D080C-ADBE-4F40-A03A-84E476713FCB}"/>
              </a:ext>
            </a:extLst>
          </p:cNvPr>
          <p:cNvSpPr txBox="1"/>
          <p:nvPr/>
        </p:nvSpPr>
        <p:spPr>
          <a:xfrm>
            <a:off x="119336" y="4426941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QM cal.(optics, detector, telescope):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</a:rPr>
              <a:t>Facility &amp; Equipment Qualification will be test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FF0000"/>
                </a:solidFill>
              </a:rPr>
              <a:t>Calibration Strategy Validation &amp; Iteration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B6073C16-FC82-4CFA-ADD4-41CF8AA065E2}"/>
              </a:ext>
            </a:extLst>
          </p:cNvPr>
          <p:cNvSpPr/>
          <p:nvPr/>
        </p:nvSpPr>
        <p:spPr bwMode="gray">
          <a:xfrm rot="16200000">
            <a:off x="5752578" y="3673500"/>
            <a:ext cx="725444" cy="28803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9B3F34D-C498-479B-A586-815B9B4B37AC}"/>
              </a:ext>
            </a:extLst>
          </p:cNvPr>
          <p:cNvSpPr txBox="1"/>
          <p:nvPr/>
        </p:nvSpPr>
        <p:spPr>
          <a:xfrm>
            <a:off x="4018821" y="4180237"/>
            <a:ext cx="56122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FM cal.(optics, detector, telescope) start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0" i="0" dirty="0">
                <a:solidFill>
                  <a:srgbClr val="00B050"/>
                </a:solidFill>
                <a:effectLst/>
                <a:latin typeface="system-ui"/>
              </a:rPr>
              <a:t>Adopt a </a:t>
            </a:r>
            <a:r>
              <a:rPr lang="en-US" altLang="zh-CN" sz="2400" b="1" i="0" dirty="0">
                <a:solidFill>
                  <a:srgbClr val="00B050"/>
                </a:solidFill>
                <a:effectLst/>
                <a:latin typeface="system-ui"/>
              </a:rPr>
              <a:t>"build-then-calibrate" pipeline</a:t>
            </a:r>
            <a:r>
              <a:rPr lang="en-US" altLang="zh-CN" sz="2400" b="0" i="0" dirty="0">
                <a:solidFill>
                  <a:srgbClr val="00B050"/>
                </a:solidFill>
                <a:effectLst/>
                <a:latin typeface="system-ui"/>
              </a:rPr>
              <a:t>: each FM telescope undergoes calibration immediately after integration;</a:t>
            </a:r>
            <a:endParaRPr lang="en-US" altLang="zh-CN" sz="2400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i="0" dirty="0">
                <a:solidFill>
                  <a:srgbClr val="00B050"/>
                </a:solidFill>
                <a:effectLst/>
                <a:latin typeface="system-ui"/>
              </a:rPr>
              <a:t>Resource Estimate: </a:t>
            </a:r>
            <a:r>
              <a:rPr lang="en-US" altLang="zh-CN" sz="2400" b="1" i="1" dirty="0">
                <a:solidFill>
                  <a:srgbClr val="00B050"/>
                </a:solidFill>
                <a:effectLst/>
                <a:latin typeface="system-ui"/>
              </a:rPr>
              <a:t>530 workdays for Calibration</a:t>
            </a:r>
            <a:endParaRPr lang="zh-CN" altLang="en-US" sz="2400" i="1" dirty="0">
              <a:solidFill>
                <a:srgbClr val="00B05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CCD5118-88D2-4D76-84E9-1BDA6D90AF72}"/>
              </a:ext>
            </a:extLst>
          </p:cNvPr>
          <p:cNvSpPr txBox="1"/>
          <p:nvPr/>
        </p:nvSpPr>
        <p:spPr>
          <a:xfrm rot="16200000">
            <a:off x="4883465" y="1662922"/>
            <a:ext cx="246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altLang="zh-CN" sz="2800" b="1" dirty="0">
                <a:solidFill>
                  <a:srgbClr val="00B050"/>
                </a:solidFill>
              </a:rPr>
              <a:t>Mid of </a:t>
            </a:r>
            <a:r>
              <a:rPr lang="zh-CN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</a:rPr>
              <a:t>2027</a:t>
            </a: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19900822-E8BB-493C-A93B-951A3AC7B8A7}"/>
              </a:ext>
            </a:extLst>
          </p:cNvPr>
          <p:cNvSpPr/>
          <p:nvPr/>
        </p:nvSpPr>
        <p:spPr bwMode="gray">
          <a:xfrm rot="16200000">
            <a:off x="10725409" y="3673499"/>
            <a:ext cx="725444" cy="2880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4F12D4-CEB6-47EA-9D99-9629C4098AC8}"/>
              </a:ext>
            </a:extLst>
          </p:cNvPr>
          <p:cNvSpPr txBox="1"/>
          <p:nvPr/>
        </p:nvSpPr>
        <p:spPr>
          <a:xfrm rot="16200000">
            <a:off x="10393312" y="2142709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altLang="zh-CN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2030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55037A-AAE8-46F3-9190-92160F179B62}"/>
              </a:ext>
            </a:extLst>
          </p:cNvPr>
          <p:cNvSpPr txBox="1"/>
          <p:nvPr/>
        </p:nvSpPr>
        <p:spPr>
          <a:xfrm>
            <a:off x="10289625" y="5343969"/>
            <a:ext cx="159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Launch!</a:t>
            </a:r>
            <a:endParaRPr lang="zh-CN" altLang="en-US" sz="28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D0BB71B-B1DE-4912-846F-FB9AEFBB5987}"/>
              </a:ext>
            </a:extLst>
          </p:cNvPr>
          <p:cNvSpPr txBox="1"/>
          <p:nvPr/>
        </p:nvSpPr>
        <p:spPr>
          <a:xfrm>
            <a:off x="3368730" y="3429000"/>
            <a:ext cx="284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Cross calibration Maybe!</a:t>
            </a:r>
            <a:endParaRPr lang="zh-CN" altLang="en-US" sz="2400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9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27</a:t>
            </a:fld>
            <a:endParaRPr lang="en-US" altLang="zh-CN" dirty="0"/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B20E53F1-907B-45D3-BD3A-F3C2CA1A5D03}"/>
              </a:ext>
            </a:extLst>
          </p:cNvPr>
          <p:cNvGrpSpPr>
            <a:grpSpLocks/>
          </p:cNvGrpSpPr>
          <p:nvPr/>
        </p:nvGrpSpPr>
        <p:grpSpPr bwMode="auto">
          <a:xfrm>
            <a:off x="2856286" y="1443832"/>
            <a:ext cx="5992813" cy="665162"/>
            <a:chOff x="1152" y="1275"/>
            <a:chExt cx="3775" cy="419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C7D3FED-8AF0-4846-AFA2-A8EA6E85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1" name="AutoShape 4">
                <a:extLst>
                  <a:ext uri="{FF2B5EF4-FFF2-40B4-BE49-F238E27FC236}">
                    <a16:creationId xmlns:a16="http://schemas.microsoft.com/office/drawing/2014/main" id="{75787B99-C261-4923-A9B7-E7B53726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7A9E1C98-A781-4AD1-A358-B3E8199F1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AutoShape 6">
                <a:extLst>
                  <a:ext uri="{FF2B5EF4-FFF2-40B4-BE49-F238E27FC236}">
                    <a16:creationId xmlns:a16="http://schemas.microsoft.com/office/drawing/2014/main" id="{EA5D76B7-8723-44B3-8A13-71F3BD6B4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8" name="Line 11">
              <a:extLst>
                <a:ext uri="{FF2B5EF4-FFF2-40B4-BE49-F238E27FC236}">
                  <a16:creationId xmlns:a16="http://schemas.microsoft.com/office/drawing/2014/main" id="{3881A8AF-F78C-44FC-90B6-443C8AC07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Text Box 12">
              <a:extLst>
                <a:ext uri="{FF2B5EF4-FFF2-40B4-BE49-F238E27FC236}">
                  <a16:creationId xmlns:a16="http://schemas.microsoft.com/office/drawing/2014/main" id="{D0189925-F103-4555-A4B8-31D381150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1334"/>
              <a:ext cx="30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Configuration of </a:t>
              </a:r>
              <a:r>
                <a:rPr lang="en-US" altLang="zh-CN" sz="2400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zh-CN" altLang="en-US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and SFA-T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41D3D2C5-ED9E-4E53-8D02-290A9E8D63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97" name="Group 33">
            <a:extLst>
              <a:ext uri="{FF2B5EF4-FFF2-40B4-BE49-F238E27FC236}">
                <a16:creationId xmlns:a16="http://schemas.microsoft.com/office/drawing/2014/main" id="{52ACBC02-619B-4BD8-A5A0-169BA504C665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2348880"/>
            <a:ext cx="5992819" cy="665162"/>
            <a:chOff x="1152" y="1851"/>
            <a:chExt cx="3775" cy="419"/>
          </a:xfrm>
        </p:grpSpPr>
        <p:grpSp>
          <p:nvGrpSpPr>
            <p:cNvPr id="98" name="Group 7">
              <a:extLst>
                <a:ext uri="{FF2B5EF4-FFF2-40B4-BE49-F238E27FC236}">
                  <a16:creationId xmlns:a16="http://schemas.microsoft.com/office/drawing/2014/main" id="{C2D94027-6A34-4048-9F5F-97F52DEC2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02" name="AutoShape 8">
                <a:extLst>
                  <a:ext uri="{FF2B5EF4-FFF2-40B4-BE49-F238E27FC236}">
                    <a16:creationId xmlns:a16="http://schemas.microsoft.com/office/drawing/2014/main" id="{4548415F-BA75-4198-8B86-F449F350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AutoShape 9">
                <a:extLst>
                  <a:ext uri="{FF2B5EF4-FFF2-40B4-BE49-F238E27FC236}">
                    <a16:creationId xmlns:a16="http://schemas.microsoft.com/office/drawing/2014/main" id="{28EF268D-13D5-47F6-A7D5-6A1A2DB9A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AutoShape 10">
                <a:extLst>
                  <a:ext uri="{FF2B5EF4-FFF2-40B4-BE49-F238E27FC236}">
                    <a16:creationId xmlns:a16="http://schemas.microsoft.com/office/drawing/2014/main" id="{20DA18C6-B9B6-4EA9-A8D4-2E2C9F1790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9" name="Line 14">
              <a:extLst>
                <a:ext uri="{FF2B5EF4-FFF2-40B4-BE49-F238E27FC236}">
                  <a16:creationId xmlns:a16="http://schemas.microsoft.com/office/drawing/2014/main" id="{B2510BEE-4E9C-4C98-A069-A3DD4E88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Text Box 15">
              <a:extLst>
                <a:ext uri="{FF2B5EF4-FFF2-40B4-BE49-F238E27FC236}">
                  <a16:creationId xmlns:a16="http://schemas.microsoft.com/office/drawing/2014/main" id="{BAAC41DB-6E6C-4B38-84C8-BA30AF427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Development status of SFA -T</a:t>
              </a:r>
            </a:p>
          </p:txBody>
        </p:sp>
        <p:sp>
          <p:nvSpPr>
            <p:cNvPr id="101" name="Text Box 16">
              <a:extLst>
                <a:ext uri="{FF2B5EF4-FFF2-40B4-BE49-F238E27FC236}">
                  <a16:creationId xmlns:a16="http://schemas.microsoft.com/office/drawing/2014/main" id="{CBBE1664-4E28-4CDE-99E6-A71989B34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E412AB8E-893F-46BD-8EEB-0037A20F2B53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3250733"/>
            <a:ext cx="5992819" cy="665162"/>
            <a:chOff x="1152" y="2413"/>
            <a:chExt cx="3775" cy="419"/>
          </a:xfrm>
        </p:grpSpPr>
        <p:grpSp>
          <p:nvGrpSpPr>
            <p:cNvPr id="106" name="Group 17">
              <a:extLst>
                <a:ext uri="{FF2B5EF4-FFF2-40B4-BE49-F238E27FC236}">
                  <a16:creationId xmlns:a16="http://schemas.microsoft.com/office/drawing/2014/main" id="{99AF4E9F-06E9-410D-A6B7-08FF91BF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0" name="AutoShape 18">
                <a:extLst>
                  <a:ext uri="{FF2B5EF4-FFF2-40B4-BE49-F238E27FC236}">
                    <a16:creationId xmlns:a16="http://schemas.microsoft.com/office/drawing/2014/main" id="{81276BCC-4CAC-4A17-9653-67B3A038B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1" name="AutoShape 19">
                <a:extLst>
                  <a:ext uri="{FF2B5EF4-FFF2-40B4-BE49-F238E27FC236}">
                    <a16:creationId xmlns:a16="http://schemas.microsoft.com/office/drawing/2014/main" id="{C6F76F73-C62F-4609-8659-7F07983E2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" name="AutoShape 20">
                <a:extLst>
                  <a:ext uri="{FF2B5EF4-FFF2-40B4-BE49-F238E27FC236}">
                    <a16:creationId xmlns:a16="http://schemas.microsoft.com/office/drawing/2014/main" id="{612CCAA9-96B8-407A-8893-6337CB0833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C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7" name="Line 25">
              <a:extLst>
                <a:ext uri="{FF2B5EF4-FFF2-40B4-BE49-F238E27FC236}">
                  <a16:creationId xmlns:a16="http://schemas.microsoft.com/office/drawing/2014/main" id="{A2B8E7FE-C8A9-488D-AC27-640298153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Text Box 26">
              <a:extLst>
                <a:ext uri="{FF2B5EF4-FFF2-40B4-BE49-F238E27FC236}">
                  <a16:creationId xmlns:a16="http://schemas.microsoft.com/office/drawing/2014/main" id="{EB10641E-6714-42DD-B60A-C179CEB7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2461"/>
              <a:ext cx="2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Preliminary calibration results</a:t>
              </a:r>
            </a:p>
          </p:txBody>
        </p:sp>
        <p:sp>
          <p:nvSpPr>
            <p:cNvPr id="109" name="Text Box 27">
              <a:extLst>
                <a:ext uri="{FF2B5EF4-FFF2-40B4-BE49-F238E27FC236}">
                  <a16:creationId xmlns:a16="http://schemas.microsoft.com/office/drawing/2014/main" id="{D950EE12-3F5C-4B1D-8D4F-58C9A40C34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13" name="Group 34">
            <a:extLst>
              <a:ext uri="{FF2B5EF4-FFF2-40B4-BE49-F238E27FC236}">
                <a16:creationId xmlns:a16="http://schemas.microsoft.com/office/drawing/2014/main" id="{3333721B-E2D4-44CC-AC42-04F66FDDB2DE}"/>
              </a:ext>
            </a:extLst>
          </p:cNvPr>
          <p:cNvGrpSpPr>
            <a:grpSpLocks/>
          </p:cNvGrpSpPr>
          <p:nvPr/>
        </p:nvGrpSpPr>
        <p:grpSpPr bwMode="auto">
          <a:xfrm>
            <a:off x="2862035" y="4156720"/>
            <a:ext cx="6088064" cy="665162"/>
            <a:chOff x="1152" y="2413"/>
            <a:chExt cx="3835" cy="419"/>
          </a:xfrm>
        </p:grpSpPr>
        <p:grpSp>
          <p:nvGrpSpPr>
            <p:cNvPr id="114" name="Group 17">
              <a:extLst>
                <a:ext uri="{FF2B5EF4-FFF2-40B4-BE49-F238E27FC236}">
                  <a16:creationId xmlns:a16="http://schemas.microsoft.com/office/drawing/2014/main" id="{64F0506F-F5DD-4EA3-B2A0-80EB3E213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8" name="AutoShape 18">
                <a:extLst>
                  <a:ext uri="{FF2B5EF4-FFF2-40B4-BE49-F238E27FC236}">
                    <a16:creationId xmlns:a16="http://schemas.microsoft.com/office/drawing/2014/main" id="{6FAC57D0-832C-4C7D-9CAB-FFA1496BB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9" name="AutoShape 19">
                <a:extLst>
                  <a:ext uri="{FF2B5EF4-FFF2-40B4-BE49-F238E27FC236}">
                    <a16:creationId xmlns:a16="http://schemas.microsoft.com/office/drawing/2014/main" id="{EB94ED0A-9BD3-42EA-8B18-40A7F0AD9C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0" name="AutoShape 20">
                <a:extLst>
                  <a:ext uri="{FF2B5EF4-FFF2-40B4-BE49-F238E27FC236}">
                    <a16:creationId xmlns:a16="http://schemas.microsoft.com/office/drawing/2014/main" id="{B4C23E0E-7A5A-4CAC-8048-7D5006807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5" name="Line 25">
              <a:extLst>
                <a:ext uri="{FF2B5EF4-FFF2-40B4-BE49-F238E27FC236}">
                  <a16:creationId xmlns:a16="http://schemas.microsoft.com/office/drawing/2014/main" id="{2282772D-848C-46C8-97A3-4013A7BB6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8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6" name="Text Box 26">
              <a:extLst>
                <a:ext uri="{FF2B5EF4-FFF2-40B4-BE49-F238E27FC236}">
                  <a16:creationId xmlns:a16="http://schemas.microsoft.com/office/drawing/2014/main" id="{1F025049-47F9-4F80-BF60-84682E1D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61"/>
              <a:ext cx="32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Ground calibration strategy for future</a:t>
              </a:r>
            </a:p>
          </p:txBody>
        </p:sp>
        <p:sp>
          <p:nvSpPr>
            <p:cNvPr id="117" name="Text Box 27">
              <a:extLst>
                <a:ext uri="{FF2B5EF4-FFF2-40B4-BE49-F238E27FC236}">
                  <a16:creationId xmlns:a16="http://schemas.microsoft.com/office/drawing/2014/main" id="{F7CDD9FA-1067-460C-8476-486861C74D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5E49063B-B42F-4FE5-B619-FA0CBD7FC156}"/>
              </a:ext>
            </a:extLst>
          </p:cNvPr>
          <p:cNvGrpSpPr>
            <a:grpSpLocks/>
          </p:cNvGrpSpPr>
          <p:nvPr/>
        </p:nvGrpSpPr>
        <p:grpSpPr bwMode="auto">
          <a:xfrm>
            <a:off x="2850332" y="5074031"/>
            <a:ext cx="5992819" cy="665162"/>
            <a:chOff x="1152" y="1851"/>
            <a:chExt cx="3775" cy="419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B9139EC-CDC9-45A4-B861-08A9E78A2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41" name="AutoShape 8">
                <a:extLst>
                  <a:ext uri="{FF2B5EF4-FFF2-40B4-BE49-F238E27FC236}">
                    <a16:creationId xmlns:a16="http://schemas.microsoft.com/office/drawing/2014/main" id="{93202100-B4D8-4D6C-BF7A-F11C38E33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9">
                <a:extLst>
                  <a:ext uri="{FF2B5EF4-FFF2-40B4-BE49-F238E27FC236}">
                    <a16:creationId xmlns:a16="http://schemas.microsoft.com/office/drawing/2014/main" id="{7A63566D-D312-4906-930B-97EA62CA3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AutoShape 10">
                <a:extLst>
                  <a:ext uri="{FF2B5EF4-FFF2-40B4-BE49-F238E27FC236}">
                    <a16:creationId xmlns:a16="http://schemas.microsoft.com/office/drawing/2014/main" id="{0A42095A-66E4-469F-8974-DEB5DA3EB1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91B4A0F5-1235-4E8E-8FBB-06E76439A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3A2F876-2581-44B5-A612-417CA881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A57F2DA5-E67C-48EF-96CF-0BB28FD42A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872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DEF85-14A6-4D17-993E-2EF0D4D8A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19E4B-F92B-4362-8F65-8252713978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99872" y="6514638"/>
            <a:ext cx="2844800" cy="307975"/>
          </a:xfrm>
        </p:spPr>
        <p:txBody>
          <a:bodyPr/>
          <a:lstStyle/>
          <a:p>
            <a:fld id="{24810B87-4E97-431E-BE67-D88FFA23024F}" type="slidenum">
              <a:rPr lang="en-US" altLang="zh-CN" smtClean="0"/>
              <a:pPr/>
              <a:t>28</a:t>
            </a:fld>
            <a:endParaRPr lang="en-US" altLang="zh-CN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0134BEB-FEE0-4587-9C42-C1F4F402A717}"/>
              </a:ext>
            </a:extLst>
          </p:cNvPr>
          <p:cNvSpPr/>
          <p:nvPr/>
        </p:nvSpPr>
        <p:spPr>
          <a:xfrm>
            <a:off x="-24680" y="404664"/>
            <a:ext cx="12030879" cy="657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b="1" i="1" dirty="0"/>
              <a:t>Experienced Team</a:t>
            </a:r>
            <a:r>
              <a:rPr lang="en-US" altLang="zh-CN" sz="2800" i="1" dirty="0"/>
              <a:t>: </a:t>
            </a:r>
            <a:r>
              <a:rPr lang="en-US" altLang="zh-CN" sz="2400" i="1" dirty="0"/>
              <a:t>Established a professional team with extensive development expertise from prior missions, including EP-FXT and HXMT.</a:t>
            </a:r>
          </a:p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b="1" i="1" dirty="0"/>
              <a:t>Phase B Initiated</a:t>
            </a:r>
            <a:r>
              <a:rPr lang="en-US" altLang="zh-CN" sz="2800" i="1" dirty="0"/>
              <a:t>: </a:t>
            </a:r>
            <a:r>
              <a:rPr lang="en-US" altLang="zh-CN" sz="2400" i="1" dirty="0"/>
              <a:t>Officially entered Phase B; active QM development is underway for both cameras and optics.</a:t>
            </a:r>
            <a:endParaRPr lang="en-US" altLang="zh-CN" sz="2800" i="1" dirty="0"/>
          </a:p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b="1" i="1" dirty="0"/>
              <a:t>Robust Calibration Facilities</a:t>
            </a:r>
            <a:r>
              <a:rPr lang="en-US" altLang="zh-CN" sz="2600" i="1" dirty="0"/>
              <a:t>: </a:t>
            </a:r>
            <a:r>
              <a:rPr lang="en-US" altLang="zh-CN" sz="2400" i="1" dirty="0"/>
              <a:t>Existing facilities (100XF, PNATER) fully meet requirements; other </a:t>
            </a:r>
            <a:r>
              <a:rPr lang="en-US" altLang="zh-CN" sz="2400" i="1" dirty="0" err="1"/>
              <a:t>equipments</a:t>
            </a:r>
            <a:r>
              <a:rPr lang="en-US" altLang="zh-CN" sz="2400" i="1" dirty="0"/>
              <a:t> are under development.</a:t>
            </a:r>
          </a:p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b="1" i="1" dirty="0"/>
              <a:t>Comprehensive Test Schedule</a:t>
            </a:r>
            <a:r>
              <a:rPr lang="en-US" altLang="zh-CN" sz="2800" i="1" dirty="0"/>
              <a:t>: </a:t>
            </a:r>
            <a:r>
              <a:rPr lang="en-US" altLang="zh-CN" sz="2400" i="1" dirty="0"/>
              <a:t>Extensive testing and calibration campaigns will be conducted across 2026–2027, with an estimated total active duration of 2–3 months.</a:t>
            </a:r>
          </a:p>
          <a:p>
            <a:pPr marL="514350" lvl="0" indent="-5143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en-US" altLang="zh-CN" sz="2600" b="1" i="1" dirty="0"/>
              <a:t>Clear Path to Flight Model</a:t>
            </a:r>
            <a:r>
              <a:rPr lang="en-US" altLang="zh-CN" sz="2800" i="1" dirty="0"/>
              <a:t>: </a:t>
            </a:r>
            <a:r>
              <a:rPr lang="en-US" altLang="zh-CN" sz="2400" i="1" dirty="0"/>
              <a:t>High confidence in successful QM completion, ensuring a seamless transition to final FM development.</a:t>
            </a:r>
            <a:endParaRPr lang="en-US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2313018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29</a:t>
            </a:fld>
            <a:endParaRPr lang="en-US" altLang="zh-CN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AF79BC8-A9B1-49FB-ADB9-E14BBE809BAA}"/>
              </a:ext>
            </a:extLst>
          </p:cNvPr>
          <p:cNvSpPr txBox="1">
            <a:spLocks/>
          </p:cNvSpPr>
          <p:nvPr/>
        </p:nvSpPr>
        <p:spPr bwMode="white">
          <a:xfrm>
            <a:off x="1474788" y="908720"/>
            <a:ext cx="309721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4400" kern="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 you!</a:t>
            </a:r>
            <a:endParaRPr lang="zh-CN" altLang="en-US" sz="4400" kern="0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804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grpSp>
        <p:nvGrpSpPr>
          <p:cNvPr id="56" name="Group 32">
            <a:extLst>
              <a:ext uri="{FF2B5EF4-FFF2-40B4-BE49-F238E27FC236}">
                <a16:creationId xmlns:a16="http://schemas.microsoft.com/office/drawing/2014/main" id="{B20E53F1-907B-45D3-BD3A-F3C2CA1A5D03}"/>
              </a:ext>
            </a:extLst>
          </p:cNvPr>
          <p:cNvGrpSpPr>
            <a:grpSpLocks/>
          </p:cNvGrpSpPr>
          <p:nvPr/>
        </p:nvGrpSpPr>
        <p:grpSpPr bwMode="auto">
          <a:xfrm>
            <a:off x="2856286" y="1443832"/>
            <a:ext cx="5992813" cy="665162"/>
            <a:chOff x="1152" y="1275"/>
            <a:chExt cx="3775" cy="419"/>
          </a:xfrm>
        </p:grpSpPr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0C7D3FED-8AF0-4846-AFA2-A8EA6E85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61" name="AutoShape 4">
                <a:extLst>
                  <a:ext uri="{FF2B5EF4-FFF2-40B4-BE49-F238E27FC236}">
                    <a16:creationId xmlns:a16="http://schemas.microsoft.com/office/drawing/2014/main" id="{75787B99-C261-4923-A9B7-E7B537266D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2" name="AutoShape 5">
                <a:extLst>
                  <a:ext uri="{FF2B5EF4-FFF2-40B4-BE49-F238E27FC236}">
                    <a16:creationId xmlns:a16="http://schemas.microsoft.com/office/drawing/2014/main" id="{7A9E1C98-A781-4AD1-A358-B3E8199F1A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3" name="AutoShape 6">
                <a:extLst>
                  <a:ext uri="{FF2B5EF4-FFF2-40B4-BE49-F238E27FC236}">
                    <a16:creationId xmlns:a16="http://schemas.microsoft.com/office/drawing/2014/main" id="{EA5D76B7-8723-44B3-8A13-71F3BD6B41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8" name="Line 11">
              <a:extLst>
                <a:ext uri="{FF2B5EF4-FFF2-40B4-BE49-F238E27FC236}">
                  <a16:creationId xmlns:a16="http://schemas.microsoft.com/office/drawing/2014/main" id="{3881A8AF-F78C-44FC-90B6-443C8AC07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659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9" name="Text Box 12">
              <a:extLst>
                <a:ext uri="{FF2B5EF4-FFF2-40B4-BE49-F238E27FC236}">
                  <a16:creationId xmlns:a16="http://schemas.microsoft.com/office/drawing/2014/main" id="{D0189925-F103-4555-A4B8-31D381150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" y="1334"/>
              <a:ext cx="30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Configuration of </a:t>
              </a:r>
              <a:r>
                <a:rPr lang="en-US" altLang="zh-CN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eXTP</a:t>
              </a:r>
              <a:r>
                <a:rPr lang="zh-CN" alt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and SFA-T</a:t>
              </a:r>
            </a:p>
          </p:txBody>
        </p:sp>
        <p:sp>
          <p:nvSpPr>
            <p:cNvPr id="60" name="Text Box 13">
              <a:extLst>
                <a:ext uri="{FF2B5EF4-FFF2-40B4-BE49-F238E27FC236}">
                  <a16:creationId xmlns:a16="http://schemas.microsoft.com/office/drawing/2014/main" id="{41D3D2C5-ED9E-4E53-8D02-290A9E8D63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33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97" name="Group 33">
            <a:extLst>
              <a:ext uri="{FF2B5EF4-FFF2-40B4-BE49-F238E27FC236}">
                <a16:creationId xmlns:a16="http://schemas.microsoft.com/office/drawing/2014/main" id="{52ACBC02-619B-4BD8-A5A0-169BA504C665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2348880"/>
            <a:ext cx="5992819" cy="665162"/>
            <a:chOff x="1152" y="1851"/>
            <a:chExt cx="3775" cy="419"/>
          </a:xfrm>
        </p:grpSpPr>
        <p:grpSp>
          <p:nvGrpSpPr>
            <p:cNvPr id="98" name="Group 7">
              <a:extLst>
                <a:ext uri="{FF2B5EF4-FFF2-40B4-BE49-F238E27FC236}">
                  <a16:creationId xmlns:a16="http://schemas.microsoft.com/office/drawing/2014/main" id="{C2D94027-6A34-4048-9F5F-97F52DEC26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02" name="AutoShape 8">
                <a:extLst>
                  <a:ext uri="{FF2B5EF4-FFF2-40B4-BE49-F238E27FC236}">
                    <a16:creationId xmlns:a16="http://schemas.microsoft.com/office/drawing/2014/main" id="{4548415F-BA75-4198-8B86-F449F3501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3" name="AutoShape 9">
                <a:extLst>
                  <a:ext uri="{FF2B5EF4-FFF2-40B4-BE49-F238E27FC236}">
                    <a16:creationId xmlns:a16="http://schemas.microsoft.com/office/drawing/2014/main" id="{28EF268D-13D5-47F6-A7D5-6A1A2DB9A6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AutoShape 10">
                <a:extLst>
                  <a:ext uri="{FF2B5EF4-FFF2-40B4-BE49-F238E27FC236}">
                    <a16:creationId xmlns:a16="http://schemas.microsoft.com/office/drawing/2014/main" id="{20DA18C6-B9B6-4EA9-A8D4-2E2C9F1790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99" name="Line 14">
              <a:extLst>
                <a:ext uri="{FF2B5EF4-FFF2-40B4-BE49-F238E27FC236}">
                  <a16:creationId xmlns:a16="http://schemas.microsoft.com/office/drawing/2014/main" id="{B2510BEE-4E9C-4C98-A069-A3DD4E88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0" name="Text Box 15">
              <a:extLst>
                <a:ext uri="{FF2B5EF4-FFF2-40B4-BE49-F238E27FC236}">
                  <a16:creationId xmlns:a16="http://schemas.microsoft.com/office/drawing/2014/main" id="{BAAC41DB-6E6C-4B38-84C8-BA30AF427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Development status of SFA -T</a:t>
              </a:r>
            </a:p>
          </p:txBody>
        </p:sp>
        <p:sp>
          <p:nvSpPr>
            <p:cNvPr id="101" name="Text Box 16">
              <a:extLst>
                <a:ext uri="{FF2B5EF4-FFF2-40B4-BE49-F238E27FC236}">
                  <a16:creationId xmlns:a16="http://schemas.microsoft.com/office/drawing/2014/main" id="{CBBE1664-4E28-4CDE-99E6-A71989B34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E412AB8E-893F-46BD-8EEB-0037A20F2B53}"/>
              </a:ext>
            </a:extLst>
          </p:cNvPr>
          <p:cNvGrpSpPr>
            <a:grpSpLocks/>
          </p:cNvGrpSpPr>
          <p:nvPr/>
        </p:nvGrpSpPr>
        <p:grpSpPr bwMode="auto">
          <a:xfrm>
            <a:off x="2855640" y="3250733"/>
            <a:ext cx="5992819" cy="665162"/>
            <a:chOff x="1152" y="2413"/>
            <a:chExt cx="3775" cy="419"/>
          </a:xfrm>
        </p:grpSpPr>
        <p:grpSp>
          <p:nvGrpSpPr>
            <p:cNvPr id="106" name="Group 17">
              <a:extLst>
                <a:ext uri="{FF2B5EF4-FFF2-40B4-BE49-F238E27FC236}">
                  <a16:creationId xmlns:a16="http://schemas.microsoft.com/office/drawing/2014/main" id="{99AF4E9F-06E9-410D-A6B7-08FF91BF8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0" name="AutoShape 18">
                <a:extLst>
                  <a:ext uri="{FF2B5EF4-FFF2-40B4-BE49-F238E27FC236}">
                    <a16:creationId xmlns:a16="http://schemas.microsoft.com/office/drawing/2014/main" id="{81276BCC-4CAC-4A17-9653-67B3A038B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1" name="AutoShape 19">
                <a:extLst>
                  <a:ext uri="{FF2B5EF4-FFF2-40B4-BE49-F238E27FC236}">
                    <a16:creationId xmlns:a16="http://schemas.microsoft.com/office/drawing/2014/main" id="{C6F76F73-C62F-4609-8659-7F07983E29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2" name="AutoShape 20">
                <a:extLst>
                  <a:ext uri="{FF2B5EF4-FFF2-40B4-BE49-F238E27FC236}">
                    <a16:creationId xmlns:a16="http://schemas.microsoft.com/office/drawing/2014/main" id="{612CCAA9-96B8-407A-8893-6337CB0833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C000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7" name="Line 25">
              <a:extLst>
                <a:ext uri="{FF2B5EF4-FFF2-40B4-BE49-F238E27FC236}">
                  <a16:creationId xmlns:a16="http://schemas.microsoft.com/office/drawing/2014/main" id="{A2B8E7FE-C8A9-488D-AC27-6402981533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" name="Text Box 26">
              <a:extLst>
                <a:ext uri="{FF2B5EF4-FFF2-40B4-BE49-F238E27FC236}">
                  <a16:creationId xmlns:a16="http://schemas.microsoft.com/office/drawing/2014/main" id="{EB10641E-6714-42DD-B60A-C179CEB7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2461"/>
              <a:ext cx="270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Preliminary calibration results</a:t>
              </a:r>
            </a:p>
          </p:txBody>
        </p:sp>
        <p:sp>
          <p:nvSpPr>
            <p:cNvPr id="109" name="Text Box 27">
              <a:extLst>
                <a:ext uri="{FF2B5EF4-FFF2-40B4-BE49-F238E27FC236}">
                  <a16:creationId xmlns:a16="http://schemas.microsoft.com/office/drawing/2014/main" id="{D950EE12-3F5C-4B1D-8D4F-58C9A40C34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13" name="Group 34">
            <a:extLst>
              <a:ext uri="{FF2B5EF4-FFF2-40B4-BE49-F238E27FC236}">
                <a16:creationId xmlns:a16="http://schemas.microsoft.com/office/drawing/2014/main" id="{3333721B-E2D4-44CC-AC42-04F66FDDB2DE}"/>
              </a:ext>
            </a:extLst>
          </p:cNvPr>
          <p:cNvGrpSpPr>
            <a:grpSpLocks/>
          </p:cNvGrpSpPr>
          <p:nvPr/>
        </p:nvGrpSpPr>
        <p:grpSpPr bwMode="auto">
          <a:xfrm>
            <a:off x="2862035" y="4156720"/>
            <a:ext cx="6088064" cy="665162"/>
            <a:chOff x="1152" y="2413"/>
            <a:chExt cx="3835" cy="419"/>
          </a:xfrm>
        </p:grpSpPr>
        <p:grpSp>
          <p:nvGrpSpPr>
            <p:cNvPr id="114" name="Group 17">
              <a:extLst>
                <a:ext uri="{FF2B5EF4-FFF2-40B4-BE49-F238E27FC236}">
                  <a16:creationId xmlns:a16="http://schemas.microsoft.com/office/drawing/2014/main" id="{64F0506F-F5DD-4EA3-B2A0-80EB3E2133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118" name="AutoShape 18">
                <a:extLst>
                  <a:ext uri="{FF2B5EF4-FFF2-40B4-BE49-F238E27FC236}">
                    <a16:creationId xmlns:a16="http://schemas.microsoft.com/office/drawing/2014/main" id="{6FAC57D0-832C-4C7D-9CAB-FFA1496BB7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9" name="AutoShape 19">
                <a:extLst>
                  <a:ext uri="{FF2B5EF4-FFF2-40B4-BE49-F238E27FC236}">
                    <a16:creationId xmlns:a16="http://schemas.microsoft.com/office/drawing/2014/main" id="{EB94ED0A-9BD3-42EA-8B18-40A7F0AD9C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0" name="AutoShape 20">
                <a:extLst>
                  <a:ext uri="{FF2B5EF4-FFF2-40B4-BE49-F238E27FC236}">
                    <a16:creationId xmlns:a16="http://schemas.microsoft.com/office/drawing/2014/main" id="{B4C23E0E-7A5A-4CAC-8048-7D5006807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chemeClr val="accent6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115" name="Line 25">
              <a:extLst>
                <a:ext uri="{FF2B5EF4-FFF2-40B4-BE49-F238E27FC236}">
                  <a16:creationId xmlns:a16="http://schemas.microsoft.com/office/drawing/2014/main" id="{2282772D-848C-46C8-97A3-4013A7BB6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797"/>
              <a:ext cx="3387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6" name="Text Box 26">
              <a:extLst>
                <a:ext uri="{FF2B5EF4-FFF2-40B4-BE49-F238E27FC236}">
                  <a16:creationId xmlns:a16="http://schemas.microsoft.com/office/drawing/2014/main" id="{1F025049-47F9-4F80-BF60-84682E1D9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2461"/>
              <a:ext cx="32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Ground calibration strategy for future</a:t>
              </a:r>
            </a:p>
          </p:txBody>
        </p:sp>
        <p:sp>
          <p:nvSpPr>
            <p:cNvPr id="117" name="Text Box 27">
              <a:extLst>
                <a:ext uri="{FF2B5EF4-FFF2-40B4-BE49-F238E27FC236}">
                  <a16:creationId xmlns:a16="http://schemas.microsoft.com/office/drawing/2014/main" id="{F7CDD9FA-1067-460C-8476-486861C74DE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247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grpSp>
        <p:nvGrpSpPr>
          <p:cNvPr id="36" name="Group 33">
            <a:extLst>
              <a:ext uri="{FF2B5EF4-FFF2-40B4-BE49-F238E27FC236}">
                <a16:creationId xmlns:a16="http://schemas.microsoft.com/office/drawing/2014/main" id="{5E49063B-B42F-4FE5-B619-FA0CBD7FC156}"/>
              </a:ext>
            </a:extLst>
          </p:cNvPr>
          <p:cNvGrpSpPr>
            <a:grpSpLocks/>
          </p:cNvGrpSpPr>
          <p:nvPr/>
        </p:nvGrpSpPr>
        <p:grpSpPr bwMode="auto">
          <a:xfrm>
            <a:off x="2850332" y="5074031"/>
            <a:ext cx="5992819" cy="665162"/>
            <a:chOff x="1152" y="1851"/>
            <a:chExt cx="3775" cy="419"/>
          </a:xfrm>
        </p:grpSpPr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4B9139EC-CDC9-45A4-B861-08A9E78A2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41" name="AutoShape 8">
                <a:extLst>
                  <a:ext uri="{FF2B5EF4-FFF2-40B4-BE49-F238E27FC236}">
                    <a16:creationId xmlns:a16="http://schemas.microsoft.com/office/drawing/2014/main" id="{93202100-B4D8-4D6C-BF7A-F11C38E333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2" name="AutoShape 9">
                <a:extLst>
                  <a:ext uri="{FF2B5EF4-FFF2-40B4-BE49-F238E27FC236}">
                    <a16:creationId xmlns:a16="http://schemas.microsoft.com/office/drawing/2014/main" id="{7A63566D-D312-4906-930B-97EA62CA3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AutoShape 10">
                <a:extLst>
                  <a:ext uri="{FF2B5EF4-FFF2-40B4-BE49-F238E27FC236}">
                    <a16:creationId xmlns:a16="http://schemas.microsoft.com/office/drawing/2014/main" id="{0A42095A-66E4-469F-8974-DEB5DA3EB1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5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</p:grp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91B4A0F5-1235-4E8E-8FBB-06E76439AB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35"/>
              <a:ext cx="3391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03A2F876-2581-44B5-A612-417CA881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2" y="1909"/>
              <a:ext cx="321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zh-CN" sz="2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Summary</a:t>
              </a:r>
            </a:p>
          </p:txBody>
        </p:sp>
        <p:sp>
          <p:nvSpPr>
            <p:cNvPr id="40" name="Text Box 16">
              <a:extLst>
                <a:ext uri="{FF2B5EF4-FFF2-40B4-BE49-F238E27FC236}">
                  <a16:creationId xmlns:a16="http://schemas.microsoft.com/office/drawing/2014/main" id="{A57F2DA5-E67C-48EF-96CF-0BB28FD42A8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6" y="1913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b="1" dirty="0">
                  <a:solidFill>
                    <a:schemeClr val="bg1"/>
                  </a:solidFill>
                  <a:ea typeface="宋体" pitchFamily="2" charset="-122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326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F74A7-951C-412B-9AD4-B70C77C4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 The configuration of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E2EF92-4D96-46F7-8ADB-C3AA802EE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CA320D-D4D5-4822-B355-4B5555F0CEB2}"/>
              </a:ext>
            </a:extLst>
          </p:cNvPr>
          <p:cNvSpPr/>
          <p:nvPr/>
        </p:nvSpPr>
        <p:spPr>
          <a:xfrm>
            <a:off x="191344" y="663079"/>
            <a:ext cx="12169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What are building</a:t>
            </a:r>
            <a:r>
              <a:rPr lang="zh-CN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？ </a:t>
            </a:r>
            <a:r>
              <a:rPr lang="en-US" altLang="zh-CN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: enhanced X-ray Timing and Polarimetry Mission</a:t>
            </a:r>
            <a:endParaRPr lang="zh-CN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F023F57C-3760-432E-8795-A1D779945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663844"/>
              </p:ext>
            </p:extLst>
          </p:nvPr>
        </p:nvGraphicFramePr>
        <p:xfrm>
          <a:off x="515380" y="4202631"/>
          <a:ext cx="11161240" cy="2377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1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2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5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Payload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Configuration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Optics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Detector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Eff.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area (m²)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Spectroscopy</a:t>
                      </a:r>
                      <a:r>
                        <a:rPr lang="en-US" altLang="zh-CN" sz="1400" baseline="0" dirty="0"/>
                        <a:t> Focusing Array (SFA)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9 telescopes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Wolter-I</a:t>
                      </a:r>
                      <a:r>
                        <a:rPr lang="en-US" altLang="zh-CN" sz="1400" baseline="0" dirty="0"/>
                        <a:t>, nickel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SDD,</a:t>
                      </a:r>
                      <a:r>
                        <a:rPr lang="en-US" altLang="zh-CN" sz="1400" baseline="0" dirty="0"/>
                        <a:t> 0.5-10 keV</a:t>
                      </a:r>
                    </a:p>
                    <a:p>
                      <a:pPr algn="ctr"/>
                      <a:r>
                        <a:rPr lang="en-US" altLang="zh-CN" sz="1400" baseline="0" dirty="0"/>
                        <a:t>180 eV @ 6 keV</a:t>
                      </a:r>
                      <a:endParaRPr lang="en-US" altLang="zh-CN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0.6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m²(1-2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keV)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Large Area Detector  (LAD)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40 modules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MCP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SDD, 2-30</a:t>
                      </a:r>
                      <a:r>
                        <a:rPr lang="en-US" altLang="zh-CN" sz="1400" baseline="0" dirty="0"/>
                        <a:t> keV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180 eV @ 6 keV</a:t>
                      </a:r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3.1 m²</a:t>
                      </a:r>
                      <a:r>
                        <a:rPr lang="en-US" altLang="zh-CN" sz="1400" baseline="0" dirty="0"/>
                        <a:t> (2-10 </a:t>
                      </a:r>
                      <a:r>
                        <a:rPr lang="en-US" altLang="zh-CN" sz="1400" dirty="0"/>
                        <a:t>keV)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9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Polarimetry Focusing   Array (PFA)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 telescopes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Wolter-I, nickel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GPD, 2-8 keV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1.8</a:t>
                      </a:r>
                      <a:r>
                        <a:rPr lang="en-US" altLang="zh-CN" sz="1400" baseline="0" dirty="0"/>
                        <a:t> keV @ 6 keV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380 cm² @ 3 keV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01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Wide Field Monitor  (WFM)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 cameras</a:t>
                      </a:r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Coded</a:t>
                      </a:r>
                      <a:r>
                        <a:rPr lang="en-US" altLang="zh-CN" sz="1400" baseline="0" dirty="0"/>
                        <a:t> mask</a:t>
                      </a:r>
                      <a:endParaRPr lang="en-US" altLang="zh-CN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SDD, 2-50 keV</a:t>
                      </a:r>
                    </a:p>
                    <a:p>
                      <a:pPr algn="ctr"/>
                      <a:r>
                        <a:rPr lang="en-US" altLang="zh-CN" sz="1400" dirty="0"/>
                        <a:t>500</a:t>
                      </a:r>
                      <a:r>
                        <a:rPr lang="en-US" altLang="zh-CN" sz="1400" baseline="0" dirty="0"/>
                        <a:t> eV @ 6 keV</a:t>
                      </a:r>
                      <a:endParaRPr lang="en-US" altLang="zh-CN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 </a:t>
                      </a:r>
                      <a:r>
                        <a:rPr lang="en-US" altLang="zh-CN" sz="1400" dirty="0" err="1"/>
                        <a:t>Sr</a:t>
                      </a:r>
                      <a:r>
                        <a:rPr lang="en-US" altLang="zh-CN" sz="1400" dirty="0"/>
                        <a:t> (FOV)</a:t>
                      </a:r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文本框 3">
            <a:extLst>
              <a:ext uri="{FF2B5EF4-FFF2-40B4-BE49-F238E27FC236}">
                <a16:creationId xmlns:a16="http://schemas.microsoft.com/office/drawing/2014/main" id="{218E77CF-729C-405F-B772-CBDD4C57A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1428258"/>
            <a:ext cx="468051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Scientific goal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 is a science mission designed to study the state of matter under extreme conditions of density, gravity and magnetism.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Operation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Pointing observation with high accuracy and stability.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F1A1-90B7-4F85-B6FC-13296C1C0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9" y="1137037"/>
            <a:ext cx="5220581" cy="291600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0D8E07C-A7EE-413C-8A75-932C90AFF2BA}"/>
              </a:ext>
            </a:extLst>
          </p:cNvPr>
          <p:cNvSpPr txBox="1"/>
          <p:nvPr/>
        </p:nvSpPr>
        <p:spPr>
          <a:xfrm rot="19430391">
            <a:off x="4526294" y="3038801"/>
            <a:ext cx="7440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</a:rPr>
              <a:t>Configuration before 2024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F74A7-951C-412B-9AD4-B70C77C4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configuration of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E2EF92-4D96-46F7-8ADB-C3AA802EE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graphicFrame>
        <p:nvGraphicFramePr>
          <p:cNvPr id="6" name="内容占位符 3">
            <a:extLst>
              <a:ext uri="{FF2B5EF4-FFF2-40B4-BE49-F238E27FC236}">
                <a16:creationId xmlns:a16="http://schemas.microsoft.com/office/drawing/2014/main" id="{F023F57C-3760-432E-8795-A1D7799459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8518877"/>
              </p:ext>
            </p:extLst>
          </p:nvPr>
        </p:nvGraphicFramePr>
        <p:xfrm>
          <a:off x="515380" y="4500747"/>
          <a:ext cx="11161240" cy="185937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51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2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65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6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Payload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Configuration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Optics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Detector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Eff.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area (cm²)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01">
                <a:tc rowSpan="2">
                  <a:txBody>
                    <a:bodyPr/>
                    <a:lstStyle/>
                    <a:p>
                      <a:r>
                        <a:rPr lang="en-US" altLang="zh-CN" sz="1400" dirty="0"/>
                        <a:t>Spectroscopy</a:t>
                      </a:r>
                      <a:r>
                        <a:rPr lang="en-US" altLang="zh-CN" sz="1400" baseline="0" dirty="0"/>
                        <a:t> Focusing Array (SFA)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SFA-T 5 telescopes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Wolter-I, nickel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SDD, 0.5-10 keV</a:t>
                      </a:r>
                    </a:p>
                    <a:p>
                      <a:pPr algn="ctr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 eV @ 6 keV</a:t>
                      </a:r>
                    </a:p>
                  </a:txBody>
                  <a:tcPr marL="91434" marR="91434" marT="45732" marB="45732" anchor="ctr"/>
                </a:tc>
                <a:tc rowSpan="2"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3300 cm² @1.5 keV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 cm² @6 keV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32" marB="457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01"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SFA-I 1 telescope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32" marB="457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Wolter-I, nickel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32" marB="457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pnCCD</a:t>
                      </a: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0.5-10 keV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180 eV @ 6 keV</a:t>
                      </a:r>
                    </a:p>
                  </a:txBody>
                  <a:tcPr marL="91434" marR="91434" marT="45732" marB="45732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altLang="zh-CN" sz="1400" dirty="0"/>
                        <a:t>3.1 m²</a:t>
                      </a:r>
                      <a:r>
                        <a:rPr lang="en-US" altLang="zh-CN" sz="1400" baseline="0" dirty="0"/>
                        <a:t> (2-10 </a:t>
                      </a:r>
                      <a:r>
                        <a:rPr lang="en-US" altLang="zh-CN" sz="1400" dirty="0"/>
                        <a:t>keV)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9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Polarimetry Focusing   Array (PFA)</a:t>
                      </a:r>
                      <a:endParaRPr lang="zh-CN" altLang="en-US" sz="1400" dirty="0"/>
                    </a:p>
                  </a:txBody>
                  <a:tcPr marL="91434" marR="91434" marT="45732" marB="45732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 telescopes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Wolter-I, nickel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GPD, 2-8 keV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1.8</a:t>
                      </a:r>
                      <a:r>
                        <a:rPr lang="en-US" altLang="zh-CN" sz="1400" baseline="0" dirty="0"/>
                        <a:t> keV @ 6 keV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180 cm² @ 3 keV</a:t>
                      </a:r>
                      <a:endParaRPr lang="zh-CN" altLang="en-US" sz="1400" dirty="0"/>
                    </a:p>
                  </a:txBody>
                  <a:tcPr marL="91434" marR="91434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文本框 3">
            <a:extLst>
              <a:ext uri="{FF2B5EF4-FFF2-40B4-BE49-F238E27FC236}">
                <a16:creationId xmlns:a16="http://schemas.microsoft.com/office/drawing/2014/main" id="{218E77CF-729C-405F-B772-CBDD4C57A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556" y="932735"/>
            <a:ext cx="4680519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Scientific goal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: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eXTP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 is a science mission designed to study the state of matter under extreme conditions of density, gravity and magnetism.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Operation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Pointing observation with high accuracy and stability.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Orbit: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Low Earth Orbit   610km  20°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Life: 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5 years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D2B16DF-A176-4DE2-9E5C-3CA650B58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83" y="948074"/>
            <a:ext cx="5435678" cy="292557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0835542-F782-44A7-8601-C521FCC96BD2}"/>
              </a:ext>
            </a:extLst>
          </p:cNvPr>
          <p:cNvSpPr txBox="1"/>
          <p:nvPr/>
        </p:nvSpPr>
        <p:spPr>
          <a:xfrm>
            <a:off x="810259" y="400787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Spectrum, Timing, Polarization, Imaging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2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AFFB9-9CB4-4222-9239-6D593274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configuration of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8ACDE9-F2DF-471B-A5F5-10E9DC012A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6</a:t>
            </a:fld>
            <a:endParaRPr lang="en-US" altLang="zh-CN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F8E0CAF-2183-4430-8AD2-8D239CBF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6" y="-5586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CCA7365-5C78-47C9-A11E-C892A5FD4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81" y="4629448"/>
            <a:ext cx="2625245" cy="1536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C36C23E-FDC7-4A78-9548-537484DD7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88" y="868365"/>
            <a:ext cx="4878077" cy="246857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4382207-E210-4852-B535-A3C680B8B6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5681" y="4546502"/>
            <a:ext cx="1272605" cy="160330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F04F4BE4-F7C7-4873-8F67-848EA06EB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11" y="756452"/>
            <a:ext cx="6277952" cy="3221271"/>
          </a:xfrm>
          <a:prstGeom prst="rect">
            <a:avLst/>
          </a:prstGeom>
        </p:spPr>
      </p:pic>
      <p:sp>
        <p:nvSpPr>
          <p:cNvPr id="33" name="TextBox 5">
            <a:extLst>
              <a:ext uri="{FF2B5EF4-FFF2-40B4-BE49-F238E27FC236}">
                <a16:creationId xmlns:a16="http://schemas.microsoft.com/office/drawing/2014/main" id="{596E6988-7C15-4EC9-AFFD-420CDEE38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21" y="1131215"/>
            <a:ext cx="17351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Mirror Modules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TextBox 45077">
            <a:extLst>
              <a:ext uri="{FF2B5EF4-FFF2-40B4-BE49-F238E27FC236}">
                <a16:creationId xmlns:a16="http://schemas.microsoft.com/office/drawing/2014/main" id="{62633FD5-083A-4F96-BBB4-9AEDB370A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9" y="6143072"/>
            <a:ext cx="2432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SFA-T *5</a:t>
            </a:r>
          </a:p>
          <a:p>
            <a:pPr algn="ctr"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SDD</a:t>
            </a:r>
          </a:p>
        </p:txBody>
      </p:sp>
      <p:sp>
        <p:nvSpPr>
          <p:cNvPr id="36" name="TextBox 58">
            <a:extLst>
              <a:ext uri="{FF2B5EF4-FFF2-40B4-BE49-F238E27FC236}">
                <a16:creationId xmlns:a16="http://schemas.microsoft.com/office/drawing/2014/main" id="{BDC4C051-7C2D-4BD3-BDF7-CC6E702C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428" y="6131741"/>
            <a:ext cx="2124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PFA *3</a:t>
            </a:r>
          </a:p>
          <a:p>
            <a:pPr algn="ctr"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GPD</a:t>
            </a:r>
          </a:p>
        </p:txBody>
      </p:sp>
      <p:sp>
        <p:nvSpPr>
          <p:cNvPr id="37" name="TextBox 59">
            <a:extLst>
              <a:ext uri="{FF2B5EF4-FFF2-40B4-BE49-F238E27FC236}">
                <a16:creationId xmlns:a16="http://schemas.microsoft.com/office/drawing/2014/main" id="{E2AC1D0F-ECC8-4416-AE6F-D0A2922BD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551" y="6101548"/>
            <a:ext cx="2204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SFA-I *1</a:t>
            </a:r>
          </a:p>
          <a:p>
            <a:pPr algn="ctr" eaLnBrk="1" hangingPunct="1"/>
            <a:r>
              <a:rPr lang="en-US" altLang="zh-CN" sz="14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pnCCD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2499E423-9B33-40DF-80A6-0733F92F3E75}"/>
              </a:ext>
            </a:extLst>
          </p:cNvPr>
          <p:cNvCxnSpPr>
            <a:cxnSpLocks/>
          </p:cNvCxnSpPr>
          <p:nvPr/>
        </p:nvCxnSpPr>
        <p:spPr>
          <a:xfrm flipH="1" flipV="1">
            <a:off x="6338410" y="1474913"/>
            <a:ext cx="2637910" cy="4971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45077">
            <a:extLst>
              <a:ext uri="{FF2B5EF4-FFF2-40B4-BE49-F238E27FC236}">
                <a16:creationId xmlns:a16="http://schemas.microsoft.com/office/drawing/2014/main" id="{3A67EE6E-E6AC-496D-BAA8-394C54B9A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738" y="894720"/>
            <a:ext cx="21355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SFA &amp; 3 PFA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3BD96460-7DE4-4C33-8221-B507E2DE74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76" y="1264973"/>
            <a:ext cx="850714" cy="38137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FD92836-F562-483F-885C-92383F247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670" y="1212825"/>
            <a:ext cx="486246" cy="452333"/>
          </a:xfrm>
          <a:prstGeom prst="rect">
            <a:avLst/>
          </a:prstGeom>
        </p:spPr>
      </p:pic>
      <p:sp>
        <p:nvSpPr>
          <p:cNvPr id="44" name="TextBox 5">
            <a:extLst>
              <a:ext uri="{FF2B5EF4-FFF2-40B4-BE49-F238E27FC236}">
                <a16:creationId xmlns:a16="http://schemas.microsoft.com/office/drawing/2014/main" id="{25BDD1A0-E67E-4FB9-A975-C30A5255734B}"/>
              </a:ext>
            </a:extLst>
          </p:cNvPr>
          <p:cNvSpPr txBox="1"/>
          <p:nvPr/>
        </p:nvSpPr>
        <p:spPr>
          <a:xfrm>
            <a:off x="6707235" y="3429000"/>
            <a:ext cx="54847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🛰️ </a:t>
            </a: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Satellite Platform</a:t>
            </a:r>
            <a:b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b="1" i="1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• </a:t>
            </a:r>
            <a:r>
              <a:rPr lang="en-US" altLang="zh-CN" b="1" i="1" dirty="0" err="1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eXTP</a:t>
            </a:r>
            <a:r>
              <a:rPr lang="en-US" altLang="zh-CN" b="1" i="1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mission adopts satellite bus provided by Innovation Academy for Microsatellites, CAS, ensuring high reliability and streamlined integration.</a:t>
            </a:r>
          </a:p>
          <a:p>
            <a:pPr algn="l"/>
            <a:r>
              <a: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🔍</a:t>
            </a:r>
            <a:r>
              <a:rPr lang="zh-CN" altLang="en-US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Common Optics, Specialized Coatings</a:t>
            </a:r>
            <a:b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b="1" i="1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• All three payloads share an identical geometric optical configuration;</a:t>
            </a:r>
            <a:b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</a:br>
            <a:r>
              <a:rPr lang="en-US" altLang="zh-CN" b="1" i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• </a:t>
            </a:r>
            <a:r>
              <a:rPr lang="en-US" altLang="zh-CN" b="1" i="1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Differentiation achieved solely through tailored reflective coatings, optimized for respective energy bands / scientific objectives.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76372E-07BE-4166-B3C8-D9DC20E632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38" y="4282010"/>
            <a:ext cx="1400867" cy="187296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B2D2DA-86D1-44B0-AE52-979DD4B4032D}"/>
              </a:ext>
            </a:extLst>
          </p:cNvPr>
          <p:cNvSpPr/>
          <p:nvPr/>
        </p:nvSpPr>
        <p:spPr bwMode="gray">
          <a:xfrm rot="1451651">
            <a:off x="2344904" y="1765093"/>
            <a:ext cx="3834404" cy="16706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zh-CN" altLang="en-US" dirty="0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0A9997F-65E9-4AF1-80CC-243543A2B84D}"/>
              </a:ext>
            </a:extLst>
          </p:cNvPr>
          <p:cNvCxnSpPr>
            <a:cxnSpLocks/>
          </p:cNvCxnSpPr>
          <p:nvPr/>
        </p:nvCxnSpPr>
        <p:spPr>
          <a:xfrm flipH="1">
            <a:off x="5990940" y="3809342"/>
            <a:ext cx="166512" cy="8448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E1B05228-A4FF-42F9-B5B2-B815DE8BB08B}"/>
              </a:ext>
            </a:extLst>
          </p:cNvPr>
          <p:cNvCxnSpPr>
            <a:cxnSpLocks/>
          </p:cNvCxnSpPr>
          <p:nvPr/>
        </p:nvCxnSpPr>
        <p:spPr>
          <a:xfrm flipH="1">
            <a:off x="3531223" y="3784573"/>
            <a:ext cx="2637276" cy="9209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BF6E636-AAD8-4202-8FC8-789424CE2CB4}"/>
              </a:ext>
            </a:extLst>
          </p:cNvPr>
          <p:cNvCxnSpPr>
            <a:cxnSpLocks/>
          </p:cNvCxnSpPr>
          <p:nvPr/>
        </p:nvCxnSpPr>
        <p:spPr>
          <a:xfrm flipH="1">
            <a:off x="1679849" y="3809342"/>
            <a:ext cx="4477603" cy="752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51AB4F8-77BD-4CE6-8E16-D667E6E3BFB5}"/>
              </a:ext>
            </a:extLst>
          </p:cNvPr>
          <p:cNvCxnSpPr>
            <a:cxnSpLocks/>
          </p:cNvCxnSpPr>
          <p:nvPr/>
        </p:nvCxnSpPr>
        <p:spPr>
          <a:xfrm>
            <a:off x="91646" y="1052736"/>
            <a:ext cx="667292" cy="28802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A336C6C-2543-4D8C-8457-12661E856118}"/>
              </a:ext>
            </a:extLst>
          </p:cNvPr>
          <p:cNvCxnSpPr>
            <a:cxnSpLocks/>
          </p:cNvCxnSpPr>
          <p:nvPr/>
        </p:nvCxnSpPr>
        <p:spPr>
          <a:xfrm>
            <a:off x="2423592" y="1988840"/>
            <a:ext cx="3528392" cy="172819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B7EA482-07B2-44D5-A01A-AFC45B02ED8C}"/>
              </a:ext>
            </a:extLst>
          </p:cNvPr>
          <p:cNvCxnSpPr/>
          <p:nvPr/>
        </p:nvCxnSpPr>
        <p:spPr>
          <a:xfrm>
            <a:off x="2351584" y="2132856"/>
            <a:ext cx="3600400" cy="158417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E85090D-7376-4B0C-A147-E02B32CC0D4E}"/>
              </a:ext>
            </a:extLst>
          </p:cNvPr>
          <p:cNvCxnSpPr>
            <a:cxnSpLocks/>
          </p:cNvCxnSpPr>
          <p:nvPr/>
        </p:nvCxnSpPr>
        <p:spPr>
          <a:xfrm>
            <a:off x="2279576" y="2276872"/>
            <a:ext cx="3672408" cy="14401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440D6523-EECB-4B84-BBF2-B6D81E222FFC}"/>
              </a:ext>
            </a:extLst>
          </p:cNvPr>
          <p:cNvCxnSpPr>
            <a:cxnSpLocks/>
          </p:cNvCxnSpPr>
          <p:nvPr/>
        </p:nvCxnSpPr>
        <p:spPr>
          <a:xfrm>
            <a:off x="153088" y="882405"/>
            <a:ext cx="667292" cy="28802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D66C7D0C-FA17-4384-8FF5-56372F82274D}"/>
              </a:ext>
            </a:extLst>
          </p:cNvPr>
          <p:cNvCxnSpPr>
            <a:cxnSpLocks/>
          </p:cNvCxnSpPr>
          <p:nvPr/>
        </p:nvCxnSpPr>
        <p:spPr>
          <a:xfrm>
            <a:off x="9321" y="1234063"/>
            <a:ext cx="667292" cy="28802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5077">
            <a:extLst>
              <a:ext uri="{FF2B5EF4-FFF2-40B4-BE49-F238E27FC236}">
                <a16:creationId xmlns:a16="http://schemas.microsoft.com/office/drawing/2014/main" id="{3709EC1B-E85A-4F01-966A-229F0E977A4A}"/>
              </a:ext>
            </a:extLst>
          </p:cNvPr>
          <p:cNvSpPr txBox="1">
            <a:spLocks noChangeArrowheads="1"/>
          </p:cNvSpPr>
          <p:nvPr/>
        </p:nvSpPr>
        <p:spPr bwMode="auto">
          <a:xfrm rot="1179967">
            <a:off x="8766" y="1480164"/>
            <a:ext cx="8274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 b="1" i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X-ray</a:t>
            </a:r>
          </a:p>
        </p:txBody>
      </p:sp>
    </p:spTree>
    <p:extLst>
      <p:ext uri="{BB962C8B-B14F-4D97-AF65-F5344CB8AC3E}">
        <p14:creationId xmlns:p14="http://schemas.microsoft.com/office/powerpoint/2010/main" val="509715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362158-68B6-4BE2-9704-89E202B7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configuration of the SFA-T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E30B42-52DF-4A13-943E-134FF47F4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ABFA005-FAB5-42A1-8E98-B3460B2A8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980392"/>
              </p:ext>
            </p:extLst>
          </p:nvPr>
        </p:nvGraphicFramePr>
        <p:xfrm>
          <a:off x="198315" y="1659261"/>
          <a:ext cx="6408714" cy="446860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56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7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5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812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SFA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PFA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488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Type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Wolter-I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47</a:t>
                      </a:r>
                      <a:r>
                        <a:rPr lang="zh-CN" altLang="en-US" sz="1600" kern="10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shells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300mm + 300mm for P &amp; H </a:t>
                      </a:r>
                      <a:r>
                        <a:rPr lang="en-US" altLang="zh-CN" sz="1600" kern="100" dirty="0" err="1">
                          <a:effectLst/>
                        </a:rPr>
                        <a:t>bolid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12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Focal Length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5.25 </a:t>
                      </a:r>
                      <a:r>
                        <a:rPr lang="en-US" altLang="zh-CN" sz="1600" kern="100" dirty="0">
                          <a:effectLst/>
                        </a:rPr>
                        <a:t>± </a:t>
                      </a:r>
                      <a:r>
                        <a:rPr lang="en-US" sz="1600" kern="100" dirty="0">
                          <a:effectLst/>
                        </a:rPr>
                        <a:t>0.05 m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963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Coating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Au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</a:rPr>
                        <a:t>Ni+Au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493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Effective Area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≥820cm²</a:t>
                      </a:r>
                      <a:r>
                        <a:rPr lang="en-US" altLang="zh-CN" sz="1600" kern="100" dirty="0">
                          <a:effectLst/>
                        </a:rPr>
                        <a:t>@1.5</a:t>
                      </a:r>
                      <a:r>
                        <a:rPr lang="en-US" sz="1600" kern="100" dirty="0">
                          <a:effectLst/>
                        </a:rPr>
                        <a:t>keV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≥550cm²@6keV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≥800cm²@3keV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≥550cm²@6keV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Energy Range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0.3~10 keV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400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FOV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≥ 12′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600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HPD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00" dirty="0">
                          <a:effectLst/>
                        </a:rPr>
                        <a:t>≤ 1′ (HPD),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≤ 3′ (W90)</a:t>
                      </a:r>
                      <a:endParaRPr lang="zh-CN" alt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 30″</a:t>
                      </a:r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HPD</a:t>
                      </a:r>
                      <a:r>
                        <a:rPr lang="zh-CN" sz="1600" kern="100" dirty="0">
                          <a:effectLst/>
                        </a:rPr>
                        <a:t>）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812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Profile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 600 mm</a:t>
                      </a:r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Diameter</a:t>
                      </a:r>
                      <a:r>
                        <a:rPr lang="zh-CN" sz="1600" kern="100" dirty="0">
                          <a:effectLst/>
                        </a:rPr>
                        <a:t>）</a:t>
                      </a:r>
                      <a:endParaRPr lang="zh-CN" sz="160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812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Weight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150 kg</a:t>
                      </a:r>
                      <a:endParaRPr lang="zh-CN" altLang="zh-CN" sz="1600" kern="1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3812">
                <a:tc>
                  <a:txBody>
                    <a:bodyPr/>
                    <a:lstStyle/>
                    <a:p>
                      <a:pPr algn="just"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altLang="zh-CN" sz="1600" b="0" kern="100" dirty="0">
                          <a:effectLst/>
                        </a:rPr>
                        <a:t>Temperature</a:t>
                      </a:r>
                      <a:endParaRPr lang="zh-CN" sz="16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307" marR="68307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effectLst/>
                        </a:rPr>
                        <a:t>20±1</a:t>
                      </a:r>
                      <a:r>
                        <a:rPr lang="zh-CN" altLang="zh-CN" sz="1600" kern="100" dirty="0">
                          <a:effectLst/>
                        </a:rPr>
                        <a:t>℃</a:t>
                      </a:r>
                      <a:endParaRPr lang="zh-CN" altLang="zh-CN" sz="1600" kern="100" dirty="0">
                        <a:effectLst/>
                        <a:latin typeface="Times New Roman" panose="02020603050405020304"/>
                        <a:ea typeface="宋体"/>
                      </a:endParaRPr>
                    </a:p>
                  </a:txBody>
                  <a:tcPr marL="68307" marR="68307"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8307" marR="6830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6161B34C-BC51-44B8-BCD2-7A45300D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014012"/>
            <a:ext cx="5061951" cy="26050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EBCB33-935B-4DA8-94E1-21392D6C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902" y="3721521"/>
            <a:ext cx="5471764" cy="2584161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F6E6D4AE-0991-474A-B86E-FD094031E420}"/>
              </a:ext>
            </a:extLst>
          </p:cNvPr>
          <p:cNvSpPr/>
          <p:nvPr/>
        </p:nvSpPr>
        <p:spPr>
          <a:xfrm>
            <a:off x="335360" y="748069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X-ray optics for </a:t>
            </a:r>
            <a:r>
              <a:rPr lang="en-US" altLang="zh-CN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eXTP</a:t>
            </a:r>
            <a:endParaRPr lang="zh-CN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0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27CEEF4-203B-48AD-B9BF-55506AB3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919" y="790177"/>
            <a:ext cx="2130724" cy="284096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0362158-68B6-4BE2-9704-89E202B7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configuration of the SFA-T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E30B42-52DF-4A13-943E-134FF47F4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8</a:t>
            </a:fld>
            <a:endParaRPr lang="en-US" altLang="zh-CN" dirty="0"/>
          </a:p>
        </p:txBody>
      </p:sp>
      <p:graphicFrame>
        <p:nvGraphicFramePr>
          <p:cNvPr id="5" name="内容占位符 3">
            <a:extLst>
              <a:ext uri="{FF2B5EF4-FFF2-40B4-BE49-F238E27FC236}">
                <a16:creationId xmlns:a16="http://schemas.microsoft.com/office/drawing/2014/main" id="{EB2BF7B6-39A6-4BC9-9069-D94EF5403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659236"/>
              </p:ext>
            </p:extLst>
          </p:nvPr>
        </p:nvGraphicFramePr>
        <p:xfrm>
          <a:off x="52956" y="761161"/>
          <a:ext cx="3600132" cy="2740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9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833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SFA-T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Multi-Cell SDD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cells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 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18×18 mm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(12</a:t>
                      </a: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′)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range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0.5-10 keV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971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resolution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 eV@ 6 keV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Timing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l-GR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14">
            <a:extLst>
              <a:ext uri="{FF2B5EF4-FFF2-40B4-BE49-F238E27FC236}">
                <a16:creationId xmlns:a16="http://schemas.microsoft.com/office/drawing/2014/main" id="{FFC0F30F-9325-4337-A455-77CF90EE8B35}"/>
              </a:ext>
            </a:extLst>
          </p:cNvPr>
          <p:cNvSpPr txBox="1"/>
          <p:nvPr/>
        </p:nvSpPr>
        <p:spPr>
          <a:xfrm>
            <a:off x="368163" y="6197840"/>
            <a:ext cx="2601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SFA-T: 19-Cell SDD array</a:t>
            </a:r>
            <a:endParaRPr lang="zh-CN" altLang="en-US" sz="16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913D589-CFD5-44AA-9F69-68F0876083B6}"/>
              </a:ext>
            </a:extLst>
          </p:cNvPr>
          <p:cNvSpPr txBox="1"/>
          <p:nvPr/>
        </p:nvSpPr>
        <p:spPr>
          <a:xfrm>
            <a:off x="4799856" y="1320294"/>
            <a:ext cx="9460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/>
              <a:t>Filter Wheel</a:t>
            </a:r>
            <a:endParaRPr lang="zh-CN" altLang="en-US" sz="105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E516343-2073-419C-9740-64918FF05634}"/>
              </a:ext>
            </a:extLst>
          </p:cNvPr>
          <p:cNvSpPr txBox="1"/>
          <p:nvPr/>
        </p:nvSpPr>
        <p:spPr>
          <a:xfrm>
            <a:off x="4984646" y="1705415"/>
            <a:ext cx="6174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/>
              <a:t>Flange</a:t>
            </a:r>
            <a:endParaRPr lang="zh-CN" altLang="en-US" sz="105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A81808-A1F3-483C-9863-681271DFB07F}"/>
              </a:ext>
            </a:extLst>
          </p:cNvPr>
          <p:cNvSpPr txBox="1"/>
          <p:nvPr/>
        </p:nvSpPr>
        <p:spPr>
          <a:xfrm>
            <a:off x="4859234" y="2217104"/>
            <a:ext cx="587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/>
              <a:t>Shield</a:t>
            </a:r>
            <a:endParaRPr lang="zh-CN" altLang="en-US" sz="105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03DFFE-4D16-4AB3-A89E-82DEC51B706F}"/>
              </a:ext>
            </a:extLst>
          </p:cNvPr>
          <p:cNvSpPr txBox="1"/>
          <p:nvPr/>
        </p:nvSpPr>
        <p:spPr>
          <a:xfrm>
            <a:off x="4832970" y="2799784"/>
            <a:ext cx="9108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/>
              <a:t>Electronics</a:t>
            </a:r>
            <a:endParaRPr lang="zh-CN" altLang="en-US" sz="1050" b="1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BCCEA49-0531-402D-B429-ED0EE978831D}"/>
              </a:ext>
            </a:extLst>
          </p:cNvPr>
          <p:cNvSpPr txBox="1"/>
          <p:nvPr/>
        </p:nvSpPr>
        <p:spPr>
          <a:xfrm>
            <a:off x="3272842" y="3559851"/>
            <a:ext cx="2544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0000"/>
                </a:solidFill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SFA-T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camera assembly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0925738-1628-4931-9208-938CC5160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56" t="14141" r="7052" b="4154"/>
          <a:stretch>
            <a:fillRect/>
          </a:stretch>
        </p:blipFill>
        <p:spPr>
          <a:xfrm>
            <a:off x="3968293" y="4032053"/>
            <a:ext cx="3965417" cy="2147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6EA25E-FABE-46FE-AB84-AD455C77C320}"/>
              </a:ext>
            </a:extLst>
          </p:cNvPr>
          <p:cNvSpPr txBox="1"/>
          <p:nvPr/>
        </p:nvSpPr>
        <p:spPr>
          <a:xfrm>
            <a:off x="4340964" y="6036877"/>
            <a:ext cx="351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0000"/>
                </a:solidFill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Six positions in FW</a:t>
            </a:r>
            <a:r>
              <a:rPr lang="zh-CN" altLang="en-US" dirty="0">
                <a:solidFill>
                  <a:schemeClr val="tx1"/>
                </a:solidFill>
              </a:rPr>
              <a:t>：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PI+Al</a:t>
            </a:r>
            <a:r>
              <a:rPr lang="en-US" altLang="zh-CN" dirty="0">
                <a:solidFill>
                  <a:schemeClr val="tx1"/>
                </a:solidFill>
              </a:rPr>
              <a:t> filter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Fe-55</a:t>
            </a:r>
            <a:r>
              <a:rPr lang="zh-CN" altLang="en-US" dirty="0">
                <a:solidFill>
                  <a:schemeClr val="tx1"/>
                </a:solidFill>
              </a:rPr>
              <a:t>、</a:t>
            </a:r>
            <a:r>
              <a:rPr lang="en-US" altLang="zh-CN" dirty="0">
                <a:solidFill>
                  <a:schemeClr val="tx1"/>
                </a:solidFill>
              </a:rPr>
              <a:t>Close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and Open.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DC68F2E-51EE-45B9-84DE-63094EF80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556" y="3868407"/>
            <a:ext cx="3424646" cy="2439236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2C1F16AC-02B1-4EA7-A5CC-370A3BE782A9}"/>
              </a:ext>
            </a:extLst>
          </p:cNvPr>
          <p:cNvSpPr txBox="1"/>
          <p:nvPr/>
        </p:nvSpPr>
        <p:spPr>
          <a:xfrm>
            <a:off x="8362556" y="6265786"/>
            <a:ext cx="1630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SFA-I: PN-CCD</a:t>
            </a:r>
            <a:endParaRPr lang="zh-CN" altLang="en-US" sz="1600" b="1" dirty="0"/>
          </a:p>
        </p:txBody>
      </p:sp>
      <p:graphicFrame>
        <p:nvGraphicFramePr>
          <p:cNvPr id="18" name="内容占位符 3">
            <a:extLst>
              <a:ext uri="{FF2B5EF4-FFF2-40B4-BE49-F238E27FC236}">
                <a16:creationId xmlns:a16="http://schemas.microsoft.com/office/drawing/2014/main" id="{8EF548BA-37F8-44D8-9E6E-9A7619CBF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367540"/>
              </p:ext>
            </p:extLst>
          </p:nvPr>
        </p:nvGraphicFramePr>
        <p:xfrm>
          <a:off x="8394860" y="820976"/>
          <a:ext cx="3394879" cy="2910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0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367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SFA-I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pnCCD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Pixel num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384*384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 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28.8×28.8 mm</a:t>
                      </a:r>
                      <a:r>
                        <a:rPr lang="en-US" altLang="zh-CN" sz="1600" b="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(12</a:t>
                      </a:r>
                      <a:r>
                        <a:rPr lang="en-US" altLang="zh-CN" sz="16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′)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range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0.5-10 keV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971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resolution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≤180eV@1.49 keV</a:t>
                      </a:r>
                      <a:endParaRPr lang="zh-CN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758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457200" algn="l"/>
                          <a:tab pos="685800" algn="l"/>
                          <a:tab pos="1028700" algn="l"/>
                          <a:tab pos="1257300" algn="l"/>
                          <a:tab pos="1485900" algn="l"/>
                        </a:tabLst>
                      </a:pPr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Timing</a:t>
                      </a:r>
                      <a:endParaRPr lang="zh-CN" altLang="zh-CN" sz="16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≤50 </a:t>
                      </a:r>
                      <a:r>
                        <a:rPr lang="en-US" altLang="zh-CN" sz="1600" kern="100" dirty="0" err="1">
                          <a:effectLst/>
                        </a:rPr>
                        <a:t>ms</a:t>
                      </a:r>
                      <a:r>
                        <a:rPr lang="en-US" altLang="zh-CN" sz="1600" kern="100" dirty="0">
                          <a:effectLst/>
                        </a:rPr>
                        <a:t> </a:t>
                      </a:r>
                      <a:r>
                        <a:rPr lang="zh-CN" alt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FF</a:t>
                      </a:r>
                      <a:r>
                        <a:rPr lang="zh-CN" altLang="zh-CN" sz="1600" kern="100" dirty="0"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≤ 240 </a:t>
                      </a:r>
                      <a:r>
                        <a:rPr lang="en-US" altLang="zh-CN" sz="1600" kern="100" dirty="0" err="1">
                          <a:effectLst/>
                        </a:rPr>
                        <a:t>μs</a:t>
                      </a:r>
                      <a:r>
                        <a:rPr lang="en-US" altLang="zh-CN" sz="1600" kern="100" dirty="0">
                          <a:effectLst/>
                        </a:rPr>
                        <a:t> </a:t>
                      </a:r>
                      <a:r>
                        <a:rPr lang="zh-CN" alt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TM</a:t>
                      </a:r>
                      <a:r>
                        <a:rPr lang="zh-CN" altLang="zh-CN" sz="1600" kern="100" dirty="0"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600" kern="100" dirty="0">
                          <a:effectLst/>
                        </a:rPr>
                        <a:t>≤ 3 </a:t>
                      </a:r>
                      <a:r>
                        <a:rPr lang="en-US" altLang="zh-CN" sz="1600" kern="100" dirty="0" err="1">
                          <a:effectLst/>
                        </a:rPr>
                        <a:t>ms</a:t>
                      </a:r>
                      <a:r>
                        <a:rPr lang="zh-CN" alt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PW</a:t>
                      </a:r>
                      <a:r>
                        <a:rPr lang="zh-CN" altLang="zh-CN" sz="1600" kern="100" dirty="0">
                          <a:effectLst/>
                        </a:rPr>
                        <a:t>）</a:t>
                      </a:r>
                      <a:endParaRPr lang="zh-CN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图片 18">
            <a:extLst>
              <a:ext uri="{FF2B5EF4-FFF2-40B4-BE49-F238E27FC236}">
                <a16:creationId xmlns:a16="http://schemas.microsoft.com/office/drawing/2014/main" id="{35886AF7-064C-4F3D-BDB9-AC3A87DF3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6" t="25406" r="2378" b="21098"/>
          <a:stretch/>
        </p:blipFill>
        <p:spPr>
          <a:xfrm>
            <a:off x="746307" y="3953685"/>
            <a:ext cx="2005042" cy="21479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5A3C41-D252-4C1D-8ADF-3EACD7200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420" y="1363464"/>
            <a:ext cx="2627604" cy="1536325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97BC5353-FC38-4449-92AC-F4717C425D95}"/>
              </a:ext>
            </a:extLst>
          </p:cNvPr>
          <p:cNvSpPr txBox="1"/>
          <p:nvPr/>
        </p:nvSpPr>
        <p:spPr>
          <a:xfrm>
            <a:off x="5874841" y="3026286"/>
            <a:ext cx="247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F0000"/>
                </a:solidFill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SFA-I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camera assembly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5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362158-68B6-4BE2-9704-89E202B7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configuration of the SFA-T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E30B42-52DF-4A13-943E-134FF47F4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810B87-4E97-431E-BE67-D88FFA23024F}" type="slidenum">
              <a:rPr lang="en-US" altLang="zh-CN" smtClean="0"/>
              <a:pPr/>
              <a:t>9</a:t>
            </a:fld>
            <a:endParaRPr lang="en-US" altLang="zh-CN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E6D4AE-0991-474A-B86E-FD094031E420}"/>
              </a:ext>
            </a:extLst>
          </p:cNvPr>
          <p:cNvSpPr/>
          <p:nvPr/>
        </p:nvSpPr>
        <p:spPr>
          <a:xfrm>
            <a:off x="407368" y="54868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performance of SFA-T</a:t>
            </a:r>
            <a:endParaRPr lang="zh-CN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4C6C736E-D6C1-4488-8EC1-0E958563F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736133"/>
              </p:ext>
            </p:extLst>
          </p:nvPr>
        </p:nvGraphicFramePr>
        <p:xfrm>
          <a:off x="397826" y="982347"/>
          <a:ext cx="5832648" cy="533971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Content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Requirements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Focal Length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>
                          <a:effectLst/>
                        </a:rPr>
                        <a:t>5.25±0.01m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Effective area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（</a:t>
                      </a: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E±0.5keV</a:t>
                      </a:r>
                      <a:r>
                        <a:rPr 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≥2750cm²@1.5keV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≥1670cm²@6 keV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Energy range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0.5-10 keV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Energy resolution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≤180eV@6 keV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FOV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≥ φ12′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0" kern="100" dirty="0">
                          <a:effectLst/>
                        </a:rPr>
                        <a:t>SDD</a:t>
                      </a:r>
                      <a:r>
                        <a:rPr lang="en-US" altLang="zh-CN" sz="1800" b="0" kern="100" dirty="0">
                          <a:effectLst/>
                        </a:rPr>
                        <a:t> pixel size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6.4mm (4.2′)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HPD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≤1′(HPD)</a:t>
                      </a:r>
                      <a:r>
                        <a:rPr 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，</a:t>
                      </a: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3′(W90)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Time resolution</a:t>
                      </a:r>
                      <a:endParaRPr lang="zh-CN" altLang="en-US" sz="1800" b="1" i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≤10μs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Absolute time accuracy</a:t>
                      </a:r>
                      <a:endParaRPr lang="zh-CN" altLang="en-US" sz="1800" b="1" i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 i="1" kern="100" dirty="0">
                          <a:solidFill>
                            <a:srgbClr val="FF0000"/>
                          </a:solidFill>
                          <a:effectLst/>
                        </a:rPr>
                        <a:t>≤ 2 </a:t>
                      </a:r>
                      <a:r>
                        <a:rPr lang="en-US" sz="1800" b="1" i="1" kern="100" dirty="0" err="1">
                          <a:solidFill>
                            <a:srgbClr val="FF0000"/>
                          </a:solidFill>
                          <a:effectLst/>
                        </a:rPr>
                        <a:t>μs</a:t>
                      </a:r>
                      <a:endParaRPr lang="zh-CN" sz="1800" b="1" i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solidFill>
                            <a:schemeClr val="lt1"/>
                          </a:solidFill>
                          <a:effectLst/>
                        </a:rPr>
                        <a:t>Dead time</a:t>
                      </a:r>
                      <a:endParaRPr lang="zh-CN" altLang="en-US" sz="18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 5% @ 1 Crab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solidFill>
                            <a:schemeClr val="lt1"/>
                          </a:solidFill>
                          <a:effectLst/>
                        </a:rPr>
                        <a:t>Sensitivity</a:t>
                      </a:r>
                      <a:endParaRPr lang="zh-CN" altLang="en-US" sz="18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4.5×10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-15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erg cm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-2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s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-1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(0.5-10 keV, 5σ, 10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6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s)</a:t>
                      </a:r>
                      <a:endParaRPr lang="nl-NL" alt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5BCD670-7B5B-4863-B12F-24A233721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993402"/>
              </p:ext>
            </p:extLst>
          </p:nvPr>
        </p:nvGraphicFramePr>
        <p:xfrm>
          <a:off x="6528049" y="1003999"/>
          <a:ext cx="5184576" cy="445122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Content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Requirements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Focal Length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5.25</a:t>
                      </a:r>
                      <a:r>
                        <a:rPr lang="zh-CN" sz="1800" kern="100" dirty="0">
                          <a:effectLst/>
                        </a:rPr>
                        <a:t>±</a:t>
                      </a:r>
                      <a:r>
                        <a:rPr lang="en-US" sz="1800" kern="100" dirty="0">
                          <a:effectLst/>
                        </a:rPr>
                        <a:t>0.01m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Effective area</a:t>
                      </a:r>
                      <a:endParaRPr lang="zh-CN" altLang="zh-CN" sz="1800" b="0" kern="100" dirty="0">
                        <a:effectLst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zh-CN" sz="1800" b="0" kern="100" dirty="0">
                          <a:effectLst/>
                        </a:rPr>
                        <a:t>（</a:t>
                      </a:r>
                      <a:r>
                        <a:rPr lang="en-US" altLang="zh-CN" sz="1800" b="0" kern="100" dirty="0">
                          <a:effectLst/>
                        </a:rPr>
                        <a:t>E±0.5keV</a:t>
                      </a:r>
                      <a:r>
                        <a:rPr lang="zh-CN" altLang="zh-CN" sz="1800" b="0" kern="100" dirty="0">
                          <a:effectLst/>
                        </a:rPr>
                        <a:t>）</a:t>
                      </a:r>
                      <a:endParaRPr lang="zh-CN" alt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≥550cm²@1.5keV</a:t>
                      </a:r>
                      <a:endParaRPr lang="zh-CN" sz="1800" kern="100" dirty="0">
                        <a:effectLst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≥330cm²@6 keV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Energy range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0.5-10keV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Energy resolution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≤180eV@1.49 keV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FOV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12′ </a:t>
                      </a:r>
                      <a:r>
                        <a:rPr lang="zh-CN" sz="1800" kern="100" dirty="0">
                          <a:effectLst/>
                        </a:rPr>
                        <a:t>×</a:t>
                      </a:r>
                      <a:r>
                        <a:rPr lang="en-US" sz="1800" kern="100" dirty="0">
                          <a:effectLst/>
                        </a:rPr>
                        <a:t>12′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HPD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≤1′(HPD)</a:t>
                      </a:r>
                      <a:r>
                        <a:rPr lang="zh-CN" sz="1800" kern="100" dirty="0">
                          <a:effectLst/>
                        </a:rPr>
                        <a:t>，</a:t>
                      </a:r>
                      <a:r>
                        <a:rPr lang="en-US" sz="1800" kern="100" dirty="0">
                          <a:effectLst/>
                        </a:rPr>
                        <a:t>3′(W90)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altLang="zh-CN" sz="1800" b="0" kern="100" dirty="0">
                          <a:effectLst/>
                        </a:rPr>
                        <a:t>Time resolution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≤50 </a:t>
                      </a:r>
                      <a:r>
                        <a:rPr lang="en-US" sz="1800" kern="100" dirty="0" err="1">
                          <a:effectLst/>
                        </a:rPr>
                        <a:t>ms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altLang="zh-CN" sz="1800" kern="100" dirty="0">
                          <a:effectLst/>
                        </a:rPr>
                        <a:t>Full frame</a:t>
                      </a:r>
                      <a:r>
                        <a:rPr lang="zh-CN" sz="1800" kern="100" dirty="0"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 240 </a:t>
                      </a:r>
                      <a:r>
                        <a:rPr lang="en-US" sz="1800" kern="100" dirty="0" err="1">
                          <a:effectLst/>
                        </a:rPr>
                        <a:t>μs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altLang="zh-CN" sz="1800" kern="100" dirty="0">
                          <a:effectLst/>
                        </a:rPr>
                        <a:t>Timing mode</a:t>
                      </a:r>
                      <a:r>
                        <a:rPr lang="zh-CN" sz="1800" kern="100" dirty="0"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kern="100" dirty="0">
                          <a:effectLst/>
                        </a:rPr>
                        <a:t>≤ 3 </a:t>
                      </a:r>
                      <a:r>
                        <a:rPr lang="en-US" sz="1800" kern="100" dirty="0" err="1">
                          <a:effectLst/>
                        </a:rPr>
                        <a:t>ms</a:t>
                      </a:r>
                      <a:r>
                        <a:rPr lang="zh-CN" sz="1800" kern="100" dirty="0">
                          <a:effectLst/>
                        </a:rPr>
                        <a:t>（</a:t>
                      </a:r>
                      <a:r>
                        <a:rPr lang="en-US" altLang="zh-CN" sz="1800" kern="100" dirty="0">
                          <a:effectLst/>
                        </a:rPr>
                        <a:t>Window mode</a:t>
                      </a:r>
                      <a:r>
                        <a:rPr lang="zh-CN" sz="1800" kern="100" dirty="0">
                          <a:effectLst/>
                        </a:rPr>
                        <a:t>）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Sensitivity</a:t>
                      </a:r>
                      <a:endParaRPr lang="zh-CN" altLang="en-US" sz="1800" b="0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4×10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-15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erg cm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-2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s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-1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(0.5-10 keV, 5σ, 10</a:t>
                      </a:r>
                      <a:r>
                        <a:rPr lang="nl-NL" altLang="zh-CN" sz="1800" kern="1200" baseline="30000" dirty="0">
                          <a:solidFill>
                            <a:schemeClr val="dk1"/>
                          </a:solidFill>
                          <a:effectLst/>
                        </a:rPr>
                        <a:t>6</a:t>
                      </a:r>
                      <a:r>
                        <a:rPr lang="nl-NL" altLang="zh-CN" sz="1800" kern="1200" dirty="0">
                          <a:solidFill>
                            <a:schemeClr val="dk1"/>
                          </a:solidFill>
                          <a:effectLst/>
                        </a:rPr>
                        <a:t> s)</a:t>
                      </a:r>
                      <a:endParaRPr lang="nl-NL" alt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03B1A5AB-743D-4F9D-B143-59E956CDED43}"/>
              </a:ext>
            </a:extLst>
          </p:cNvPr>
          <p:cNvSpPr/>
          <p:nvPr/>
        </p:nvSpPr>
        <p:spPr>
          <a:xfrm>
            <a:off x="6528049" y="548680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The performance of SFA-I</a:t>
            </a:r>
            <a:endParaRPr lang="zh-CN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7566CD-1E99-4D55-8882-B2606FC2FC61}"/>
              </a:ext>
            </a:extLst>
          </p:cNvPr>
          <p:cNvSpPr txBox="1"/>
          <p:nvPr/>
        </p:nvSpPr>
        <p:spPr>
          <a:xfrm>
            <a:off x="6213995" y="5566381"/>
            <a:ext cx="6192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1" dirty="0"/>
              <a:t> </a:t>
            </a:r>
            <a:r>
              <a:rPr lang="en-US" altLang="zh-CN" sz="2200" i="1" dirty="0"/>
              <a:t>SFA-T (SDDs): </a:t>
            </a:r>
            <a:r>
              <a:rPr lang="en-US" altLang="zh-CN" sz="2000" dirty="0"/>
              <a:t>Optimized for timing performance — high time resolution </a:t>
            </a:r>
          </a:p>
          <a:p>
            <a:r>
              <a:rPr lang="zh-CN" altLang="en-US" sz="2000" i="1" dirty="0"/>
              <a:t> </a:t>
            </a:r>
            <a:r>
              <a:rPr lang="en-US" altLang="zh-CN" sz="2200" i="1" dirty="0"/>
              <a:t>SFA-I (</a:t>
            </a:r>
            <a:r>
              <a:rPr lang="en-US" altLang="zh-CN" sz="2200" i="1" dirty="0" err="1"/>
              <a:t>pnCCD</a:t>
            </a:r>
            <a:r>
              <a:rPr lang="en-US" altLang="zh-CN" sz="2200" i="1" dirty="0"/>
              <a:t>): </a:t>
            </a:r>
            <a:r>
              <a:rPr lang="en-US" altLang="zh-CN" sz="2000" dirty="0"/>
              <a:t>Optimized for imaging capability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4007982"/>
      </p:ext>
    </p:extLst>
  </p:cSld>
  <p:clrMapOvr>
    <a:masterClrMapping/>
  </p:clrMapOvr>
</p:sld>
</file>

<file path=ppt/theme/theme1.xml><?xml version="1.0" encoding="utf-8"?>
<a:theme xmlns:a="http://schemas.openxmlformats.org/drawingml/2006/main" name="009TGp_Computer_new_v3">
  <a:themeElements>
    <a:clrScheme name="Default Design 1">
      <a:dk1>
        <a:srgbClr val="17347D"/>
      </a:dk1>
      <a:lt1>
        <a:srgbClr val="FFFFFF"/>
      </a:lt1>
      <a:dk2>
        <a:srgbClr val="3366CC"/>
      </a:dk2>
      <a:lt2>
        <a:srgbClr val="DDDDDD"/>
      </a:lt2>
      <a:accent1>
        <a:srgbClr val="77B7E7"/>
      </a:accent1>
      <a:accent2>
        <a:srgbClr val="FF9900"/>
      </a:accent2>
      <a:accent3>
        <a:srgbClr val="FFFFFF"/>
      </a:accent3>
      <a:accent4>
        <a:srgbClr val="122B6A"/>
      </a:accent4>
      <a:accent5>
        <a:srgbClr val="BDD8F1"/>
      </a:accent5>
      <a:accent6>
        <a:srgbClr val="E78A00"/>
      </a:accent6>
      <a:hlink>
        <a:srgbClr val="9999FF"/>
      </a:hlink>
      <a:folHlink>
        <a:srgbClr val="969696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gradFill flip="none" rotWithShape="1">
          <a:gsLst>
            <a:gs pos="50000">
              <a:srgbClr val="7030A0"/>
            </a:gs>
            <a:gs pos="99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a:spPr>
      <a:bodyPr wrap="none" anchor="ctr"/>
      <a:lstStyle>
        <a:defPPr algn="l">
          <a:defRPr dirty="0"/>
        </a:defPPr>
      </a:lstStyle>
    </a:spDef>
  </a:objectDefaults>
  <a:extraClrSchemeLst>
    <a:extraClrScheme>
      <a:clrScheme name="Default Design 1">
        <a:dk1>
          <a:srgbClr val="17347D"/>
        </a:dk1>
        <a:lt1>
          <a:srgbClr val="FFFFFF"/>
        </a:lt1>
        <a:dk2>
          <a:srgbClr val="3366CC"/>
        </a:dk2>
        <a:lt2>
          <a:srgbClr val="DDDDDD"/>
        </a:lt2>
        <a:accent1>
          <a:srgbClr val="77B7E7"/>
        </a:accent1>
        <a:accent2>
          <a:srgbClr val="FF9900"/>
        </a:accent2>
        <a:accent3>
          <a:srgbClr val="FFFFFF"/>
        </a:accent3>
        <a:accent4>
          <a:srgbClr val="122B6A"/>
        </a:accent4>
        <a:accent5>
          <a:srgbClr val="BDD8F1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1B525F"/>
        </a:dk1>
        <a:lt1>
          <a:srgbClr val="FFFFFF"/>
        </a:lt1>
        <a:dk2>
          <a:srgbClr val="339966"/>
        </a:dk2>
        <a:lt2>
          <a:srgbClr val="DDDDDD"/>
        </a:lt2>
        <a:accent1>
          <a:srgbClr val="C5BA6B"/>
        </a:accent1>
        <a:accent2>
          <a:srgbClr val="669900"/>
        </a:accent2>
        <a:accent3>
          <a:srgbClr val="FFFFFF"/>
        </a:accent3>
        <a:accent4>
          <a:srgbClr val="154550"/>
        </a:accent4>
        <a:accent5>
          <a:srgbClr val="DFD9BA"/>
        </a:accent5>
        <a:accent6>
          <a:srgbClr val="5C8A00"/>
        </a:accent6>
        <a:hlink>
          <a:srgbClr val="E57C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1961"/>
        </a:dk1>
        <a:lt1>
          <a:srgbClr val="FFFFFF"/>
        </a:lt1>
        <a:dk2>
          <a:srgbClr val="5D4CDC"/>
        </a:dk2>
        <a:lt2>
          <a:srgbClr val="DDDDDD"/>
        </a:lt2>
        <a:accent1>
          <a:srgbClr val="31B36C"/>
        </a:accent1>
        <a:accent2>
          <a:srgbClr val="0099FF"/>
        </a:accent2>
        <a:accent3>
          <a:srgbClr val="FFFFFF"/>
        </a:accent3>
        <a:accent4>
          <a:srgbClr val="141452"/>
        </a:accent4>
        <a:accent5>
          <a:srgbClr val="ADD6BA"/>
        </a:accent5>
        <a:accent6>
          <a:srgbClr val="008AE7"/>
        </a:accent6>
        <a:hlink>
          <a:srgbClr val="A0963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009TGp_Computer_new_v3</Template>
  <TotalTime>8835</TotalTime>
  <Words>2268</Words>
  <Application>Microsoft Office PowerPoint</Application>
  <PresentationFormat>宽屏</PresentationFormat>
  <Paragraphs>462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system-ui</vt:lpstr>
      <vt:lpstr>黑体</vt:lpstr>
      <vt:lpstr>华文楷体</vt:lpstr>
      <vt:lpstr>微软雅黑</vt:lpstr>
      <vt:lpstr>Arial</vt:lpstr>
      <vt:lpstr>Arial Black</vt:lpstr>
      <vt:lpstr>Calibri</vt:lpstr>
      <vt:lpstr>Times New Roman</vt:lpstr>
      <vt:lpstr>Verdana</vt:lpstr>
      <vt:lpstr>Wingdings</vt:lpstr>
      <vt:lpstr>009TGp_Computer_new_v3</vt:lpstr>
      <vt:lpstr>PowerPoint 演示文稿</vt:lpstr>
      <vt:lpstr>Outline</vt:lpstr>
      <vt:lpstr>Outline</vt:lpstr>
      <vt:lpstr>1. The configuration of eXTP</vt:lpstr>
      <vt:lpstr>The configuration of eXTP</vt:lpstr>
      <vt:lpstr>The configuration of eXTP</vt:lpstr>
      <vt:lpstr>The configuration of the SFA-T</vt:lpstr>
      <vt:lpstr>The configuration of the SFA-T</vt:lpstr>
      <vt:lpstr>The configuration of the SFA-T</vt:lpstr>
      <vt:lpstr>Outline</vt:lpstr>
      <vt:lpstr>Development status</vt:lpstr>
      <vt:lpstr>Manpower and resources</vt:lpstr>
      <vt:lpstr>Calibration facilities</vt:lpstr>
      <vt:lpstr>Calibration facilities</vt:lpstr>
      <vt:lpstr>Calibration facilities</vt:lpstr>
      <vt:lpstr>Outline</vt:lpstr>
      <vt:lpstr>Preliminary cal. results</vt:lpstr>
      <vt:lpstr>Preliminary cal. results</vt:lpstr>
      <vt:lpstr>Preliminary cal. results</vt:lpstr>
      <vt:lpstr>Preliminary cal. results</vt:lpstr>
      <vt:lpstr>Preliminary cal. results</vt:lpstr>
      <vt:lpstr>Preliminary cal. results</vt:lpstr>
      <vt:lpstr>Preliminary cal. results</vt:lpstr>
      <vt:lpstr>Outline</vt:lpstr>
      <vt:lpstr>Ground calibration strategy for future</vt:lpstr>
      <vt:lpstr>Ground calibration strategy for future</vt:lpstr>
      <vt:lpstr>Outline</vt:lpstr>
      <vt:lpstr>Summary</vt:lpstr>
      <vt:lpstr>PowerPoint 演示文稿</vt:lpstr>
    </vt:vector>
  </TitlesOfParts>
  <Company>IHEP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SFA20250820</dc:title>
  <dc:creator>wangyusa</dc:creator>
  <cp:lastModifiedBy>jack</cp:lastModifiedBy>
  <cp:revision>1918</cp:revision>
  <dcterms:created xsi:type="dcterms:W3CDTF">2014-01-21T03:20:21Z</dcterms:created>
  <dcterms:modified xsi:type="dcterms:W3CDTF">2026-04-22T09:01:27Z</dcterms:modified>
</cp:coreProperties>
</file>