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4" r:id="rId5"/>
    <p:sldId id="265" r:id="rId6"/>
    <p:sldId id="269" r:id="rId7"/>
    <p:sldId id="272" r:id="rId8"/>
    <p:sldId id="273" r:id="rId9"/>
    <p:sldId id="266" r:id="rId10"/>
    <p:sldId id="271" r:id="rId11"/>
    <p:sldId id="268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906" userDrawn="1">
          <p15:clr>
            <a:srgbClr val="A4A3A4"/>
          </p15:clr>
        </p15:guide>
        <p15:guide id="4" pos="6176" userDrawn="1">
          <p15:clr>
            <a:srgbClr val="A4A3A4"/>
          </p15:clr>
        </p15:guide>
        <p15:guide id="5" pos="19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6" autoAdjust="0"/>
    <p:restoredTop sz="94660"/>
  </p:normalViewPr>
  <p:slideViewPr>
    <p:cSldViewPr snapToGrid="0" showGuides="1">
      <p:cViewPr>
        <p:scale>
          <a:sx n="400" d="100"/>
          <a:sy n="400" d="100"/>
        </p:scale>
        <p:origin x="-19776" y="-3091"/>
      </p:cViewPr>
      <p:guideLst>
        <p:guide orient="horz" pos="737"/>
        <p:guide pos="3840"/>
        <p:guide orient="horz" pos="3906"/>
        <p:guide pos="6176"/>
        <p:guide pos="19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EFFB5D-44A4-413B-82C6-54AEB07F75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9D2A812-06A0-48D8-B1A3-D07C0B88DD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168C171-D250-416B-B85F-A8E68B27C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7D9A8-3BEC-46F3-865B-DA518BA1363E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0DD1BFD-3A6D-431A-B45E-FAF71D22E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82618C-473A-4334-9E44-B1986BD2C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852F-4972-4005-AF09-AADB9D2CE5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202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BEAAD5-8153-463D-B857-0446B4322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498E910-D9EF-445F-90DE-6F77EF180A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DEC2C9-B5F0-4E6F-97B7-536337CFA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7D9A8-3BEC-46F3-865B-DA518BA1363E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383B13-14A2-481B-B0E8-31A02499C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1EAB2F7-C6CC-46D8-B044-3ED014B12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852F-4972-4005-AF09-AADB9D2CE5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575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789D567-B19F-4CD1-B26F-EE5FC18A3E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5205CE0-D4CE-4DC3-BED8-800B24FD6D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0C2DB0-0286-4024-8931-551429F00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7D9A8-3BEC-46F3-865B-DA518BA1363E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2C40353-7588-40BB-BA21-527930A69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5D9D36-597D-4ABA-B30D-5184FFD4F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852F-4972-4005-AF09-AADB9D2CE5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3578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E2161E-84BF-4B8D-9D75-7A2AC8689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624FB2-25EC-4EFD-9010-6116C4982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068139-FA14-4120-BA58-0AA25A83B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7D9A8-3BEC-46F3-865B-DA518BA1363E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B968393-E1EE-4263-9A24-76456A576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9C1910E-0F41-40D0-AB4B-AA5CF3179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852F-4972-4005-AF09-AADB9D2CE5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195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CDAAF-6446-4B60-B271-C63C9FA67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77734FF-058D-4860-B88A-34275B5D0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C37758-CC8C-4AE1-9F2C-655BB794B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7D9A8-3BEC-46F3-865B-DA518BA1363E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E747DA8-6BFD-4000-B845-31F4E6E0D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F675C9-1CCD-4AF8-8B6E-842035347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852F-4972-4005-AF09-AADB9D2CE5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713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F397BF-9C25-43CD-B0E5-84355058A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1E0D667-A4B4-4140-8D73-1CD168655C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2EEF4FC-A5AD-4EDE-8266-AFD083985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647F5B7-9F5A-47F7-913D-DFFC82241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7D9A8-3BEC-46F3-865B-DA518BA1363E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4A5A329-7852-4CE6-A3F4-C505ADA60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51949BF-34E3-4E01-8D27-09E4F240B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852F-4972-4005-AF09-AADB9D2CE5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521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C5378A-8C1F-4F5E-B0B6-BE6D9BA1D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4E7B5CF-1BB1-4BB3-9688-360605FAC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291B0D6-078F-489F-9A6C-608F1D78C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E407E73-48A2-4F2E-94C3-10FE4EB71F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210D49F-8574-4616-8623-EF91F958ED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EB9CB7B-BCE5-4213-BCFC-514FBFE12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7D9A8-3BEC-46F3-865B-DA518BA1363E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45DF254-63B3-4E93-BEC2-81A955465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4371DA8-25AB-4C9D-B018-FC40B975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852F-4972-4005-AF09-AADB9D2CE5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290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92787C-845F-4FB0-8F8B-777E9473F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8F5B1FB-E702-4279-ACAC-8A4A0A9A9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7D9A8-3BEC-46F3-865B-DA518BA1363E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FEE804C-1271-4FA5-A29B-7970BCDF4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C9A3454-445C-46F1-A1AB-0680F25AF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852F-4972-4005-AF09-AADB9D2CE5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481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059C117-E24D-4E9D-8A71-7794B24AC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7D9A8-3BEC-46F3-865B-DA518BA1363E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4530DA0-A179-495C-A8CF-1D798E29B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45A31B9-2F66-4378-9EE6-B1DD838F9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852F-4972-4005-AF09-AADB9D2CE5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077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DA6E-7AE1-4390-B04F-11B9B65BF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EA19CE9-A443-4CC5-B2DA-4250BDD5C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352AF33-0CBE-4981-845C-DA642C3B9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4761AF3-836B-4706-B0D7-20B12D2EF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7D9A8-3BEC-46F3-865B-DA518BA1363E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3431E48-F975-4928-9970-021CC788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077CFBF-1AA5-4BCA-B092-B9D1864AB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852F-4972-4005-AF09-AADB9D2CE5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589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4F95CB-1795-41F5-B6E1-A729EB08B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CA9BEED-6780-430E-A501-C78C4AF9F5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CC18E9E-7DC2-4BCC-9DC6-550C9F510B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38E7028-212F-45AB-BCFA-F00F2197F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7D9A8-3BEC-46F3-865B-DA518BA1363E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D2F06B7-4180-4A7E-B96D-D771752D0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3B7A221-27D7-4C3D-937A-7781BEE0C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852F-4972-4005-AF09-AADB9D2CE5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92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6400DD4-1EE8-41E3-B927-74F033781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10A2A44-A146-41F2-BB28-08FDD5672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C5D5EB-A6C1-4142-ABA6-E698A8494E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7D9A8-3BEC-46F3-865B-DA518BA1363E}" type="datetimeFigureOut">
              <a:rPr lang="en-GB" smtClean="0"/>
              <a:t>20/04/2026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9F7217-F94E-4EB9-8C3B-FCFFE2C2F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2B6AA3-C977-4C72-9B02-B8CADE2F44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D852F-4972-4005-AF09-AADB9D2CE5C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84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576EB6-B0A9-41CD-A5E9-42B564CE06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5440" y="397612"/>
            <a:ext cx="9184640" cy="2693886"/>
          </a:xfrm>
        </p:spPr>
        <p:txBody>
          <a:bodyPr>
            <a:normAutofit/>
          </a:bodyPr>
          <a:lstStyle/>
          <a:p>
            <a:br>
              <a:rPr lang="en-GB" b="1" dirty="0"/>
            </a:br>
            <a:r>
              <a:rPr lang="en-US" dirty="0"/>
              <a:t>Ground Calibration </a:t>
            </a:r>
            <a:br>
              <a:rPr lang="en-US" dirty="0"/>
            </a:br>
            <a:r>
              <a:rPr lang="en-US" dirty="0"/>
              <a:t>across X-ray test facilities</a:t>
            </a:r>
            <a:endParaRPr lang="en-GB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32ECBA0-4CF4-47BC-B6DE-9DD3E2226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858350"/>
          </a:xfrm>
        </p:spPr>
        <p:txBody>
          <a:bodyPr>
            <a:normAutofit/>
          </a:bodyPr>
          <a:lstStyle/>
          <a:p>
            <a:r>
              <a:rPr lang="en-GB" dirty="0"/>
              <a:t>Vadim Burwitz     (MPE)</a:t>
            </a:r>
          </a:p>
          <a:p>
            <a:r>
              <a:rPr lang="en-GB" dirty="0"/>
              <a:t>Takashi </a:t>
            </a:r>
            <a:r>
              <a:rPr lang="en-GB" dirty="0" err="1"/>
              <a:t>Okajima</a:t>
            </a:r>
            <a:r>
              <a:rPr lang="en-GB" dirty="0"/>
              <a:t> (GSFC)</a:t>
            </a:r>
          </a:p>
          <a:p>
            <a:r>
              <a:rPr lang="en-GB" dirty="0"/>
              <a:t>On behalf of the WG Members</a:t>
            </a:r>
          </a:p>
          <a:p>
            <a:endParaRPr lang="en-GB" dirty="0"/>
          </a:p>
          <a:p>
            <a:r>
              <a:rPr lang="en-GB" dirty="0"/>
              <a:t>21.04.2026</a:t>
            </a:r>
          </a:p>
          <a:p>
            <a:r>
              <a:rPr lang="en-GB" dirty="0"/>
              <a:t>IACHEC #18, Pelham, Bavaria, Germany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8F45EBD-7B51-4DE1-8285-BC8E95B00572}"/>
              </a:ext>
            </a:extLst>
          </p:cNvPr>
          <p:cNvSpPr txBox="1"/>
          <p:nvPr/>
        </p:nvSpPr>
        <p:spPr>
          <a:xfrm rot="16200000">
            <a:off x="-3267418" y="3267418"/>
            <a:ext cx="68580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chemeClr val="bg1">
                    <a:lumMod val="65000"/>
                  </a:schemeClr>
                </a:solidFill>
              </a:rPr>
              <a:t>Vadim Burwitz (MPE/PANTER)    IACHEC #18    Pelham, Bavaria, Germany     21.04.2026</a:t>
            </a:r>
          </a:p>
        </p:txBody>
      </p:sp>
    </p:spTree>
    <p:extLst>
      <p:ext uri="{BB962C8B-B14F-4D97-AF65-F5344CB8AC3E}">
        <p14:creationId xmlns:p14="http://schemas.microsoft.com/office/powerpoint/2010/main" val="2109591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542822-FE2F-4443-B0D0-93E5CB885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667435"/>
          </a:xfrm>
        </p:spPr>
        <p:txBody>
          <a:bodyPr/>
          <a:lstStyle/>
          <a:p>
            <a:r>
              <a:rPr lang="en-GB" b="1" dirty="0"/>
              <a:t>X-ray Ground Calibration:</a:t>
            </a:r>
            <a:br>
              <a:rPr lang="en-GB" b="1" dirty="0"/>
            </a:br>
            <a:r>
              <a:rPr lang="en-GB" b="1" dirty="0"/>
              <a:t>Data Analysis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699A5B9-782F-40E8-8BAB-0613E0DF5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247" y="1808182"/>
            <a:ext cx="11079125" cy="5446058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GB" sz="3200" dirty="0"/>
              <a:t> Analysis Tools</a:t>
            </a:r>
          </a:p>
          <a:p>
            <a:pPr>
              <a:buFont typeface="Courier New" panose="02070309020205020404" pitchFamily="49" charset="0"/>
              <a:buChar char="o"/>
            </a:pPr>
            <a:endParaRPr lang="en-GB" sz="32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800" dirty="0"/>
              <a:t>Most critically PSF HEW determination for high spatial resolution PSFs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GB" sz="28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800" dirty="0"/>
              <a:t>Generic PSFs need to be generated </a:t>
            </a:r>
            <a:br>
              <a:rPr lang="en-GB" sz="2800" dirty="0"/>
            </a:br>
            <a:r>
              <a:rPr lang="en-GB" sz="2800" dirty="0"/>
              <a:t>       </a:t>
            </a:r>
            <a:r>
              <a:rPr lang="en-GB" sz="2800" dirty="0">
                <a:sym typeface="Wingdings" panose="05000000000000000000" pitchFamily="2" charset="2"/>
              </a:rPr>
              <a:t> distributed to different teams for analysis and later comparison</a:t>
            </a:r>
            <a:br>
              <a:rPr lang="en-GB" sz="2800" dirty="0">
                <a:sym typeface="Wingdings" panose="05000000000000000000" pitchFamily="2" charset="2"/>
              </a:rPr>
            </a:br>
            <a:r>
              <a:rPr lang="en-GB" sz="2800" dirty="0">
                <a:sym typeface="Wingdings" panose="05000000000000000000" pitchFamily="2" charset="2"/>
              </a:rPr>
              <a:t>			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800" dirty="0">
                <a:sym typeface="Wingdings" panose="05000000000000000000" pitchFamily="2" charset="2"/>
              </a:rPr>
              <a:t>Effective area should also be verified</a:t>
            </a:r>
            <a:endParaRPr lang="en-GB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91E2BFE-330F-4417-8C2C-C35BB2E45A95}"/>
              </a:ext>
            </a:extLst>
          </p:cNvPr>
          <p:cNvSpPr txBox="1"/>
          <p:nvPr/>
        </p:nvSpPr>
        <p:spPr>
          <a:xfrm rot="16200000">
            <a:off x="-3267418" y="3267418"/>
            <a:ext cx="68580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chemeClr val="bg1">
                    <a:lumMod val="65000"/>
                  </a:schemeClr>
                </a:solidFill>
              </a:rPr>
              <a:t>Vadim Burwitz (MPE/PANTER)    IACHEC #18    Pelham, Bavaria, Germany     21.04.2026</a:t>
            </a:r>
          </a:p>
        </p:txBody>
      </p:sp>
    </p:spTree>
    <p:extLst>
      <p:ext uri="{BB962C8B-B14F-4D97-AF65-F5344CB8AC3E}">
        <p14:creationId xmlns:p14="http://schemas.microsoft.com/office/powerpoint/2010/main" val="4242022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542031-B634-464B-82D7-7EF003A3D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"/>
            <a:ext cx="10515600" cy="1325563"/>
          </a:xfrm>
        </p:spPr>
        <p:txBody>
          <a:bodyPr/>
          <a:lstStyle/>
          <a:p>
            <a:r>
              <a:rPr lang="en-GB" b="1" dirty="0"/>
              <a:t>Summary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9E8B002-1DD0-4337-87C8-78EBD645F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dirty="0"/>
              <a:t>The goals of the new “Ground Calibration Working Group”</a:t>
            </a:r>
          </a:p>
          <a:p>
            <a:pPr lvl="1">
              <a:buFont typeface="Wingdings" panose="05000000000000000000" pitchFamily="2" charset="2"/>
              <a:buChar char="§"/>
              <a:tabLst>
                <a:tab pos="3670300" algn="l"/>
                <a:tab pos="4033838" algn="l"/>
              </a:tabLst>
            </a:pPr>
            <a:r>
              <a:rPr lang="en-GB" sz="2800" dirty="0">
                <a:sym typeface="Wingdings" panose="05000000000000000000" pitchFamily="2" charset="2"/>
              </a:rPr>
              <a:t>X-ray test facilities      	– cross-calibration using a reference optic</a:t>
            </a:r>
          </a:p>
          <a:p>
            <a:pPr lvl="1">
              <a:buFont typeface="Wingdings" panose="05000000000000000000" pitchFamily="2" charset="2"/>
              <a:buChar char="§"/>
              <a:tabLst>
                <a:tab pos="3670300" algn="l"/>
                <a:tab pos="4033838" algn="l"/>
              </a:tabLst>
            </a:pPr>
            <a:r>
              <a:rPr lang="en-GB" sz="2800" dirty="0">
                <a:sym typeface="Wingdings" panose="05000000000000000000" pitchFamily="2" charset="2"/>
              </a:rPr>
              <a:t>Ray-Tracing packages	– cross-check with a reference optic model</a:t>
            </a:r>
          </a:p>
          <a:p>
            <a:pPr lvl="1">
              <a:buFont typeface="Wingdings" panose="05000000000000000000" pitchFamily="2" charset="2"/>
              <a:buChar char="§"/>
              <a:tabLst>
                <a:tab pos="3670300" algn="l"/>
                <a:tab pos="4033838" algn="l"/>
              </a:tabLst>
            </a:pPr>
            <a:r>
              <a:rPr lang="en-GB" sz="2800" dirty="0">
                <a:sym typeface="Wingdings" panose="05000000000000000000" pitchFamily="2" charset="2"/>
              </a:rPr>
              <a:t>Analysis methods  	 	– verify using master data set</a:t>
            </a:r>
          </a:p>
          <a:p>
            <a:pPr lvl="1">
              <a:buFont typeface="Wingdings" panose="05000000000000000000" pitchFamily="2" charset="2"/>
              <a:buChar char="§"/>
              <a:tabLst>
                <a:tab pos="3670300" algn="l"/>
                <a:tab pos="4033838" algn="l"/>
              </a:tabLst>
            </a:pPr>
            <a:r>
              <a:rPr lang="en-GB" sz="2800" dirty="0">
                <a:sym typeface="Wingdings" panose="05000000000000000000" pitchFamily="2" charset="2"/>
              </a:rPr>
              <a:t>New Missions         		– guidance for ground calibration plans</a:t>
            </a:r>
          </a:p>
          <a:p>
            <a:pPr marL="0" indent="0">
              <a:buNone/>
            </a:pPr>
            <a:r>
              <a:rPr lang="en-GB" sz="3200" b="1" dirty="0">
                <a:sym typeface="Wingdings" panose="05000000000000000000" pitchFamily="2" charset="2"/>
              </a:rPr>
              <a:t> Reasoning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800" dirty="0">
                <a:sym typeface="Wingdings" panose="05000000000000000000" pitchFamily="2" charset="2"/>
              </a:rPr>
              <a:t>Get the calibration starting point right</a:t>
            </a:r>
            <a:br>
              <a:rPr lang="en-GB" sz="2800" dirty="0">
                <a:sym typeface="Wingdings" panose="05000000000000000000" pitchFamily="2" charset="2"/>
              </a:rPr>
            </a:br>
            <a:r>
              <a:rPr lang="en-GB" sz="2800" dirty="0">
                <a:sym typeface="Wingdings" panose="05000000000000000000" pitchFamily="2" charset="2"/>
              </a:rPr>
              <a:t>		 accurate prediction of in-orbit performance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800" dirty="0">
                <a:sym typeface="Wingdings" panose="05000000000000000000" pitchFamily="2" charset="2"/>
              </a:rPr>
              <a:t>Independent verification of the ground measurements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800" dirty="0">
                <a:sym typeface="Wingdings" panose="05000000000000000000" pitchFamily="2" charset="2"/>
              </a:rPr>
              <a:t>If needed, spread the calibration load between facilities.</a:t>
            </a:r>
          </a:p>
          <a:p>
            <a:pPr lvl="1"/>
            <a:endParaRPr lang="en-GB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899E603-A1F5-45C8-9EE8-C8BF4E1E0E64}"/>
              </a:ext>
            </a:extLst>
          </p:cNvPr>
          <p:cNvSpPr txBox="1"/>
          <p:nvPr/>
        </p:nvSpPr>
        <p:spPr>
          <a:xfrm rot="16200000">
            <a:off x="-3267418" y="3267418"/>
            <a:ext cx="68580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chemeClr val="bg1">
                    <a:lumMod val="65000"/>
                  </a:schemeClr>
                </a:solidFill>
              </a:rPr>
              <a:t>Vadim Burwitz (MPE/PANTER)    IACHEC #18    Pelham, Bavaria, Germany     21.04.2026</a:t>
            </a:r>
          </a:p>
        </p:txBody>
      </p:sp>
    </p:spTree>
    <p:extLst>
      <p:ext uri="{BB962C8B-B14F-4D97-AF65-F5344CB8AC3E}">
        <p14:creationId xmlns:p14="http://schemas.microsoft.com/office/powerpoint/2010/main" val="150982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542822-FE2F-4443-B0D0-93E5CB885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b="1" dirty="0"/>
              <a:t>Ground Facility Cross Calibration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699A5B9-782F-40E8-8BAB-0613E0DF5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 Important for measurement and understanding of on- and off-axis: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PSF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Effective Area / </a:t>
            </a:r>
            <a:r>
              <a:rPr lang="en-GB" dirty="0" err="1"/>
              <a:t>Vignetting</a:t>
            </a:r>
            <a:endParaRPr lang="en-GB" dirty="0"/>
          </a:p>
          <a:p>
            <a:pPr lvl="1">
              <a:buFont typeface="Wingdings" panose="05000000000000000000" pitchFamily="2" charset="2"/>
              <a:buChar char="§"/>
            </a:pPr>
            <a:endParaRPr lang="en-GB" dirty="0"/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 Comparing measurements with simulations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 Important to understand if optics perform as expected</a:t>
            </a:r>
          </a:p>
          <a:p>
            <a:pPr marL="457200" lvl="1" indent="0">
              <a:buNone/>
            </a:pPr>
            <a:endParaRPr lang="en-GB" dirty="0"/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 Making predictions for parallel illumination in orbit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 Needed to have a solid starting point for in orbit calibration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GB" dirty="0"/>
          </a:p>
          <a:p>
            <a:pPr lvl="1">
              <a:buFont typeface="Wingdings" panose="05000000000000000000" pitchFamily="2" charset="2"/>
              <a:buChar char="§"/>
            </a:pPr>
            <a:endParaRPr lang="en-GB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DC95233-DCE2-4BC3-9DC0-4A463381C44D}"/>
              </a:ext>
            </a:extLst>
          </p:cNvPr>
          <p:cNvSpPr txBox="1"/>
          <p:nvPr/>
        </p:nvSpPr>
        <p:spPr>
          <a:xfrm rot="16200000">
            <a:off x="-3267418" y="3267418"/>
            <a:ext cx="68580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chemeClr val="bg1">
                    <a:lumMod val="65000"/>
                  </a:schemeClr>
                </a:solidFill>
              </a:rPr>
              <a:t>Vadim Burwitz (MPE/PANTER)    IACHEC #18    Pelham, Bavaria, Germany     21.04.2026</a:t>
            </a:r>
          </a:p>
        </p:txBody>
      </p:sp>
    </p:spTree>
    <p:extLst>
      <p:ext uri="{BB962C8B-B14F-4D97-AF65-F5344CB8AC3E}">
        <p14:creationId xmlns:p14="http://schemas.microsoft.com/office/powerpoint/2010/main" val="33663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34CE76-071D-41B4-AD0F-D2AC612B3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GB" b="1" dirty="0"/>
              <a:t>Illumination of Mirror</a:t>
            </a:r>
            <a:br>
              <a:rPr lang="en-GB" b="1" dirty="0"/>
            </a:br>
            <a:r>
              <a:rPr lang="en-GB" b="1" dirty="0"/>
              <a:t>Infinity vs. Finite Source Distance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74D6D882-E686-4D84-8C6C-48D6E60BB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333" y="3442246"/>
            <a:ext cx="11565039" cy="276257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DAB16C4-1AE6-49FA-9B59-5C839046EDA0}"/>
              </a:ext>
            </a:extLst>
          </p:cNvPr>
          <p:cNvSpPr txBox="1"/>
          <p:nvPr/>
        </p:nvSpPr>
        <p:spPr>
          <a:xfrm>
            <a:off x="2848798" y="2841277"/>
            <a:ext cx="1061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Infinity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D38854D-8E01-4FD9-8552-C0B1B6FF0B53}"/>
              </a:ext>
            </a:extLst>
          </p:cNvPr>
          <p:cNvSpPr txBox="1"/>
          <p:nvPr/>
        </p:nvSpPr>
        <p:spPr>
          <a:xfrm>
            <a:off x="8895772" y="2857368"/>
            <a:ext cx="881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Finite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9768AB6-025E-4137-87A4-D6B6EB0BD3A8}"/>
              </a:ext>
            </a:extLst>
          </p:cNvPr>
          <p:cNvSpPr txBox="1"/>
          <p:nvPr/>
        </p:nvSpPr>
        <p:spPr>
          <a:xfrm>
            <a:off x="9546336" y="12159"/>
            <a:ext cx="2001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Y. X. Zhu et al. 2025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1E79AE0-4E50-4F77-A10D-702FFABFB922}"/>
              </a:ext>
            </a:extLst>
          </p:cNvPr>
          <p:cNvSpPr txBox="1"/>
          <p:nvPr/>
        </p:nvSpPr>
        <p:spPr>
          <a:xfrm>
            <a:off x="9546336" y="722867"/>
            <a:ext cx="2203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eXTP</a:t>
            </a:r>
            <a:r>
              <a:rPr lang="en-GB" dirty="0"/>
              <a:t> MM3 prototype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80A25AA-E05A-4D72-8EB3-147FBCA6973A}"/>
              </a:ext>
            </a:extLst>
          </p:cNvPr>
          <p:cNvSpPr/>
          <p:nvPr/>
        </p:nvSpPr>
        <p:spPr>
          <a:xfrm>
            <a:off x="6898535" y="2007386"/>
            <a:ext cx="457200" cy="2133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A7E4090-3825-4824-B20E-D8659B50C1B0}"/>
              </a:ext>
            </a:extLst>
          </p:cNvPr>
          <p:cNvSpPr/>
          <p:nvPr/>
        </p:nvSpPr>
        <p:spPr>
          <a:xfrm flipV="1">
            <a:off x="6898535" y="1380223"/>
            <a:ext cx="457200" cy="21336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3472802-1F99-49B6-AB92-B7EBD613F71E}"/>
              </a:ext>
            </a:extLst>
          </p:cNvPr>
          <p:cNvSpPr/>
          <p:nvPr/>
        </p:nvSpPr>
        <p:spPr>
          <a:xfrm>
            <a:off x="6898535" y="2351376"/>
            <a:ext cx="457200" cy="21336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5C31D2F-F991-4E31-B9B0-28C6C52ACBD6}"/>
              </a:ext>
            </a:extLst>
          </p:cNvPr>
          <p:cNvSpPr txBox="1"/>
          <p:nvPr/>
        </p:nvSpPr>
        <p:spPr>
          <a:xfrm>
            <a:off x="7355735" y="1910376"/>
            <a:ext cx="3080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Single reflections from primary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5C1FC96-27AD-46A8-840F-42E6F5D5D7B2}"/>
              </a:ext>
            </a:extLst>
          </p:cNvPr>
          <p:cNvSpPr txBox="1"/>
          <p:nvPr/>
        </p:nvSpPr>
        <p:spPr>
          <a:xfrm>
            <a:off x="7355735" y="2271678"/>
            <a:ext cx="397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Double reflections intersect  inner shell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F87BA27-5056-4513-9801-B8E4D94E1D4E}"/>
              </a:ext>
            </a:extLst>
          </p:cNvPr>
          <p:cNvSpPr txBox="1"/>
          <p:nvPr/>
        </p:nvSpPr>
        <p:spPr>
          <a:xfrm>
            <a:off x="7355735" y="1274433"/>
            <a:ext cx="1904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Double reflections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F45889C-4A01-4F1A-A6F8-904394FB6D2E}"/>
              </a:ext>
            </a:extLst>
          </p:cNvPr>
          <p:cNvSpPr/>
          <p:nvPr/>
        </p:nvSpPr>
        <p:spPr>
          <a:xfrm flipV="1">
            <a:off x="2367602" y="1368779"/>
            <a:ext cx="457200" cy="21336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0F9C3B6-5B59-4E51-9556-4FF50F191685}"/>
              </a:ext>
            </a:extLst>
          </p:cNvPr>
          <p:cNvSpPr txBox="1"/>
          <p:nvPr/>
        </p:nvSpPr>
        <p:spPr>
          <a:xfrm>
            <a:off x="2824802" y="1262989"/>
            <a:ext cx="1904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Double reflections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F20AFA40-219F-4E9B-A3DC-385E32C58319}"/>
              </a:ext>
            </a:extLst>
          </p:cNvPr>
          <p:cNvSpPr txBox="1"/>
          <p:nvPr/>
        </p:nvSpPr>
        <p:spPr>
          <a:xfrm>
            <a:off x="1590304" y="4339776"/>
            <a:ext cx="919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primary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97CAA99A-2847-4F4D-8505-45DA24CF6D8A}"/>
              </a:ext>
            </a:extLst>
          </p:cNvPr>
          <p:cNvSpPr txBox="1"/>
          <p:nvPr/>
        </p:nvSpPr>
        <p:spPr>
          <a:xfrm>
            <a:off x="3829613" y="4339776"/>
            <a:ext cx="1163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secondary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B71BE406-AADF-4A15-A0F9-79E4173F9C5A}"/>
              </a:ext>
            </a:extLst>
          </p:cNvPr>
          <p:cNvSpPr txBox="1"/>
          <p:nvPr/>
        </p:nvSpPr>
        <p:spPr>
          <a:xfrm>
            <a:off x="7780722" y="4345940"/>
            <a:ext cx="919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primary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C976738C-2B2A-4F7A-9484-8A6323C6814F}"/>
              </a:ext>
            </a:extLst>
          </p:cNvPr>
          <p:cNvSpPr txBox="1"/>
          <p:nvPr/>
        </p:nvSpPr>
        <p:spPr>
          <a:xfrm>
            <a:off x="10020031" y="4345940"/>
            <a:ext cx="1163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secondary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D21812FF-1215-4A96-97D1-50760D0B2503}"/>
              </a:ext>
            </a:extLst>
          </p:cNvPr>
          <p:cNvSpPr/>
          <p:nvPr/>
        </p:nvSpPr>
        <p:spPr>
          <a:xfrm flipV="1">
            <a:off x="2367602" y="1732993"/>
            <a:ext cx="457200" cy="2133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42DF92B5-41D2-4741-A6CE-3CDF64987765}"/>
              </a:ext>
            </a:extLst>
          </p:cNvPr>
          <p:cNvSpPr txBox="1"/>
          <p:nvPr/>
        </p:nvSpPr>
        <p:spPr>
          <a:xfrm>
            <a:off x="2824802" y="1627203"/>
            <a:ext cx="1513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Unilluminated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4927DA92-9911-4881-A954-8E0B85243490}"/>
              </a:ext>
            </a:extLst>
          </p:cNvPr>
          <p:cNvSpPr/>
          <p:nvPr/>
        </p:nvSpPr>
        <p:spPr>
          <a:xfrm flipV="1">
            <a:off x="6898535" y="1687899"/>
            <a:ext cx="457200" cy="2133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D0D5F53E-EAB6-44D0-BFE8-B27AF4F0B316}"/>
              </a:ext>
            </a:extLst>
          </p:cNvPr>
          <p:cNvSpPr txBox="1"/>
          <p:nvPr/>
        </p:nvSpPr>
        <p:spPr>
          <a:xfrm>
            <a:off x="7355735" y="1582109"/>
            <a:ext cx="1513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Unilluminated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12E4C7B3-A368-49E2-9A1E-9EAAD8E040C6}"/>
              </a:ext>
            </a:extLst>
          </p:cNvPr>
          <p:cNvSpPr txBox="1"/>
          <p:nvPr/>
        </p:nvSpPr>
        <p:spPr>
          <a:xfrm rot="16200000">
            <a:off x="-3267418" y="3267418"/>
            <a:ext cx="68580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chemeClr val="bg1">
                    <a:lumMod val="65000"/>
                  </a:schemeClr>
                </a:solidFill>
              </a:rPr>
              <a:t>Vadim Burwitz (MPE/PANTER)    IACHEC #18    Pelham, Bavaria, Germany     21.04.2026</a:t>
            </a:r>
          </a:p>
        </p:txBody>
      </p:sp>
    </p:spTree>
    <p:extLst>
      <p:ext uri="{BB962C8B-B14F-4D97-AF65-F5344CB8AC3E}">
        <p14:creationId xmlns:p14="http://schemas.microsoft.com/office/powerpoint/2010/main" val="4108131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C0CF5-6D05-4417-901F-758F8999C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26" y="361507"/>
            <a:ext cx="5045776" cy="959293"/>
          </a:xfrm>
        </p:spPr>
        <p:txBody>
          <a:bodyPr>
            <a:normAutofit fontScale="90000"/>
          </a:bodyPr>
          <a:lstStyle/>
          <a:p>
            <a:br>
              <a:rPr lang="en-GB" b="1" dirty="0"/>
            </a:br>
            <a:r>
              <a:rPr lang="en-GB" b="1" dirty="0"/>
              <a:t>Overview of available</a:t>
            </a:r>
            <a:br>
              <a:rPr lang="en-GB" b="1" dirty="0"/>
            </a:br>
            <a:r>
              <a:rPr lang="en-GB" b="1" dirty="0"/>
              <a:t>X-ray Test Facilities</a:t>
            </a:r>
            <a:br>
              <a:rPr lang="en-GB" b="1" dirty="0"/>
            </a:br>
            <a:endParaRPr lang="en-GB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34FF79-39FD-4877-B110-E55F4F9DFD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4574" y="1825625"/>
            <a:ext cx="5181600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Japan</a:t>
            </a:r>
          </a:p>
          <a:p>
            <a:pPr lvl="1"/>
            <a:r>
              <a:rPr lang="en-GB" dirty="0"/>
              <a:t>30m 	(ISAS)	 Pencil beam</a:t>
            </a:r>
          </a:p>
          <a:p>
            <a:r>
              <a:rPr lang="en-GB" dirty="0"/>
              <a:t>China</a:t>
            </a:r>
          </a:p>
          <a:p>
            <a:pPr lvl="1"/>
            <a:r>
              <a:rPr lang="en-GB" dirty="0"/>
              <a:t>XF100 	(IHEP)	 Long beam</a:t>
            </a:r>
          </a:p>
          <a:p>
            <a:pPr lvl="1"/>
            <a:r>
              <a:rPr lang="en-GB" dirty="0"/>
              <a:t>12-m 	(NAOC) Long Beam</a:t>
            </a:r>
          </a:p>
          <a:p>
            <a:pPr lvl="1"/>
            <a:r>
              <a:rPr lang="en-GB" dirty="0"/>
              <a:t>Shanghai (</a:t>
            </a:r>
            <a:r>
              <a:rPr lang="en-GB" dirty="0" err="1"/>
              <a:t>Tonji</a:t>
            </a:r>
            <a:r>
              <a:rPr lang="en-GB" dirty="0"/>
              <a:t>)	 Pencil beam</a:t>
            </a:r>
          </a:p>
          <a:p>
            <a:r>
              <a:rPr lang="en-GB" dirty="0"/>
              <a:t>USA</a:t>
            </a:r>
          </a:p>
          <a:p>
            <a:pPr lvl="1"/>
            <a:r>
              <a:rPr lang="en-GB" dirty="0"/>
              <a:t>XRCF 518-m (MSFC)  Long beam</a:t>
            </a:r>
          </a:p>
          <a:p>
            <a:pPr lvl="1"/>
            <a:r>
              <a:rPr lang="en-GB" dirty="0"/>
              <a:t>100-m	      (MSFC)  Long beam</a:t>
            </a:r>
          </a:p>
          <a:p>
            <a:pPr lvl="1"/>
            <a:r>
              <a:rPr lang="en-GB" dirty="0"/>
              <a:t>100-m 	      (GSFC)   Long beam</a:t>
            </a:r>
          </a:p>
          <a:p>
            <a:pPr lvl="1"/>
            <a:r>
              <a:rPr lang="en-GB" dirty="0"/>
              <a:t>47-m	      (PSU)     Long beam</a:t>
            </a:r>
          </a:p>
          <a:p>
            <a:pPr lvl="1"/>
            <a:r>
              <a:rPr lang="en-GB" dirty="0"/>
              <a:t>20-m Polarimetry (MIT)   Long Beam</a:t>
            </a:r>
          </a:p>
          <a:p>
            <a:endParaRPr lang="en-GB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76552F6-DF84-4E8F-8FA5-1788371B2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56903" y="2141537"/>
            <a:ext cx="6626941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Europe</a:t>
            </a:r>
          </a:p>
          <a:p>
            <a:pPr lvl="1"/>
            <a:r>
              <a:rPr lang="en-GB" dirty="0"/>
              <a:t>PANTER 	(MPE,DE)	 130-m Long beam</a:t>
            </a:r>
          </a:p>
          <a:p>
            <a:pPr lvl="1"/>
            <a:r>
              <a:rPr lang="en-GB" dirty="0"/>
              <a:t>LLBTF 	(Leicester, UK)   27.5-m Long beam</a:t>
            </a:r>
          </a:p>
          <a:p>
            <a:pPr lvl="1"/>
            <a:r>
              <a:rPr lang="en-GB" dirty="0"/>
              <a:t>XACT 	(Palermo, IT)	   35-m	Long beam</a:t>
            </a:r>
          </a:p>
          <a:p>
            <a:pPr lvl="1"/>
            <a:r>
              <a:rPr lang="en-GB" dirty="0"/>
              <a:t>IKI60  	(IKI, RU)	   60-m	Long beam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BESSY 	(cosine, DE)		Pencil beam</a:t>
            </a:r>
          </a:p>
          <a:p>
            <a:pPr lvl="1"/>
            <a:r>
              <a:rPr lang="en-GB" dirty="0"/>
              <a:t>ALBA	(cosine, SP)		Pencil beam</a:t>
            </a:r>
          </a:p>
          <a:p>
            <a:pPr lvl="1"/>
            <a:endParaRPr lang="en-GB" dirty="0"/>
          </a:p>
          <a:p>
            <a:pPr lvl="1"/>
            <a:r>
              <a:rPr lang="en-GB" dirty="0" err="1"/>
              <a:t>BEaTriX</a:t>
            </a:r>
            <a:r>
              <a:rPr lang="en-GB" dirty="0"/>
              <a:t> 	(</a:t>
            </a:r>
            <a:r>
              <a:rPr lang="en-GB" dirty="0" err="1"/>
              <a:t>Merate</a:t>
            </a:r>
            <a:r>
              <a:rPr lang="en-GB" dirty="0"/>
              <a:t>, IT)	   12-m	Parallel beam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Vert-X	(MLT, IT, design)	   12-m	Parallel beam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CSL	(Liege, B)      XMM Vertical EUV facility</a:t>
            </a:r>
          </a:p>
          <a:p>
            <a:pPr lvl="1"/>
            <a:endParaRPr lang="en-GB" dirty="0">
              <a:solidFill>
                <a:srgbClr val="FF0000"/>
              </a:solidFill>
            </a:endParaRP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0E5AB6D-516B-44BE-AE40-374C8FF9A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902" y="197031"/>
            <a:ext cx="6626941" cy="153413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78FEAD8-A8D7-4DA9-91EA-990488F7ED78}"/>
              </a:ext>
            </a:extLst>
          </p:cNvPr>
          <p:cNvSpPr txBox="1"/>
          <p:nvPr/>
        </p:nvSpPr>
        <p:spPr>
          <a:xfrm rot="16200000">
            <a:off x="-3267418" y="3267418"/>
            <a:ext cx="68580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chemeClr val="bg1">
                    <a:lumMod val="65000"/>
                  </a:schemeClr>
                </a:solidFill>
              </a:rPr>
              <a:t>Vadim Burwitz (MPE/PANTER)    IACHEC #18    Pelham, Bavaria, Germany     21.04.2026</a:t>
            </a:r>
          </a:p>
        </p:txBody>
      </p:sp>
    </p:spTree>
    <p:extLst>
      <p:ext uri="{BB962C8B-B14F-4D97-AF65-F5344CB8AC3E}">
        <p14:creationId xmlns:p14="http://schemas.microsoft.com/office/powerpoint/2010/main" val="303115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542822-FE2F-4443-B0D0-93E5CB885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667435"/>
          </a:xfrm>
        </p:spPr>
        <p:txBody>
          <a:bodyPr/>
          <a:lstStyle/>
          <a:p>
            <a:r>
              <a:rPr lang="en-GB" b="1" dirty="0"/>
              <a:t>X-ray Ground Calibration Facilities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699A5B9-782F-40E8-8BAB-0613E0DF5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942"/>
            <a:ext cx="10515600" cy="5446058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GB" sz="3200" dirty="0"/>
              <a:t> Can support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800" dirty="0"/>
              <a:t>Development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800" dirty="0"/>
              <a:t>Testing (Environmental)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800" dirty="0"/>
              <a:t>Calibration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GB" sz="28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GB" sz="3200" dirty="0"/>
              <a:t> of X-ray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800" dirty="0"/>
              <a:t>Optics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800" dirty="0"/>
              <a:t>Detectors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800" dirty="0"/>
              <a:t>Telescopes (optic + detector)</a:t>
            </a:r>
          </a:p>
          <a:p>
            <a:pPr>
              <a:buFont typeface="Courier New" panose="02070309020205020404" pitchFamily="49" charset="0"/>
              <a:buChar char="o"/>
            </a:pPr>
            <a:endParaRPr lang="en-GB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9C38FE8-E3B7-4162-9315-C8D376F92ED2}"/>
              </a:ext>
            </a:extLst>
          </p:cNvPr>
          <p:cNvSpPr txBox="1"/>
          <p:nvPr/>
        </p:nvSpPr>
        <p:spPr>
          <a:xfrm rot="16200000">
            <a:off x="-3267418" y="3267418"/>
            <a:ext cx="68580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chemeClr val="bg1">
                    <a:lumMod val="65000"/>
                  </a:schemeClr>
                </a:solidFill>
              </a:rPr>
              <a:t>Vadim Burwitz (MPE/PANTER)    IACHEC #18    Pelham, Bavaria, Germany     21.04.2026</a:t>
            </a:r>
          </a:p>
        </p:txBody>
      </p:sp>
    </p:spTree>
    <p:extLst>
      <p:ext uri="{BB962C8B-B14F-4D97-AF65-F5344CB8AC3E}">
        <p14:creationId xmlns:p14="http://schemas.microsoft.com/office/powerpoint/2010/main" val="3345533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542822-FE2F-4443-B0D0-93E5CB885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50373"/>
          </a:xfrm>
        </p:spPr>
        <p:txBody>
          <a:bodyPr/>
          <a:lstStyle/>
          <a:p>
            <a:r>
              <a:rPr lang="en-GB" b="1" dirty="0"/>
              <a:t>Current Ground Facility Cross Calibration I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699A5B9-782F-40E8-8BAB-0613E0DF5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0373"/>
            <a:ext cx="10515600" cy="57076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err="1"/>
              <a:t>NewATHENA</a:t>
            </a:r>
            <a:endParaRPr lang="en-GB" b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 BESSY – ALBA – </a:t>
            </a:r>
            <a:r>
              <a:rPr lang="en-GB" dirty="0" err="1"/>
              <a:t>BEaTriX</a:t>
            </a:r>
            <a:r>
              <a:rPr lang="en-GB" dirty="0"/>
              <a:t> – PANTER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dirty="0"/>
              <a:t>MM-0037 </a:t>
            </a:r>
            <a:r>
              <a:rPr lang="en-GB" dirty="0">
                <a:sym typeface="Wingdings" panose="05000000000000000000" pitchFamily="2" charset="2"/>
              </a:rPr>
              <a:t> mandrel-based optic (f = 12 m)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dirty="0">
                <a:sym typeface="Wingdings" panose="05000000000000000000" pitchFamily="2" charset="2"/>
              </a:rPr>
              <a:t>MM-0058  first flight like Silicon Pore Optic (f=12m)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B050"/>
                </a:solidFill>
                <a:sym typeface="Wingdings" panose="05000000000000000000" pitchFamily="2" charset="2"/>
              </a:rPr>
              <a:t>New coated Mandrel optic being prepared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B050"/>
                </a:solidFill>
                <a:sym typeface="Wingdings" panose="05000000000000000000" pitchFamily="2" charset="2"/>
              </a:rPr>
              <a:t>New SPOs being prepared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 XRCF – PANTER   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dirty="0"/>
              <a:t>MM-0036 </a:t>
            </a:r>
            <a:r>
              <a:rPr lang="en-GB" dirty="0">
                <a:sym typeface="Wingdings" panose="05000000000000000000" pitchFamily="2" charset="2"/>
              </a:rPr>
              <a:t> Silicon pore optic (f = </a:t>
            </a:r>
            <a:r>
              <a:rPr lang="en-GB">
                <a:sym typeface="Wingdings" panose="05000000000000000000" pitchFamily="2" charset="2"/>
              </a:rPr>
              <a:t>12 m, R=737 mm)</a:t>
            </a:r>
            <a:endParaRPr lang="en-GB" dirty="0">
              <a:sym typeface="Wingdings" panose="05000000000000000000" pitchFamily="2" charset="2"/>
            </a:endParaRPr>
          </a:p>
          <a:p>
            <a:pPr lvl="2">
              <a:buFont typeface="Wingdings" panose="05000000000000000000" pitchFamily="2" charset="2"/>
              <a:buChar char="§"/>
            </a:pPr>
            <a:endParaRPr lang="en-GB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b="1" dirty="0" err="1"/>
              <a:t>eXTP</a:t>
            </a:r>
            <a:endParaRPr lang="en-GB" b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 XF100 – PANTER 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dirty="0"/>
              <a:t>MM3 prototype </a:t>
            </a:r>
            <a:r>
              <a:rPr lang="en-GB" dirty="0">
                <a:sym typeface="Wingdings" panose="05000000000000000000" pitchFamily="2" charset="2"/>
              </a:rPr>
              <a:t> 3 mirror shell </a:t>
            </a:r>
            <a:r>
              <a:rPr lang="en-GB" dirty="0" err="1">
                <a:sym typeface="Wingdings" panose="05000000000000000000" pitchFamily="2" charset="2"/>
              </a:rPr>
              <a:t>eXTP</a:t>
            </a:r>
            <a:r>
              <a:rPr lang="en-GB" dirty="0">
                <a:sym typeface="Wingdings" panose="05000000000000000000" pitchFamily="2" charset="2"/>
              </a:rPr>
              <a:t> prototype nickel optic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B050"/>
                </a:solidFill>
                <a:sym typeface="Wingdings" panose="05000000000000000000" pitchFamily="2" charset="2"/>
              </a:rPr>
              <a:t>Optics development progressing, New tests upcoming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GB" dirty="0">
              <a:sym typeface="Wingdings" panose="05000000000000000000" pitchFamily="2" charset="2"/>
            </a:endParaRPr>
          </a:p>
          <a:p>
            <a:pPr lvl="2"/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2E33FA3-AEB4-4CF6-872B-3AD3AC156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0115" y="4012020"/>
            <a:ext cx="3788610" cy="2268278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F05590E9-FD87-4E79-8FA0-D5E637CD6D75}"/>
              </a:ext>
            </a:extLst>
          </p:cNvPr>
          <p:cNvSpPr txBox="1"/>
          <p:nvPr/>
        </p:nvSpPr>
        <p:spPr>
          <a:xfrm>
            <a:off x="9456141" y="4217640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XF100 IHEP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8FE6322B-E27F-4227-880C-2A8825625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6000" contrast="-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0115" y="1169987"/>
            <a:ext cx="2734934" cy="216863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BF14711-4967-4C20-BD26-BE71F17B3928}"/>
              </a:ext>
            </a:extLst>
          </p:cNvPr>
          <p:cNvSpPr txBox="1"/>
          <p:nvPr/>
        </p:nvSpPr>
        <p:spPr>
          <a:xfrm rot="16200000">
            <a:off x="-3267418" y="3267418"/>
            <a:ext cx="68580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chemeClr val="bg1">
                    <a:lumMod val="65000"/>
                  </a:schemeClr>
                </a:solidFill>
              </a:rPr>
              <a:t>Vadim Burwitz (MPE/PANTER)    IACHEC #18    Pelham, Bavaria, Germany     21.04.2026</a:t>
            </a:r>
          </a:p>
        </p:txBody>
      </p:sp>
    </p:spTree>
    <p:extLst>
      <p:ext uri="{BB962C8B-B14F-4D97-AF65-F5344CB8AC3E}">
        <p14:creationId xmlns:p14="http://schemas.microsoft.com/office/powerpoint/2010/main" val="2919223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542822-FE2F-4443-B0D0-93E5CB885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50373"/>
          </a:xfrm>
        </p:spPr>
        <p:txBody>
          <a:bodyPr/>
          <a:lstStyle/>
          <a:p>
            <a:r>
              <a:rPr lang="en-GB" b="1" dirty="0"/>
              <a:t>Current Ground Facility Cross Calibration II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699A5B9-782F-40E8-8BAB-0613E0DF5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333" y="888104"/>
            <a:ext cx="10515600" cy="57076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>
                <a:sym typeface="Wingdings" panose="05000000000000000000" pitchFamily="2" charset="2"/>
              </a:rPr>
              <a:t>XRISM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>
                <a:sym typeface="Wingdings" panose="05000000000000000000" pitchFamily="2" charset="2"/>
              </a:rPr>
              <a:t>ISAS 30-m – 100-m GSFC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dirty="0">
                <a:sym typeface="Wingdings" panose="05000000000000000000" pitchFamily="2" charset="2"/>
              </a:rPr>
              <a:t>Mirror Module/s  Resolve And </a:t>
            </a:r>
            <a:r>
              <a:rPr lang="en-GB" dirty="0" err="1">
                <a:sym typeface="Wingdings" panose="05000000000000000000" pitchFamily="2" charset="2"/>
              </a:rPr>
              <a:t>Xtend</a:t>
            </a:r>
            <a:r>
              <a:rPr lang="en-GB" dirty="0">
                <a:sym typeface="Wingdings" panose="05000000000000000000" pitchFamily="2" charset="2"/>
              </a:rPr>
              <a:t> mirrors </a:t>
            </a:r>
          </a:p>
          <a:p>
            <a:pPr marL="914400" lvl="2" indent="0">
              <a:buNone/>
            </a:pPr>
            <a:br>
              <a:rPr lang="en-GB" dirty="0">
                <a:sym typeface="Wingdings" panose="05000000000000000000" pitchFamily="2" charset="2"/>
              </a:rPr>
            </a:br>
            <a:endParaRPr lang="en-GB" dirty="0"/>
          </a:p>
          <a:p>
            <a:pPr marL="0" indent="0">
              <a:buNone/>
            </a:pPr>
            <a:r>
              <a:rPr lang="en-GB" b="1" dirty="0">
                <a:sym typeface="Wingdings" panose="05000000000000000000" pitchFamily="2" charset="2"/>
              </a:rPr>
              <a:t>AXIS / NGXO 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>
                <a:sym typeface="Wingdings" panose="05000000000000000000" pitchFamily="2" charset="2"/>
              </a:rPr>
              <a:t>100-m GSFC – PANTER (including environmental tests)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00B050"/>
                </a:solidFill>
                <a:sym typeface="Wingdings" panose="05000000000000000000" pitchFamily="2" charset="2"/>
              </a:rPr>
              <a:t>Mirror module tests ongoing at PANTER as we speak</a:t>
            </a:r>
          </a:p>
          <a:p>
            <a:endParaRPr lang="en-GB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782D3510-A36A-485E-B5EA-B9AAD8CC1B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6" r="13279" b="31282"/>
          <a:stretch/>
        </p:blipFill>
        <p:spPr>
          <a:xfrm>
            <a:off x="8488612" y="887852"/>
            <a:ext cx="2401020" cy="158231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BF14711-4967-4C20-BD26-BE71F17B3928}"/>
              </a:ext>
            </a:extLst>
          </p:cNvPr>
          <p:cNvSpPr txBox="1"/>
          <p:nvPr/>
        </p:nvSpPr>
        <p:spPr>
          <a:xfrm rot="16200000">
            <a:off x="-3267418" y="3267418"/>
            <a:ext cx="68580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chemeClr val="bg1">
                    <a:lumMod val="65000"/>
                  </a:schemeClr>
                </a:solidFill>
              </a:rPr>
              <a:t>Vadim Burwitz (MPE/PANTER)    IACHEC #18    Pelham, Bavaria, Germany     21.04.2026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86DD40B-A895-4765-BFAF-45241EEB3890}"/>
              </a:ext>
            </a:extLst>
          </p:cNvPr>
          <p:cNvSpPr txBox="1"/>
          <p:nvPr/>
        </p:nvSpPr>
        <p:spPr>
          <a:xfrm>
            <a:off x="8478792" y="862378"/>
            <a:ext cx="1322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100-m GSFC</a:t>
            </a: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D26C9B2E-7D95-4CDF-9F6B-6AA47999D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8612" y="2580021"/>
            <a:ext cx="2401020" cy="1632083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CF13176-7496-46C2-A882-7A402C4BFAC0}"/>
              </a:ext>
            </a:extLst>
          </p:cNvPr>
          <p:cNvSpPr txBox="1"/>
          <p:nvPr/>
        </p:nvSpPr>
        <p:spPr>
          <a:xfrm>
            <a:off x="8440080" y="2551501"/>
            <a:ext cx="917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PANTER</a:t>
            </a:r>
          </a:p>
        </p:txBody>
      </p:sp>
      <p:pic>
        <p:nvPicPr>
          <p:cNvPr id="15" name="Content Placeholder 6">
            <a:extLst>
              <a:ext uri="{FF2B5EF4-FFF2-40B4-BE49-F238E27FC236}">
                <a16:creationId xmlns:a16="http://schemas.microsoft.com/office/drawing/2014/main" id="{EA67C9EC-A0C1-4654-B770-00972DA097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166" y="4245616"/>
            <a:ext cx="3001281" cy="2612383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AC9AF28E-9225-4741-B138-392416F7CB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8106" y="4240624"/>
            <a:ext cx="3137558" cy="2626179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72DF484C-11E1-45C7-BCAC-49F862129A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6887" y="4254419"/>
            <a:ext cx="3591520" cy="261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90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542822-FE2F-4443-B0D0-93E5CB885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50373"/>
          </a:xfrm>
        </p:spPr>
        <p:txBody>
          <a:bodyPr/>
          <a:lstStyle/>
          <a:p>
            <a:r>
              <a:rPr lang="en-GB" b="1" dirty="0"/>
              <a:t>Current Ground Facility Cross Calibration II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699A5B9-782F-40E8-8BAB-0613E0DF5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0373"/>
            <a:ext cx="10515600" cy="57076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>
                <a:sym typeface="Wingdings" panose="05000000000000000000" pitchFamily="2" charset="2"/>
              </a:rPr>
              <a:t>Reference Optics for Cross calibration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 err="1">
                <a:sym typeface="Wingdings" panose="05000000000000000000" pitchFamily="2" charset="2"/>
              </a:rPr>
              <a:t>eROSITA</a:t>
            </a:r>
            <a:r>
              <a:rPr lang="en-GB" dirty="0">
                <a:sym typeface="Wingdings" panose="05000000000000000000" pitchFamily="2" charset="2"/>
              </a:rPr>
              <a:t> type electroformed mirror shell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>
                <a:sym typeface="Wingdings" panose="05000000000000000000" pitchFamily="2" charset="2"/>
              </a:rPr>
              <a:t>Marshall type electroformed mirror shell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GB" dirty="0">
              <a:sym typeface="Wingdings" panose="05000000000000000000" pitchFamily="2" charset="2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>
                <a:sym typeface="Wingdings" panose="05000000000000000000" pitchFamily="2" charset="2"/>
              </a:rPr>
              <a:t>What is need for cross calibration tests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dirty="0">
                <a:sym typeface="Wingdings" panose="05000000000000000000" pitchFamily="2" charset="2"/>
              </a:rPr>
              <a:t>Compact  (dimensions / mass)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  Easy to transport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dirty="0">
                <a:sym typeface="Wingdings" panose="05000000000000000000" pitchFamily="2" charset="2"/>
              </a:rPr>
              <a:t>No export control issues!!</a:t>
            </a:r>
          </a:p>
          <a:p>
            <a:pPr lvl="2">
              <a:buFont typeface="Courier New" panose="02070309020205020404" pitchFamily="49" charset="0"/>
              <a:buChar char="o"/>
            </a:pPr>
            <a:endParaRPr lang="en-GB" dirty="0">
              <a:sym typeface="Wingdings" panose="05000000000000000000" pitchFamily="2" charset="2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>
                <a:sym typeface="Wingdings" panose="05000000000000000000" pitchFamily="2" charset="2"/>
              </a:rPr>
              <a:t>Detailed model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dirty="0">
                <a:sym typeface="Wingdings" panose="05000000000000000000" pitchFamily="2" charset="2"/>
              </a:rPr>
              <a:t>Geometry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dirty="0">
                <a:sym typeface="Wingdings" panose="05000000000000000000" pitchFamily="2" charset="2"/>
              </a:rPr>
              <a:t>Coating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dirty="0">
                <a:sym typeface="Wingdings" panose="05000000000000000000" pitchFamily="2" charset="2"/>
              </a:rPr>
              <a:t>Deformation under gravity</a:t>
            </a:r>
            <a:br>
              <a:rPr lang="en-GB" dirty="0">
                <a:sym typeface="Wingdings" panose="05000000000000000000" pitchFamily="2" charset="2"/>
              </a:rPr>
            </a:br>
            <a:endParaRPr lang="en-GB" dirty="0"/>
          </a:p>
          <a:p>
            <a:endParaRPr lang="en-GB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BF14711-4967-4C20-BD26-BE71F17B3928}"/>
              </a:ext>
            </a:extLst>
          </p:cNvPr>
          <p:cNvSpPr txBox="1"/>
          <p:nvPr/>
        </p:nvSpPr>
        <p:spPr>
          <a:xfrm rot="16200000">
            <a:off x="-3267418" y="3267418"/>
            <a:ext cx="68580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chemeClr val="bg1">
                    <a:lumMod val="65000"/>
                  </a:schemeClr>
                </a:solidFill>
              </a:rPr>
              <a:t>Vadim Burwitz (MPE/PANTER)    IACHEC #18    Pelham, Bavaria, Germany     21.04.2026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58AD3CF-7DD2-4F04-9DA3-4047923F7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623" y="1000711"/>
            <a:ext cx="2550373" cy="5801549"/>
          </a:xfrm>
          <a:prstGeom prst="rect">
            <a:avLst/>
          </a:prstGeom>
        </p:spPr>
      </p:pic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23CC3456-097D-4E72-A469-3676824CDB3B}"/>
              </a:ext>
            </a:extLst>
          </p:cNvPr>
          <p:cNvSpPr/>
          <p:nvPr/>
        </p:nvSpPr>
        <p:spPr>
          <a:xfrm>
            <a:off x="8144540" y="6223591"/>
            <a:ext cx="1212111" cy="1034902"/>
          </a:xfrm>
          <a:custGeom>
            <a:avLst/>
            <a:gdLst>
              <a:gd name="connsiteX0" fmla="*/ 0 w 1212111"/>
              <a:gd name="connsiteY0" fmla="*/ 0 h 1034902"/>
              <a:gd name="connsiteX1" fmla="*/ 368595 w 1212111"/>
              <a:gd name="connsiteY1" fmla="*/ 304800 h 1034902"/>
              <a:gd name="connsiteX2" fmla="*/ 701748 w 1212111"/>
              <a:gd name="connsiteY2" fmla="*/ 453656 h 1034902"/>
              <a:gd name="connsiteX3" fmla="*/ 850604 w 1212111"/>
              <a:gd name="connsiteY3" fmla="*/ 489097 h 1034902"/>
              <a:gd name="connsiteX4" fmla="*/ 1027813 w 1212111"/>
              <a:gd name="connsiteY4" fmla="*/ 517451 h 1034902"/>
              <a:gd name="connsiteX5" fmla="*/ 1212111 w 1212111"/>
              <a:gd name="connsiteY5" fmla="*/ 531628 h 1034902"/>
              <a:gd name="connsiteX6" fmla="*/ 701748 w 1212111"/>
              <a:gd name="connsiteY6" fmla="*/ 1034902 h 1034902"/>
              <a:gd name="connsiteX7" fmla="*/ 14176 w 1212111"/>
              <a:gd name="connsiteY7" fmla="*/ 460744 h 1034902"/>
              <a:gd name="connsiteX8" fmla="*/ 0 w 1212111"/>
              <a:gd name="connsiteY8" fmla="*/ 0 h 1034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2111" h="1034902">
                <a:moveTo>
                  <a:pt x="0" y="0"/>
                </a:moveTo>
                <a:lnTo>
                  <a:pt x="368595" y="304800"/>
                </a:lnTo>
                <a:lnTo>
                  <a:pt x="701748" y="453656"/>
                </a:lnTo>
                <a:lnTo>
                  <a:pt x="850604" y="489097"/>
                </a:lnTo>
                <a:lnTo>
                  <a:pt x="1027813" y="517451"/>
                </a:lnTo>
                <a:lnTo>
                  <a:pt x="1212111" y="531628"/>
                </a:lnTo>
                <a:lnTo>
                  <a:pt x="701748" y="1034902"/>
                </a:lnTo>
                <a:lnTo>
                  <a:pt x="14176" y="46074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9F9D6E0-2157-4D97-A90D-ACFBB372F6B8}"/>
              </a:ext>
            </a:extLst>
          </p:cNvPr>
          <p:cNvSpPr txBox="1"/>
          <p:nvPr/>
        </p:nvSpPr>
        <p:spPr>
          <a:xfrm>
            <a:off x="5854804" y="3390328"/>
            <a:ext cx="2055819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Shell identified </a:t>
            </a:r>
          </a:p>
          <a:p>
            <a:r>
              <a:rPr lang="en-GB" dirty="0"/>
              <a:t>for these tests</a:t>
            </a:r>
          </a:p>
          <a:p>
            <a:endParaRPr lang="en-GB" dirty="0"/>
          </a:p>
          <a:p>
            <a:r>
              <a:rPr lang="en-GB" dirty="0"/>
              <a:t>Available at PANTER</a:t>
            </a:r>
          </a:p>
        </p:txBody>
      </p:sp>
    </p:spTree>
    <p:extLst>
      <p:ext uri="{BB962C8B-B14F-4D97-AF65-F5344CB8AC3E}">
        <p14:creationId xmlns:p14="http://schemas.microsoft.com/office/powerpoint/2010/main" val="8918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542822-FE2F-4443-B0D0-93E5CB885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667435"/>
          </a:xfrm>
        </p:spPr>
        <p:txBody>
          <a:bodyPr/>
          <a:lstStyle/>
          <a:p>
            <a:r>
              <a:rPr lang="en-GB" b="1" dirty="0"/>
              <a:t>X-ray Ground Calibration:</a:t>
            </a:r>
            <a:br>
              <a:rPr lang="en-GB" b="1" dirty="0"/>
            </a:br>
            <a:r>
              <a:rPr lang="en-GB" b="1" dirty="0"/>
              <a:t> Simulation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699A5B9-782F-40E8-8BAB-0613E0DF5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8182"/>
            <a:ext cx="10515600" cy="5446058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GB" sz="3200" dirty="0"/>
              <a:t> Raytracing simulations for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800" dirty="0"/>
              <a:t>Mirrors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sz="2400" dirty="0"/>
              <a:t>Including shape errors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sz="2400" dirty="0"/>
              <a:t>Surface roughness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sz="2400" dirty="0"/>
              <a:t>Coating recipes</a:t>
            </a:r>
            <a:endParaRPr lang="en-GB" sz="2800" dirty="0"/>
          </a:p>
          <a:p>
            <a:pPr lvl="1">
              <a:buFont typeface="Wingdings" panose="05000000000000000000" pitchFamily="2" charset="2"/>
              <a:buChar char="§"/>
            </a:pPr>
            <a:endParaRPr lang="en-GB" sz="28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GB" sz="3200" dirty="0"/>
              <a:t> Raytracing packages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800" dirty="0"/>
              <a:t> comparison using a reference model</a:t>
            </a:r>
          </a:p>
          <a:p>
            <a:pPr>
              <a:buFont typeface="Courier New" panose="02070309020205020404" pitchFamily="49" charset="0"/>
              <a:buChar char="o"/>
            </a:pPr>
            <a:endParaRPr lang="en-GB" sz="28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91E2BFE-330F-4417-8C2C-C35BB2E45A95}"/>
              </a:ext>
            </a:extLst>
          </p:cNvPr>
          <p:cNvSpPr txBox="1"/>
          <p:nvPr/>
        </p:nvSpPr>
        <p:spPr>
          <a:xfrm rot="16200000">
            <a:off x="-3267418" y="3267418"/>
            <a:ext cx="68580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chemeClr val="bg1">
                    <a:lumMod val="65000"/>
                  </a:schemeClr>
                </a:solidFill>
              </a:rPr>
              <a:t>Vadim Burwitz (MPE/PANTER)    IACHEC #18    Pelham, Bavaria, Germany     21.04.2026</a:t>
            </a:r>
          </a:p>
        </p:txBody>
      </p:sp>
    </p:spTree>
    <p:extLst>
      <p:ext uri="{BB962C8B-B14F-4D97-AF65-F5344CB8AC3E}">
        <p14:creationId xmlns:p14="http://schemas.microsoft.com/office/powerpoint/2010/main" val="21341326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884</Words>
  <Application>Microsoft Office PowerPoint</Application>
  <PresentationFormat>Breitbild</PresentationFormat>
  <Paragraphs>151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Courier New</vt:lpstr>
      <vt:lpstr>Wingdings</vt:lpstr>
      <vt:lpstr>Office</vt:lpstr>
      <vt:lpstr> Ground Calibration  across X-ray test facilities</vt:lpstr>
      <vt:lpstr>Ground Facility Cross Calibration</vt:lpstr>
      <vt:lpstr>Illumination of Mirror Infinity vs. Finite Source Distance</vt:lpstr>
      <vt:lpstr> Overview of available X-ray Test Facilities </vt:lpstr>
      <vt:lpstr>X-ray Ground Calibration Facilities</vt:lpstr>
      <vt:lpstr>Current Ground Facility Cross Calibration I</vt:lpstr>
      <vt:lpstr>Current Ground Facility Cross Calibration II</vt:lpstr>
      <vt:lpstr>Current Ground Facility Cross Calibration II</vt:lpstr>
      <vt:lpstr>X-ray Ground Calibration:  Simulation</vt:lpstr>
      <vt:lpstr>X-ray Ground Calibration: Data Analysis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Vadim Burwitz</dc:creator>
  <cp:lastModifiedBy>Vadim Burwitz</cp:lastModifiedBy>
  <cp:revision>51</cp:revision>
  <dcterms:created xsi:type="dcterms:W3CDTF">2025-05-12T05:15:56Z</dcterms:created>
  <dcterms:modified xsi:type="dcterms:W3CDTF">2026-04-21T08:49:37Z</dcterms:modified>
</cp:coreProperties>
</file>