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6858000" cx="12192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737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906">
          <p15:clr>
            <a:srgbClr val="A4A3A4"/>
          </p15:clr>
        </p15:guide>
        <p15:guide id="4" pos="6176">
          <p15:clr>
            <a:srgbClr val="A4A3A4"/>
          </p15:clr>
        </p15:guide>
        <p15:guide id="5" pos="1912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imoeAtmZ6BQFwHlmqTSF704nPt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0E71D72-0ED0-49AC-9149-BE8EAAD8108C}">
  <a:tblStyle styleId="{10E71D72-0ED0-49AC-9149-BE8EAAD8108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37" orient="horz"/>
        <p:guide pos="3840"/>
        <p:guide pos="3906" orient="horz"/>
        <p:guide pos="6176"/>
        <p:guide pos="191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4" name="Google Shape;7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idx="1" type="body"/>
          </p:nvPr>
        </p:nvSpPr>
        <p:spPr>
          <a:xfrm>
            <a:off x="600671" y="5929931"/>
            <a:ext cx="10985600" cy="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17150" spcFirstLastPara="1" rIns="17150" wrap="square" tIns="171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b="1" sz="1867"/>
            </a:lvl1pPr>
            <a:lvl2pPr indent="-279400" lvl="1" marL="9144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○"/>
              <a:defRPr/>
            </a:lvl2pPr>
            <a:lvl3pPr indent="-279400" lvl="2" marL="13716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■"/>
              <a:defRPr/>
            </a:lvl3pPr>
            <a:lvl4pPr indent="-279400" lvl="3" marL="18288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●"/>
              <a:defRPr/>
            </a:lvl4pPr>
            <a:lvl5pPr indent="-279400" lvl="4" marL="22860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○"/>
              <a:defRPr/>
            </a:lvl5pPr>
            <a:lvl6pPr indent="-279400" lvl="5" marL="27432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■"/>
              <a:defRPr/>
            </a:lvl6pPr>
            <a:lvl7pPr indent="-279400" lvl="6" marL="32004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●"/>
              <a:defRPr/>
            </a:lvl7pPr>
            <a:lvl8pPr indent="-279400" lvl="7" marL="36576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○"/>
              <a:defRPr/>
            </a:lvl8pPr>
            <a:lvl9pPr indent="-279400" lvl="8" marL="41148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■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type="title"/>
          </p:nvPr>
        </p:nvSpPr>
        <p:spPr>
          <a:xfrm>
            <a:off x="603248" y="1287496"/>
            <a:ext cx="10985600" cy="23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19050" spcFirstLastPara="1" rIns="19050" wrap="square" tIns="1905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Helvetica Neue"/>
              <a:buNone/>
              <a:defRPr sz="5867">
                <a:solidFill>
                  <a:srgbClr val="000000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2" type="body"/>
          </p:nvPr>
        </p:nvSpPr>
        <p:spPr>
          <a:xfrm>
            <a:off x="600671" y="3611595"/>
            <a:ext cx="10985600" cy="9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  <a:defRPr b="1" sz="28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  <a:defRPr b="1" sz="28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  <a:defRPr b="1" sz="28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  <a:defRPr b="1" sz="2800"/>
            </a:lvl5pPr>
            <a:lvl6pPr indent="-279400" lvl="5" marL="27432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■"/>
              <a:defRPr/>
            </a:lvl6pPr>
            <a:lvl7pPr indent="-279400" lvl="6" marL="32004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●"/>
              <a:defRPr/>
            </a:lvl7pPr>
            <a:lvl8pPr indent="-279400" lvl="7" marL="36576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○"/>
              <a:defRPr/>
            </a:lvl8pPr>
            <a:lvl9pPr indent="-279400" lvl="8" marL="4114800" algn="l">
              <a:lnSpc>
                <a:spcPct val="90000"/>
              </a:lnSpc>
              <a:spcBef>
                <a:spcPts val="2267"/>
              </a:spcBef>
              <a:spcAft>
                <a:spcPts val="0"/>
              </a:spcAft>
              <a:buClr>
                <a:srgbClr val="000000"/>
              </a:buClr>
              <a:buSzPts val="800"/>
              <a:buChar char="■"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000749" y="6409698"/>
            <a:ext cx="184400" cy="325602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19050" spcFirstLastPara="1" rIns="19050" wrap="square" tIns="1905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 sz="9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33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>
            <p:ph type="ctrTitle"/>
          </p:nvPr>
        </p:nvSpPr>
        <p:spPr>
          <a:xfrm>
            <a:off x="1615440" y="397612"/>
            <a:ext cx="9184640" cy="26938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"/>
            </a:br>
            <a:r>
              <a:rPr b="1" lang="en"/>
              <a:t>WG group</a:t>
            </a:r>
            <a:br>
              <a:rPr b="1" lang="en"/>
            </a:br>
            <a:r>
              <a:rPr lang="en"/>
              <a:t>Isolated Neutron Stars </a:t>
            </a:r>
            <a:br>
              <a:rPr lang="en"/>
            </a:br>
            <a:r>
              <a:rPr lang="en"/>
              <a:t>and White Dwarfs</a:t>
            </a:r>
            <a:endParaRPr b="1"/>
          </a:p>
        </p:txBody>
      </p:sp>
      <p:sp>
        <p:nvSpPr>
          <p:cNvPr id="94" name="Google Shape;94;p1"/>
          <p:cNvSpPr txBox="1"/>
          <p:nvPr>
            <p:ph idx="1" type="subTitle"/>
          </p:nvPr>
        </p:nvSpPr>
        <p:spPr>
          <a:xfrm>
            <a:off x="1524000" y="3602038"/>
            <a:ext cx="9144000" cy="2858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"/>
              <a:t>Vadim Burwitz     (MPE)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"/>
              <a:t>On behalf of the WG Members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"/>
              <a:t>23.04.2026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"/>
              <a:t>IACHEC #18, Pelham, Bavaria, Germany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 rot="-5400000">
            <a:off x="-3267418" y="3267418"/>
            <a:ext cx="6858001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Vadim Burwitz (MPE/PANTER)    IACHEC #18    Pelham, Bavaria, Germany     23.04.2026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/>
              <a:t>Isolated Neutron Stars and White Dwarfs</a:t>
            </a:r>
            <a:endParaRPr b="1"/>
          </a:p>
        </p:txBody>
      </p:sp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/>
              <a:t>RX J1856  Cross calibration work continuing (Surodeep Sheth)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Chandra LETG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XMM	pn / RGS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eROSITA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AstroSat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Nicer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XMM MOS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/>
              <a:t>XRISM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 rot="-5400000">
            <a:off x="-3267418" y="3267418"/>
            <a:ext cx="6858001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Vadim Burwitz (MPE/PANTER)    IACHEC #18    Pelham, Bavaria, Germany     23.04.2026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/>
        </p:nvSpPr>
        <p:spPr>
          <a:xfrm>
            <a:off x="0" y="6229500"/>
            <a:ext cx="6096000" cy="628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22850" lIns="22850" spcFirstLastPara="1" rIns="22850" wrap="square" tIns="22850">
            <a:normAutofit/>
          </a:bodyPr>
          <a:lstStyle/>
          <a:p>
            <a:pPr indent="0" lvl="0" marL="609585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33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Surodeep Sheth</a:t>
            </a:r>
            <a:endParaRPr b="1" sz="1333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6090000" y="6229500"/>
            <a:ext cx="6102000" cy="628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22850" lIns="22850" spcFirstLastPara="1" rIns="22850" wrap="square" tIns="22850">
            <a:normAutofit/>
          </a:bodyPr>
          <a:lstStyle/>
          <a:p>
            <a:pPr indent="0" lvl="0" marL="0" marR="609585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33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IACHEC Meeting, 19-23 April 2026</a:t>
            </a:r>
            <a:endParaRPr b="1" sz="1333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6000749" y="6540438"/>
            <a:ext cx="184400" cy="194862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25400" spcFirstLastPara="1" rIns="25400" wrap="square" tIns="25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33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33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3" title="all_scatter_from_pkl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72580" y="0"/>
            <a:ext cx="7119416" cy="62295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1" name="Google Shape;111;p3"/>
          <p:cNvGraphicFramePr/>
          <p:nvPr/>
        </p:nvGraphicFramePr>
        <p:xfrm>
          <a:off x="194701" y="12085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{10E71D72-0ED0-49AC-9149-BE8EAAD8108C}</a:tableStyleId>
              </a:tblPr>
              <a:tblGrid>
                <a:gridCol w="1341225"/>
                <a:gridCol w="938625"/>
                <a:gridCol w="1382175"/>
                <a:gridCol w="1509875"/>
              </a:tblGrid>
              <a:tr h="860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Telescope</a:t>
                      </a:r>
                      <a:endParaRPr b="1"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n_obs</a:t>
                      </a:r>
                      <a:endParaRPr b="1"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kT Mean</a:t>
                      </a:r>
                      <a:b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</a:br>
                      <a: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 (eV)</a:t>
                      </a:r>
                      <a:endParaRPr b="1"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b="1"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nH Mean</a:t>
                      </a:r>
                      <a:endParaRPr b="1"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/>
                    </a:solidFill>
                  </a:tcPr>
                </a:tc>
              </a:tr>
              <a:tr h="860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Chandra-</a:t>
                      </a:r>
                      <a:b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</a:b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LETG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24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63.48± 2.54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0.0079 ± 0.0024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626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XMM-EPN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43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62.38 ± 1.06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0.0047 ± 0.0022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626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XMM-RGS1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43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62.34 ± 0.82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0.0023 ± 0.0030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860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eROSITA TM8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15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62.75 ± 0.77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0.0050 ± 0.0026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860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IACHEC Reference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62.40 ± 0.38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524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1F1F"/>
                        </a:buClr>
                        <a:buSzPts val="1300"/>
                        <a:buFont typeface="Palatino"/>
                        <a:buNone/>
                      </a:pPr>
                      <a:r>
                        <a:rPr lang="en" sz="1300" u="none" cap="none" strike="noStrike">
                          <a:solidFill>
                            <a:srgbClr val="1F1F1F"/>
                          </a:solidFill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0.0072 ± 0.34</a:t>
                      </a:r>
                      <a:endParaRPr sz="1300" u="none" cap="none" strike="noStrike">
                        <a:solidFill>
                          <a:srgbClr val="1F1F1F"/>
                        </a:solidFill>
                        <a:latin typeface="Palatino"/>
                        <a:ea typeface="Palatino"/>
                        <a:cs typeface="Palatino"/>
                        <a:sym typeface="Palatino"/>
                      </a:endParaRPr>
                    </a:p>
                  </a:txBody>
                  <a:tcPr marT="203200" marB="203200" marR="121900" marL="1219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sp>
        <p:nvSpPr>
          <p:cNvPr id="112" name="Google Shape;112;p3"/>
          <p:cNvSpPr txBox="1"/>
          <p:nvPr/>
        </p:nvSpPr>
        <p:spPr>
          <a:xfrm>
            <a:off x="-75749" y="-508400"/>
            <a:ext cx="5902800" cy="12280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25400" spcFirstLastPara="1" rIns="25400" wrap="square" tIns="25400">
            <a:normAutofit/>
          </a:bodyPr>
          <a:lstStyle/>
          <a:p>
            <a:pPr indent="0" lvl="0" marL="609585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67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nH &amp; kT scatter</a:t>
            </a:r>
            <a:endParaRPr b="1" sz="3733">
              <a:solidFill>
                <a:srgbClr val="43434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75733" y="772667"/>
            <a:ext cx="61884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25400" spcFirstLastPara="1" rIns="25400" wrap="square" tIns="25400">
            <a:norm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267">
                <a:solidFill>
                  <a:srgbClr val="3D85C6"/>
                </a:solidFill>
                <a:latin typeface="Palatino"/>
                <a:ea typeface="Palatino"/>
                <a:cs typeface="Palatino"/>
                <a:sym typeface="Palatino"/>
              </a:rPr>
              <a:t>       vs IACHEC standard model</a:t>
            </a:r>
            <a:endParaRPr b="1" i="1" sz="2267">
              <a:solidFill>
                <a:srgbClr val="3D85C6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2025-05-12T05:15:56Z</dcterms:created>
  <dc:creator>Vadim Burwitz</dc:creator>
</cp:coreProperties>
</file>