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  <p:sldMasterId id="2147483744" r:id="rId2"/>
  </p:sldMasterIdLst>
  <p:notesMasterIdLst>
    <p:notesMasterId r:id="rId20"/>
  </p:notesMasterIdLst>
  <p:sldIdLst>
    <p:sldId id="256" r:id="rId3"/>
    <p:sldId id="257" r:id="rId4"/>
    <p:sldId id="286" r:id="rId5"/>
    <p:sldId id="285" r:id="rId6"/>
    <p:sldId id="299" r:id="rId7"/>
    <p:sldId id="287" r:id="rId8"/>
    <p:sldId id="300" r:id="rId9"/>
    <p:sldId id="291" r:id="rId10"/>
    <p:sldId id="288" r:id="rId11"/>
    <p:sldId id="303" r:id="rId12"/>
    <p:sldId id="292" r:id="rId13"/>
    <p:sldId id="301" r:id="rId14"/>
    <p:sldId id="293" r:id="rId15"/>
    <p:sldId id="294" r:id="rId16"/>
    <p:sldId id="302" r:id="rId17"/>
    <p:sldId id="296" r:id="rId18"/>
    <p:sldId id="298" r:id="rId1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41A7"/>
    <a:srgbClr val="BFB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1"/>
    <p:restoredTop sz="94722"/>
  </p:normalViewPr>
  <p:slideViewPr>
    <p:cSldViewPr snapToGrid="0" snapToObjects="1">
      <p:cViewPr varScale="1">
        <p:scale>
          <a:sx n="194" d="100"/>
          <a:sy n="194" d="100"/>
        </p:scale>
        <p:origin x="33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A8E20-FCC8-CF48-BBDE-25F8AE2A43F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25686-726D-5041-B260-9AF15E942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52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48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6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040B7-8439-164F-93A2-B5C22282A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2ED332-9A21-2044-B4EB-2D1799825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4F7BE-F21F-974C-9092-3892EDC3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B9D15-F290-4942-AB6E-66F4D4A5A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D73FE-BE42-2246-BC75-036065C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22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1C901-3DC6-1247-A070-9249FF86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3B271-717D-F44C-8C14-21D01283D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B75CE-8D88-E94D-BB69-49D772CC6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2EC4A-2805-8841-B2E5-5EA8578F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41238-6BD0-E944-BA76-CBEA9248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73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74297-ADAF-C244-80BE-7073C7175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B57A9-E907-014E-A3FC-E41766508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D59D2-9FA6-8346-9820-58D635B4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BC0CE-9B52-424C-97D3-26D490430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9077-9D5B-5B41-8B14-F69B4F3F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2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123E-A2B2-3049-8C6F-BCA62B484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F0080-3ABE-4143-BBC6-7746AF6F9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F5EFB-EB70-DF47-8BBE-70A78D191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F4B12-74EF-3140-B9EE-44338F2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AB107-5050-0746-BDE8-D69B23CA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FC454-2834-1346-8A42-2AEC0A4A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31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7546-117A-EB4B-B500-10DC846DD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581C7-60BE-CD4B-ABE9-6A2FC7183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778A7-B682-F347-A077-B8EE2C320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809F6-C101-E842-9388-15BA7BCE0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7FC8E3-2B41-F141-8CAC-98B51B2BB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9F715-AAD4-A441-B108-DFB0A73B9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864443-99C8-1344-8849-AE25976D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FDCCAD-3E9D-344E-9CEF-7374F538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CEF26-7E10-1F48-A236-9297B8A88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D2C1C-6E87-5746-90F9-92EB34A09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F6301-DABD-F240-99F0-D462440C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76580-266C-A843-86B6-AC579B38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12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B1C6E-4498-FB46-A508-04F72704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67426-3749-5642-A150-DE471E9D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C43AA-4CB9-B045-9459-8B1AE68C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66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C5F1E-0814-454C-A075-2C8183CF2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76B61-BAAF-EA43-AED6-EC7DC1191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67220-6EE6-D44E-A0C2-165AE2F48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76C4E-D466-B34B-A3A1-07E605B5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6AB79-D6CC-F84F-8D81-FBF3B088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11291-D398-9242-AB36-26C48D4C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0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12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2D6CD-117D-6841-BD45-CC5F34E22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4E6D32-EA3F-424D-B436-7B7C7003F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26559-1956-4B4D-A151-7830AA1B9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6CA23-638D-5549-ABAC-EACBC653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CF353-545E-6A40-BDFE-86BF7BE73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2F8EF-3925-3549-B5B2-D2531C9B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07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EF058-2277-F84B-803D-DA5B263D3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7F307-B1B2-0346-8334-9D354E00D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A0CC4-3B3E-3248-A3B4-EBF0279D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7BFDF-09D1-AA47-9173-5FCD4764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9BD75-8604-4841-ACA7-7FF88ACC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75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12A350-0479-A744-95B9-CD30F93D5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6B5CA-68EA-A14C-8B3B-6DFFE2FA2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05F63-07FD-C94D-83DD-982D8967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86E96-6B41-714C-A486-C5D1F726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201D8-A7C4-2A49-BFEC-C9AB4D53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9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2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66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67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2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65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0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93DC8-DBAF-0B4B-9464-78A696233173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A690E-6A96-D84F-937E-8C3FDCB7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35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59341-8428-EF4A-878C-E6E33E77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7C74F-5976-7F46-9BE5-917383E22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D5BA9-9E29-CD4A-85EB-3CEC76C0D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27F1D-8A0F-5D46-93A1-1DDA34557B27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E9F6F-7AA1-B144-85F2-780939A9D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58045-624B-8641-BED3-0C7CD9D1F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6F757-C746-E446-A58B-4DAFFD54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fermi.gsfc.nasa.gov/ssc/observations/timeline/too/index.html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heasarc.gsfc.nasa.gov/docs/nicer/schedule/nicer_too_request.html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606A-E32D-CA4B-B453-F551B19F9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23" y="1887506"/>
            <a:ext cx="6858000" cy="17907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Development of the </a:t>
            </a:r>
            <a:r>
              <a:rPr lang="en-US" sz="3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NICER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6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Web Reporting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AE07B-E24E-2A4B-B99F-CE5652AA3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23" y="3766192"/>
            <a:ext cx="6858000" cy="12418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Kenji Hamaguchi (NASA/GSFC &amp; UMBC)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 behalf of the </a:t>
            </a: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operations team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Keith Gendreau, Zaven Arzoumanian, Elizabeth Ferrara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873FB-BC53-5049-8769-2E83CBCEC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027" y="3087584"/>
            <a:ext cx="2549974" cy="2055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D32A81-9C3F-283C-2F38-FF9430382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223" y="1852896"/>
            <a:ext cx="1947554" cy="1298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3847E1-3646-222E-A2B7-4C2A15B5E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653" y="0"/>
            <a:ext cx="2479219" cy="1609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F424E8-ED33-B25A-A4DC-BCDBFE66C3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406" b="330"/>
          <a:stretch>
            <a:fillRect/>
          </a:stretch>
        </p:blipFill>
        <p:spPr>
          <a:xfrm>
            <a:off x="3990872" y="-4832"/>
            <a:ext cx="2096420" cy="16256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91AE97-3657-DDEB-1B82-9EB9CC8484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" r="906"/>
          <a:stretch>
            <a:fillRect/>
          </a:stretch>
        </p:blipFill>
        <p:spPr>
          <a:xfrm>
            <a:off x="6087292" y="0"/>
            <a:ext cx="2834640" cy="16097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03D06D-E9F0-184D-D6F2-816C4E455F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71" r="71"/>
          <a:stretch>
            <a:fillRect/>
          </a:stretch>
        </p:blipFill>
        <p:spPr>
          <a:xfrm>
            <a:off x="252077" y="0"/>
            <a:ext cx="1252728" cy="16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54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22F7D-6036-E138-F0A2-78BE44F6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767133C-4EDC-6995-38E5-D30167638EB2}"/>
              </a:ext>
            </a:extLst>
          </p:cNvPr>
          <p:cNvSpPr/>
          <p:nvPr/>
        </p:nvSpPr>
        <p:spPr>
          <a:xfrm>
            <a:off x="1968892" y="1610717"/>
            <a:ext cx="1251104" cy="19804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FE5CDB9-B066-A474-1CC5-6131F17AC30C}"/>
              </a:ext>
            </a:extLst>
          </p:cNvPr>
          <p:cNvSpPr/>
          <p:nvPr/>
        </p:nvSpPr>
        <p:spPr>
          <a:xfrm>
            <a:off x="2316827" y="2260860"/>
            <a:ext cx="583439" cy="606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Circular Arrow 81">
            <a:extLst>
              <a:ext uri="{FF2B5EF4-FFF2-40B4-BE49-F238E27FC236}">
                <a16:creationId xmlns:a16="http://schemas.microsoft.com/office/drawing/2014/main" id="{766296F7-F415-ED57-0275-B39347482C61}"/>
              </a:ext>
            </a:extLst>
          </p:cNvPr>
          <p:cNvSpPr/>
          <p:nvPr/>
        </p:nvSpPr>
        <p:spPr>
          <a:xfrm rot="10800000">
            <a:off x="2316827" y="2272494"/>
            <a:ext cx="594449" cy="595225"/>
          </a:xfrm>
          <a:prstGeom prst="circularArrow">
            <a:avLst>
              <a:gd name="adj1" fmla="val 10524"/>
              <a:gd name="adj2" fmla="val 1092262"/>
              <a:gd name="adj3" fmla="val 7176556"/>
              <a:gd name="adj4" fmla="val 13551110"/>
              <a:gd name="adj5" fmla="val 1449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olded Corner 37">
            <a:extLst>
              <a:ext uri="{FF2B5EF4-FFF2-40B4-BE49-F238E27FC236}">
                <a16:creationId xmlns:a16="http://schemas.microsoft.com/office/drawing/2014/main" id="{3C569D70-FF62-F850-BEDE-87AFE1656B1B}"/>
              </a:ext>
            </a:extLst>
          </p:cNvPr>
          <p:cNvSpPr/>
          <p:nvPr/>
        </p:nvSpPr>
        <p:spPr>
          <a:xfrm>
            <a:off x="7812504" y="308727"/>
            <a:ext cx="957312" cy="1343262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Can 51">
            <a:extLst>
              <a:ext uri="{FF2B5EF4-FFF2-40B4-BE49-F238E27FC236}">
                <a16:creationId xmlns:a16="http://schemas.microsoft.com/office/drawing/2014/main" id="{F414B04D-EB92-38FD-3723-9095963EEB94}"/>
              </a:ext>
            </a:extLst>
          </p:cNvPr>
          <p:cNvSpPr/>
          <p:nvPr/>
        </p:nvSpPr>
        <p:spPr>
          <a:xfrm>
            <a:off x="5207006" y="1595500"/>
            <a:ext cx="952013" cy="734759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Plaque 23">
            <a:extLst>
              <a:ext uri="{FF2B5EF4-FFF2-40B4-BE49-F238E27FC236}">
                <a16:creationId xmlns:a16="http://schemas.microsoft.com/office/drawing/2014/main" id="{67AEC683-8ED9-6F29-295A-2AFDB1DA778B}"/>
              </a:ext>
            </a:extLst>
          </p:cNvPr>
          <p:cNvSpPr/>
          <p:nvPr/>
        </p:nvSpPr>
        <p:spPr>
          <a:xfrm>
            <a:off x="547188" y="1091077"/>
            <a:ext cx="783366" cy="436209"/>
          </a:xfrm>
          <a:prstGeom prst="plaque">
            <a:avLst>
              <a:gd name="adj" fmla="val 320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01582F-BB21-2084-03E6-47B2D1C14B9A}"/>
              </a:ext>
            </a:extLst>
          </p:cNvPr>
          <p:cNvSpPr txBox="1"/>
          <p:nvPr/>
        </p:nvSpPr>
        <p:spPr>
          <a:xfrm>
            <a:off x="5440923" y="1542079"/>
            <a:ext cx="4610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ToO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15540-2CF7-F7D4-BA92-914DA891F90B}"/>
              </a:ext>
            </a:extLst>
          </p:cNvPr>
          <p:cNvSpPr txBox="1"/>
          <p:nvPr/>
        </p:nvSpPr>
        <p:spPr>
          <a:xfrm>
            <a:off x="2152288" y="1698665"/>
            <a:ext cx="953081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nicertoo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_</a:t>
            </a:r>
          </a:p>
          <a:p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request.txt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8F333-5696-3AA1-2D74-5209ABD21E54}"/>
              </a:ext>
            </a:extLst>
          </p:cNvPr>
          <p:cNvSpPr txBox="1"/>
          <p:nvPr/>
        </p:nvSpPr>
        <p:spPr>
          <a:xfrm>
            <a:off x="563048" y="1174344"/>
            <a:ext cx="8002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ARK/RPS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BB5252-56DC-432C-AE4A-29F07F387730}"/>
              </a:ext>
            </a:extLst>
          </p:cNvPr>
          <p:cNvSpPr txBox="1"/>
          <p:nvPr/>
        </p:nvSpPr>
        <p:spPr>
          <a:xfrm>
            <a:off x="2992303" y="2327983"/>
            <a:ext cx="1523533" cy="507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chk_procmail.py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checks emails.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7D5BF-2E04-D58B-6F9A-C836B6099BB0}"/>
              </a:ext>
            </a:extLst>
          </p:cNvPr>
          <p:cNvSpPr txBox="1"/>
          <p:nvPr/>
        </p:nvSpPr>
        <p:spPr>
          <a:xfrm>
            <a:off x="7359271" y="1868713"/>
            <a:ext cx="1475297" cy="71558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5. Input the decision w/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too_update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*.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4BDCAE-E065-E510-0FA8-6048B9B5DCBC}"/>
              </a:ext>
            </a:extLst>
          </p:cNvPr>
          <p:cNvSpPr txBox="1"/>
          <p:nvPr/>
        </p:nvSpPr>
        <p:spPr>
          <a:xfrm>
            <a:off x="1625675" y="165079"/>
            <a:ext cx="29567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Linux (Mail)     Linux (web) @ GSFC/ASD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B35D89-0C11-0DEC-4D3C-E988EC1C390C}"/>
              </a:ext>
            </a:extLst>
          </p:cNvPr>
          <p:cNvSpPr txBox="1"/>
          <p:nvPr/>
        </p:nvSpPr>
        <p:spPr>
          <a:xfrm>
            <a:off x="3456179" y="826364"/>
            <a:ext cx="1340358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too_request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_</a:t>
            </a:r>
          </a:p>
          <a:p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ingest.py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stores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ToO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request info.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55A5E2-6A22-0E1D-98AB-12FB0759041C}"/>
              </a:ext>
            </a:extLst>
          </p:cNvPr>
          <p:cNvSpPr txBox="1"/>
          <p:nvPr/>
        </p:nvSpPr>
        <p:spPr>
          <a:xfrm>
            <a:off x="7961136" y="303578"/>
            <a:ext cx="5563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www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F1BCC05-D04B-B797-FB8C-05F007737C4A}"/>
              </a:ext>
            </a:extLst>
          </p:cNvPr>
          <p:cNvSpPr/>
          <p:nvPr/>
        </p:nvSpPr>
        <p:spPr>
          <a:xfrm>
            <a:off x="4903394" y="1247775"/>
            <a:ext cx="1540665" cy="27570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Bent Arrow 32">
            <a:extLst>
              <a:ext uri="{FF2B5EF4-FFF2-40B4-BE49-F238E27FC236}">
                <a16:creationId xmlns:a16="http://schemas.microsoft.com/office/drawing/2014/main" id="{CD22164C-FF66-B964-4325-58BCD04279CA}"/>
              </a:ext>
            </a:extLst>
          </p:cNvPr>
          <p:cNvSpPr/>
          <p:nvPr/>
        </p:nvSpPr>
        <p:spPr>
          <a:xfrm flipV="1">
            <a:off x="909935" y="1610717"/>
            <a:ext cx="1018308" cy="428451"/>
          </a:xfrm>
          <a:prstGeom prst="bentArrow">
            <a:avLst>
              <a:gd name="adj1" fmla="val 14817"/>
              <a:gd name="adj2" fmla="val 21838"/>
              <a:gd name="adj3" fmla="val 25000"/>
              <a:gd name="adj4" fmla="val 4375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Smiley Face 39">
            <a:extLst>
              <a:ext uri="{FF2B5EF4-FFF2-40B4-BE49-F238E27FC236}">
                <a16:creationId xmlns:a16="http://schemas.microsoft.com/office/drawing/2014/main" id="{05415476-D563-D2DF-4446-BF3E932891EA}"/>
              </a:ext>
            </a:extLst>
          </p:cNvPr>
          <p:cNvSpPr/>
          <p:nvPr/>
        </p:nvSpPr>
        <p:spPr>
          <a:xfrm>
            <a:off x="8108591" y="2677779"/>
            <a:ext cx="534698" cy="497731"/>
          </a:xfrm>
          <a:prstGeom prst="smileyFac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miley Face 41">
            <a:extLst>
              <a:ext uri="{FF2B5EF4-FFF2-40B4-BE49-F238E27FC236}">
                <a16:creationId xmlns:a16="http://schemas.microsoft.com/office/drawing/2014/main" id="{8AF07402-1B1A-AE11-DAF7-5C9EB7A317CB}"/>
              </a:ext>
            </a:extLst>
          </p:cNvPr>
          <p:cNvSpPr/>
          <p:nvPr/>
        </p:nvSpPr>
        <p:spPr>
          <a:xfrm>
            <a:off x="671522" y="520494"/>
            <a:ext cx="534698" cy="497731"/>
          </a:xfrm>
          <a:prstGeom prst="smileyFac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F7C966-D8D1-A499-8C5D-E2A0F61BE2DF}"/>
              </a:ext>
            </a:extLst>
          </p:cNvPr>
          <p:cNvSpPr txBox="1"/>
          <p:nvPr/>
        </p:nvSpPr>
        <p:spPr>
          <a:xfrm>
            <a:off x="512360" y="228583"/>
            <a:ext cx="9008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Requester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F8B7B031-6B08-1A79-B5EA-3458E9A7B7F3}"/>
              </a:ext>
            </a:extLst>
          </p:cNvPr>
          <p:cNvSpPr/>
          <p:nvPr/>
        </p:nvSpPr>
        <p:spPr>
          <a:xfrm>
            <a:off x="3193377" y="1887533"/>
            <a:ext cx="1799914" cy="10701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ABE7F3B5-0C24-96C2-9920-F1BB9BA982AD}"/>
              </a:ext>
            </a:extLst>
          </p:cNvPr>
          <p:cNvSpPr/>
          <p:nvPr/>
        </p:nvSpPr>
        <p:spPr>
          <a:xfrm rot="11614582" flipV="1">
            <a:off x="6273275" y="2039359"/>
            <a:ext cx="1050416" cy="125804"/>
          </a:xfrm>
          <a:prstGeom prst="rightArrow">
            <a:avLst>
              <a:gd name="adj1" fmla="val 30406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45CB700-B741-8DFA-1EA2-7573180078F5}"/>
              </a:ext>
            </a:extLst>
          </p:cNvPr>
          <p:cNvSpPr txBox="1"/>
          <p:nvPr/>
        </p:nvSpPr>
        <p:spPr>
          <a:xfrm>
            <a:off x="7912688" y="3216874"/>
            <a:ext cx="9677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Operations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Team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FF6E020-BADB-AFEF-FB35-FBF467CFDD62}"/>
              </a:ext>
            </a:extLst>
          </p:cNvPr>
          <p:cNvCxnSpPr>
            <a:cxnSpLocks/>
          </p:cNvCxnSpPr>
          <p:nvPr/>
        </p:nvCxnSpPr>
        <p:spPr>
          <a:xfrm>
            <a:off x="2619452" y="228583"/>
            <a:ext cx="7496" cy="553415"/>
          </a:xfrm>
          <a:prstGeom prst="line">
            <a:avLst/>
          </a:prstGeom>
          <a:ln w="34925">
            <a:solidFill>
              <a:schemeClr val="accent1">
                <a:alpha val="68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C425EF89-3679-6072-2FD6-F6FD79A21D34}"/>
              </a:ext>
            </a:extLst>
          </p:cNvPr>
          <p:cNvSpPr txBox="1"/>
          <p:nvPr/>
        </p:nvSpPr>
        <p:spPr>
          <a:xfrm>
            <a:off x="367567" y="1703212"/>
            <a:ext cx="13024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email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877C3F1-9BD3-DD80-9EE2-757534F0D01E}"/>
              </a:ext>
            </a:extLst>
          </p:cNvPr>
          <p:cNvSpPr txBox="1"/>
          <p:nvPr/>
        </p:nvSpPr>
        <p:spPr>
          <a:xfrm>
            <a:off x="5235010" y="1768218"/>
            <a:ext cx="856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Request_ID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31187 31191 </a:t>
            </a: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…..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653AFA-F8D6-B432-F998-4007323B11F1}"/>
              </a:ext>
            </a:extLst>
          </p:cNvPr>
          <p:cNvSpPr txBox="1"/>
          <p:nvPr/>
        </p:nvSpPr>
        <p:spPr>
          <a:xfrm>
            <a:off x="1885705" y="822691"/>
            <a:ext cx="1468689" cy="715581"/>
          </a:xfrm>
          <a:prstGeom prst="rect">
            <a:avLst/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Procmail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saves </a:t>
            </a: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emails on a disk in the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mbox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format.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4045AE-BB8A-65F0-E7D0-254F27E6A356}"/>
              </a:ext>
            </a:extLst>
          </p:cNvPr>
          <p:cNvSpPr txBox="1"/>
          <p:nvPr/>
        </p:nvSpPr>
        <p:spPr>
          <a:xfrm>
            <a:off x="2430773" y="2419388"/>
            <a:ext cx="6745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 min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8A3A6BC-41F5-B677-23D4-D9CC0FD4CCE2}"/>
              </a:ext>
            </a:extLst>
          </p:cNvPr>
          <p:cNvSpPr txBox="1"/>
          <p:nvPr/>
        </p:nvSpPr>
        <p:spPr>
          <a:xfrm>
            <a:off x="5284556" y="4007124"/>
            <a:ext cx="8369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Database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31CA56-26D9-AC0B-221A-00B02861DB7D}"/>
              </a:ext>
            </a:extLst>
          </p:cNvPr>
          <p:cNvSpPr txBox="1"/>
          <p:nvPr/>
        </p:nvSpPr>
        <p:spPr>
          <a:xfrm>
            <a:off x="5880695" y="449663"/>
            <a:ext cx="1375930" cy="715581"/>
          </a:xfrm>
          <a:prstGeom prst="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4.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too_html.py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extracts items for the webpage.</a:t>
            </a:r>
          </a:p>
        </p:txBody>
      </p:sp>
      <p:sp>
        <p:nvSpPr>
          <p:cNvPr id="100" name="Left-Right Arrow Callout 99">
            <a:extLst>
              <a:ext uri="{FF2B5EF4-FFF2-40B4-BE49-F238E27FC236}">
                <a16:creationId xmlns:a16="http://schemas.microsoft.com/office/drawing/2014/main" id="{61738609-F30C-1325-2292-067C224A68FC}"/>
              </a:ext>
            </a:extLst>
          </p:cNvPr>
          <p:cNvSpPr/>
          <p:nvPr/>
        </p:nvSpPr>
        <p:spPr>
          <a:xfrm>
            <a:off x="1932799" y="4569278"/>
            <a:ext cx="4593128" cy="331598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85865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F2316D9-6D52-A452-66F5-A2D959C5F92F}"/>
              </a:ext>
            </a:extLst>
          </p:cNvPr>
          <p:cNvSpPr txBox="1"/>
          <p:nvPr/>
        </p:nvSpPr>
        <p:spPr>
          <a:xfrm>
            <a:off x="1953434" y="4588974"/>
            <a:ext cx="4570961" cy="3231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`</a:t>
            </a:r>
            <a:r>
              <a:rPr lang="en-US" sz="150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nicerweb</a:t>
            </a:r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’ common Linux account</a:t>
            </a:r>
          </a:p>
        </p:txBody>
      </p:sp>
      <p:sp>
        <p:nvSpPr>
          <p:cNvPr id="102" name="Right Arrow 101">
            <a:extLst>
              <a:ext uri="{FF2B5EF4-FFF2-40B4-BE49-F238E27FC236}">
                <a16:creationId xmlns:a16="http://schemas.microsoft.com/office/drawing/2014/main" id="{4468E1CF-EDB8-9D30-A39C-A0F597577659}"/>
              </a:ext>
            </a:extLst>
          </p:cNvPr>
          <p:cNvSpPr/>
          <p:nvPr/>
        </p:nvSpPr>
        <p:spPr>
          <a:xfrm rot="19855011">
            <a:off x="6164947" y="1320192"/>
            <a:ext cx="1653530" cy="9203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4C2AC-16B3-B5CC-D90F-E08BE574275E}"/>
              </a:ext>
            </a:extLst>
          </p:cNvPr>
          <p:cNvSpPr txBox="1"/>
          <p:nvPr/>
        </p:nvSpPr>
        <p:spPr>
          <a:xfrm>
            <a:off x="7096240" y="4404308"/>
            <a:ext cx="1760711" cy="507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The “info” class in </a:t>
            </a:r>
            <a:r>
              <a:rPr lang="en-US" i="1" dirty="0" err="1">
                <a:solidFill>
                  <a:prstClr val="white"/>
                </a:solidFill>
              </a:rPr>
              <a:t>too.py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controls I/O.</a:t>
            </a:r>
          </a:p>
        </p:txBody>
      </p:sp>
    </p:spTree>
    <p:extLst>
      <p:ext uri="{BB962C8B-B14F-4D97-AF65-F5344CB8AC3E}">
        <p14:creationId xmlns:p14="http://schemas.microsoft.com/office/powerpoint/2010/main" val="4178352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ED48A-7A13-79EF-C15F-AB5E5F3C5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71C58-B267-2F02-B0E7-3D9B51D8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latin typeface="Baguet Script" panose="00000500000000000000" pitchFamily="2" charset="77"/>
                <a:ea typeface="Helvetica Neue" panose="02000503000000020004" pitchFamily="2" charset="0"/>
                <a:cs typeface="APPLE CHANCERY" panose="03020702040506060504" pitchFamily="66" charset="-79"/>
              </a:rPr>
              <a:t>Extension 1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Filling in Observation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0E584C-4411-15A8-0B79-F68317F58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735532" cy="3263504"/>
          </a:xfrm>
        </p:spPr>
        <p:txBody>
          <a:bodyPr>
            <a:normAutofit/>
          </a:bodyPr>
          <a:lstStyle/>
          <a:p>
            <a:r>
              <a:rPr lang="en-US" dirty="0"/>
              <a:t>Put more detailed observation information.</a:t>
            </a:r>
          </a:p>
          <a:p>
            <a:r>
              <a:rPr lang="en-US" i="1" dirty="0" err="1"/>
              <a:t>Nicerweb</a:t>
            </a:r>
            <a:r>
              <a:rPr lang="en-US" dirty="0"/>
              <a:t> also receives planning information (visibility, snapshot sequences).</a:t>
            </a:r>
          </a:p>
          <a:p>
            <a:r>
              <a:rPr lang="en-US" dirty="0"/>
              <a:t>Collect observation information of each target.</a:t>
            </a:r>
          </a:p>
          <a:p>
            <a:r>
              <a:rPr lang="en-US" dirty="0"/>
              <a:t>List it in the detailed </a:t>
            </a:r>
            <a:r>
              <a:rPr lang="en-US" dirty="0" err="1"/>
              <a:t>ToO</a:t>
            </a:r>
            <a:r>
              <a:rPr lang="en-US" dirty="0"/>
              <a:t> information page.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EE49A-6224-534C-FDD4-E48C569BB4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" r="20512"/>
          <a:stretch>
            <a:fillRect/>
          </a:stretch>
        </p:blipFill>
        <p:spPr>
          <a:xfrm>
            <a:off x="4629150" y="1369219"/>
            <a:ext cx="4114800" cy="1626530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94F0F3-52FE-1C10-1AE2-FBDDB4071E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31724"/>
          <a:stretch>
            <a:fillRect/>
          </a:stretch>
        </p:blipFill>
        <p:spPr>
          <a:xfrm>
            <a:off x="4629150" y="3096952"/>
            <a:ext cx="4114800" cy="1432765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5"/>
                </a:gs>
                <a:gs pos="82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4088542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90F25-7FF0-6F5C-0997-E67FD9226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305B292-6753-FAB2-06A5-E18650E43FDB}"/>
              </a:ext>
            </a:extLst>
          </p:cNvPr>
          <p:cNvSpPr/>
          <p:nvPr/>
        </p:nvSpPr>
        <p:spPr>
          <a:xfrm>
            <a:off x="1968892" y="1610717"/>
            <a:ext cx="1251104" cy="19804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CAC452-2B6B-4A24-F813-F97DDF72DC30}"/>
              </a:ext>
            </a:extLst>
          </p:cNvPr>
          <p:cNvSpPr/>
          <p:nvPr/>
        </p:nvSpPr>
        <p:spPr>
          <a:xfrm>
            <a:off x="2316827" y="2260860"/>
            <a:ext cx="583439" cy="606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Circular Arrow 81">
            <a:extLst>
              <a:ext uri="{FF2B5EF4-FFF2-40B4-BE49-F238E27FC236}">
                <a16:creationId xmlns:a16="http://schemas.microsoft.com/office/drawing/2014/main" id="{F60A7C39-8A00-E07A-158D-437EAC588ADF}"/>
              </a:ext>
            </a:extLst>
          </p:cNvPr>
          <p:cNvSpPr/>
          <p:nvPr/>
        </p:nvSpPr>
        <p:spPr>
          <a:xfrm rot="10800000">
            <a:off x="2316827" y="2272494"/>
            <a:ext cx="594449" cy="595225"/>
          </a:xfrm>
          <a:prstGeom prst="circularArrow">
            <a:avLst>
              <a:gd name="adj1" fmla="val 10524"/>
              <a:gd name="adj2" fmla="val 1092262"/>
              <a:gd name="adj3" fmla="val 7176556"/>
              <a:gd name="adj4" fmla="val 13551110"/>
              <a:gd name="adj5" fmla="val 1449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olded Corner 37">
            <a:extLst>
              <a:ext uri="{FF2B5EF4-FFF2-40B4-BE49-F238E27FC236}">
                <a16:creationId xmlns:a16="http://schemas.microsoft.com/office/drawing/2014/main" id="{93A5F492-AE90-B220-58A8-E9746D5FB4B1}"/>
              </a:ext>
            </a:extLst>
          </p:cNvPr>
          <p:cNvSpPr/>
          <p:nvPr/>
        </p:nvSpPr>
        <p:spPr>
          <a:xfrm>
            <a:off x="7812504" y="308727"/>
            <a:ext cx="957312" cy="1343262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Can 50">
            <a:extLst>
              <a:ext uri="{FF2B5EF4-FFF2-40B4-BE49-F238E27FC236}">
                <a16:creationId xmlns:a16="http://schemas.microsoft.com/office/drawing/2014/main" id="{39593C5A-11F7-FE76-73D7-DEC8352E6A1E}"/>
              </a:ext>
            </a:extLst>
          </p:cNvPr>
          <p:cNvSpPr/>
          <p:nvPr/>
        </p:nvSpPr>
        <p:spPr>
          <a:xfrm>
            <a:off x="5227001" y="2951353"/>
            <a:ext cx="952013" cy="734759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52" name="Can 51">
            <a:extLst>
              <a:ext uri="{FF2B5EF4-FFF2-40B4-BE49-F238E27FC236}">
                <a16:creationId xmlns:a16="http://schemas.microsoft.com/office/drawing/2014/main" id="{B0E8FF58-763F-8774-F569-089BB7D340CA}"/>
              </a:ext>
            </a:extLst>
          </p:cNvPr>
          <p:cNvSpPr/>
          <p:nvPr/>
        </p:nvSpPr>
        <p:spPr>
          <a:xfrm>
            <a:off x="5207006" y="1595500"/>
            <a:ext cx="952013" cy="734759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Plaque 23">
            <a:extLst>
              <a:ext uri="{FF2B5EF4-FFF2-40B4-BE49-F238E27FC236}">
                <a16:creationId xmlns:a16="http://schemas.microsoft.com/office/drawing/2014/main" id="{BD8026A0-A123-7615-3549-64AB32A2DB39}"/>
              </a:ext>
            </a:extLst>
          </p:cNvPr>
          <p:cNvSpPr/>
          <p:nvPr/>
        </p:nvSpPr>
        <p:spPr>
          <a:xfrm>
            <a:off x="547188" y="1091077"/>
            <a:ext cx="783366" cy="436209"/>
          </a:xfrm>
          <a:prstGeom prst="plaque">
            <a:avLst>
              <a:gd name="adj" fmla="val 320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D1959A80-CCC4-616B-9890-FA357F9569D8}"/>
              </a:ext>
            </a:extLst>
          </p:cNvPr>
          <p:cNvSpPr/>
          <p:nvPr/>
        </p:nvSpPr>
        <p:spPr>
          <a:xfrm>
            <a:off x="284567" y="3600998"/>
            <a:ext cx="1280534" cy="482210"/>
          </a:xfrm>
          <a:prstGeom prst="plaque">
            <a:avLst>
              <a:gd name="adj" fmla="val 320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061387-7DC6-658C-B160-C7F00D0EC4E5}"/>
              </a:ext>
            </a:extLst>
          </p:cNvPr>
          <p:cNvSpPr txBox="1"/>
          <p:nvPr/>
        </p:nvSpPr>
        <p:spPr>
          <a:xfrm>
            <a:off x="5306447" y="2904545"/>
            <a:ext cx="8258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022A0-1B92-4C0E-D6C2-A98D1B38755F}"/>
              </a:ext>
            </a:extLst>
          </p:cNvPr>
          <p:cNvSpPr txBox="1"/>
          <p:nvPr/>
        </p:nvSpPr>
        <p:spPr>
          <a:xfrm>
            <a:off x="5440923" y="1542079"/>
            <a:ext cx="4610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ToO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DE1C0-FFC8-9D9E-F173-50AC2A7BA763}"/>
              </a:ext>
            </a:extLst>
          </p:cNvPr>
          <p:cNvSpPr txBox="1"/>
          <p:nvPr/>
        </p:nvSpPr>
        <p:spPr>
          <a:xfrm>
            <a:off x="2152288" y="1698665"/>
            <a:ext cx="953081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nicertoo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_</a:t>
            </a:r>
          </a:p>
          <a:p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request.txt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F377F-7927-534A-6563-ED148218E5EB}"/>
              </a:ext>
            </a:extLst>
          </p:cNvPr>
          <p:cNvSpPr txBox="1"/>
          <p:nvPr/>
        </p:nvSpPr>
        <p:spPr>
          <a:xfrm>
            <a:off x="2029219" y="2949529"/>
            <a:ext cx="12293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.nicer-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sciplan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_</a:t>
            </a:r>
          </a:p>
          <a:p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target_plan.txt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055C8-6503-1762-B42B-35867727FDC7}"/>
              </a:ext>
            </a:extLst>
          </p:cNvPr>
          <p:cNvSpPr txBox="1"/>
          <p:nvPr/>
        </p:nvSpPr>
        <p:spPr>
          <a:xfrm>
            <a:off x="563048" y="1174344"/>
            <a:ext cx="8002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ARK/RPS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F4EF3A-77E2-2FB2-81E7-513C39A15C92}"/>
              </a:ext>
            </a:extLst>
          </p:cNvPr>
          <p:cNvSpPr txBox="1"/>
          <p:nvPr/>
        </p:nvSpPr>
        <p:spPr>
          <a:xfrm>
            <a:off x="2992303" y="2327983"/>
            <a:ext cx="1523533" cy="507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chk_procmail.py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checks emails.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0690B-0373-3E7F-F5D8-F62AA1667785}"/>
              </a:ext>
            </a:extLst>
          </p:cNvPr>
          <p:cNvSpPr txBox="1"/>
          <p:nvPr/>
        </p:nvSpPr>
        <p:spPr>
          <a:xfrm>
            <a:off x="7359271" y="1868713"/>
            <a:ext cx="1475297" cy="71558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5. Input the decision w/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too_update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*.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D6596B-FE93-6A48-5528-F73816318C3A}"/>
              </a:ext>
            </a:extLst>
          </p:cNvPr>
          <p:cNvSpPr txBox="1"/>
          <p:nvPr/>
        </p:nvSpPr>
        <p:spPr>
          <a:xfrm>
            <a:off x="1625675" y="165079"/>
            <a:ext cx="29567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Linux (Mail)     Linux (web) @ GSFC/ASD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48E857-F680-652A-B115-593C4989D4AC}"/>
              </a:ext>
            </a:extLst>
          </p:cNvPr>
          <p:cNvSpPr txBox="1"/>
          <p:nvPr/>
        </p:nvSpPr>
        <p:spPr>
          <a:xfrm>
            <a:off x="3382207" y="3333328"/>
            <a:ext cx="140346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3a’.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sciplan_ags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_</a:t>
            </a:r>
          </a:p>
          <a:p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attach_save.py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stores scheduling</a:t>
            </a: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Updates.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8F3878-6D2A-A98E-98CB-B56EA5DFD74C}"/>
              </a:ext>
            </a:extLst>
          </p:cNvPr>
          <p:cNvSpPr txBox="1"/>
          <p:nvPr/>
        </p:nvSpPr>
        <p:spPr>
          <a:xfrm>
            <a:off x="3456179" y="826364"/>
            <a:ext cx="1340358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too_request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_</a:t>
            </a:r>
          </a:p>
          <a:p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ingest.py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stores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ToO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request info.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E82CCE-F9A2-579A-61CB-1450A6704B66}"/>
              </a:ext>
            </a:extLst>
          </p:cNvPr>
          <p:cNvSpPr txBox="1"/>
          <p:nvPr/>
        </p:nvSpPr>
        <p:spPr>
          <a:xfrm>
            <a:off x="7961136" y="303578"/>
            <a:ext cx="5563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www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6AB08F4-857C-C613-F214-8B99D58217D9}"/>
              </a:ext>
            </a:extLst>
          </p:cNvPr>
          <p:cNvSpPr/>
          <p:nvPr/>
        </p:nvSpPr>
        <p:spPr>
          <a:xfrm>
            <a:off x="4903394" y="1247775"/>
            <a:ext cx="1540665" cy="27570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Bent Arrow 32">
            <a:extLst>
              <a:ext uri="{FF2B5EF4-FFF2-40B4-BE49-F238E27FC236}">
                <a16:creationId xmlns:a16="http://schemas.microsoft.com/office/drawing/2014/main" id="{D0FD4C51-7D23-30BC-39F8-016A85210C0C}"/>
              </a:ext>
            </a:extLst>
          </p:cNvPr>
          <p:cNvSpPr/>
          <p:nvPr/>
        </p:nvSpPr>
        <p:spPr>
          <a:xfrm flipV="1">
            <a:off x="909935" y="1610717"/>
            <a:ext cx="1018308" cy="428451"/>
          </a:xfrm>
          <a:prstGeom prst="bentArrow">
            <a:avLst>
              <a:gd name="adj1" fmla="val 14817"/>
              <a:gd name="adj2" fmla="val 21838"/>
              <a:gd name="adj3" fmla="val 25000"/>
              <a:gd name="adj4" fmla="val 4375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34CB67-4B98-30D4-1FD5-B854966E0AC4}"/>
              </a:ext>
            </a:extLst>
          </p:cNvPr>
          <p:cNvSpPr txBox="1"/>
          <p:nvPr/>
        </p:nvSpPr>
        <p:spPr>
          <a:xfrm>
            <a:off x="192365" y="3708554"/>
            <a:ext cx="14701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scheduling system</a:t>
            </a:r>
          </a:p>
        </p:txBody>
      </p:sp>
      <p:sp>
        <p:nvSpPr>
          <p:cNvPr id="40" name="Smiley Face 39">
            <a:extLst>
              <a:ext uri="{FF2B5EF4-FFF2-40B4-BE49-F238E27FC236}">
                <a16:creationId xmlns:a16="http://schemas.microsoft.com/office/drawing/2014/main" id="{E754AAFE-E77D-2043-7B77-36ED811DA5F1}"/>
              </a:ext>
            </a:extLst>
          </p:cNvPr>
          <p:cNvSpPr/>
          <p:nvPr/>
        </p:nvSpPr>
        <p:spPr>
          <a:xfrm>
            <a:off x="8108591" y="2677779"/>
            <a:ext cx="534698" cy="497731"/>
          </a:xfrm>
          <a:prstGeom prst="smileyFac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miley Face 41">
            <a:extLst>
              <a:ext uri="{FF2B5EF4-FFF2-40B4-BE49-F238E27FC236}">
                <a16:creationId xmlns:a16="http://schemas.microsoft.com/office/drawing/2014/main" id="{972B66CC-95F1-46A2-87A5-E80C32AE996F}"/>
              </a:ext>
            </a:extLst>
          </p:cNvPr>
          <p:cNvSpPr/>
          <p:nvPr/>
        </p:nvSpPr>
        <p:spPr>
          <a:xfrm>
            <a:off x="671522" y="520494"/>
            <a:ext cx="534698" cy="497731"/>
          </a:xfrm>
          <a:prstGeom prst="smileyFac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miley Face 42">
            <a:extLst>
              <a:ext uri="{FF2B5EF4-FFF2-40B4-BE49-F238E27FC236}">
                <a16:creationId xmlns:a16="http://schemas.microsoft.com/office/drawing/2014/main" id="{B9161170-6A9C-C03B-2F8C-E0E01510A454}"/>
              </a:ext>
            </a:extLst>
          </p:cNvPr>
          <p:cNvSpPr/>
          <p:nvPr/>
        </p:nvSpPr>
        <p:spPr>
          <a:xfrm>
            <a:off x="692556" y="4186893"/>
            <a:ext cx="534698" cy="497731"/>
          </a:xfrm>
          <a:prstGeom prst="smileyFac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688854-9EF4-3CF0-B032-966CEE7628D4}"/>
              </a:ext>
            </a:extLst>
          </p:cNvPr>
          <p:cNvSpPr txBox="1"/>
          <p:nvPr/>
        </p:nvSpPr>
        <p:spPr>
          <a:xfrm>
            <a:off x="540800" y="4684623"/>
            <a:ext cx="8867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Scheduler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433051-3531-920A-FF70-D3CE71D6F3DD}"/>
              </a:ext>
            </a:extLst>
          </p:cNvPr>
          <p:cNvSpPr txBox="1"/>
          <p:nvPr/>
        </p:nvSpPr>
        <p:spPr>
          <a:xfrm>
            <a:off x="512360" y="228583"/>
            <a:ext cx="9008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Requester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2791890B-26F0-0085-CDF1-EBDC94BD042F}"/>
              </a:ext>
            </a:extLst>
          </p:cNvPr>
          <p:cNvSpPr/>
          <p:nvPr/>
        </p:nvSpPr>
        <p:spPr>
          <a:xfrm>
            <a:off x="3193377" y="1887533"/>
            <a:ext cx="1799914" cy="10701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75C06CAA-4969-C6E2-1233-724302238801}"/>
              </a:ext>
            </a:extLst>
          </p:cNvPr>
          <p:cNvSpPr/>
          <p:nvPr/>
        </p:nvSpPr>
        <p:spPr>
          <a:xfrm rot="11614582" flipV="1">
            <a:off x="6273275" y="2039359"/>
            <a:ext cx="1050416" cy="125804"/>
          </a:xfrm>
          <a:prstGeom prst="rightArrow">
            <a:avLst>
              <a:gd name="adj1" fmla="val 30406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52B70C9-7F42-5676-C50C-4927946DD17A}"/>
              </a:ext>
            </a:extLst>
          </p:cNvPr>
          <p:cNvSpPr txBox="1"/>
          <p:nvPr/>
        </p:nvSpPr>
        <p:spPr>
          <a:xfrm>
            <a:off x="7912688" y="3216874"/>
            <a:ext cx="9677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Operations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Team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5923BFA-C518-A84C-CEFD-96DCD2FFAC75}"/>
              </a:ext>
            </a:extLst>
          </p:cNvPr>
          <p:cNvCxnSpPr>
            <a:cxnSpLocks/>
          </p:cNvCxnSpPr>
          <p:nvPr/>
        </p:nvCxnSpPr>
        <p:spPr>
          <a:xfrm>
            <a:off x="2619452" y="228583"/>
            <a:ext cx="7496" cy="553415"/>
          </a:xfrm>
          <a:prstGeom prst="line">
            <a:avLst/>
          </a:prstGeom>
          <a:ln w="34925">
            <a:solidFill>
              <a:schemeClr val="accent1">
                <a:alpha val="68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B4A392C8-20FD-5704-FF0F-705EEA379A26}"/>
              </a:ext>
            </a:extLst>
          </p:cNvPr>
          <p:cNvSpPr txBox="1"/>
          <p:nvPr/>
        </p:nvSpPr>
        <p:spPr>
          <a:xfrm>
            <a:off x="367567" y="1703212"/>
            <a:ext cx="13024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email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B42FA7-0DD6-F220-BA53-FBE3537C1861}"/>
              </a:ext>
            </a:extLst>
          </p:cNvPr>
          <p:cNvSpPr txBox="1"/>
          <p:nvPr/>
        </p:nvSpPr>
        <p:spPr>
          <a:xfrm>
            <a:off x="386350" y="3144513"/>
            <a:ext cx="13024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email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437DCB-AC0C-6FB2-7D4C-1485CC884B8B}"/>
              </a:ext>
            </a:extLst>
          </p:cNvPr>
          <p:cNvSpPr txBox="1"/>
          <p:nvPr/>
        </p:nvSpPr>
        <p:spPr>
          <a:xfrm>
            <a:off x="5248256" y="3132039"/>
            <a:ext cx="8937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Target list</a:t>
            </a: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Visibility</a:t>
            </a: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Schedule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D175BC3-C3D0-7AF0-E94D-0C5F6424557A}"/>
              </a:ext>
            </a:extLst>
          </p:cNvPr>
          <p:cNvSpPr txBox="1"/>
          <p:nvPr/>
        </p:nvSpPr>
        <p:spPr>
          <a:xfrm>
            <a:off x="5235010" y="1768218"/>
            <a:ext cx="856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Request_ID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31187 31191 </a:t>
            </a: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….. </a:t>
            </a:r>
          </a:p>
        </p:txBody>
      </p:sp>
      <p:sp>
        <p:nvSpPr>
          <p:cNvPr id="79" name="Bent Arrow 78">
            <a:extLst>
              <a:ext uri="{FF2B5EF4-FFF2-40B4-BE49-F238E27FC236}">
                <a16:creationId xmlns:a16="http://schemas.microsoft.com/office/drawing/2014/main" id="{B657E622-A423-1310-5EB5-91BDDACFC983}"/>
              </a:ext>
            </a:extLst>
          </p:cNvPr>
          <p:cNvSpPr/>
          <p:nvPr/>
        </p:nvSpPr>
        <p:spPr>
          <a:xfrm>
            <a:off x="907783" y="3088691"/>
            <a:ext cx="1018308" cy="428451"/>
          </a:xfrm>
          <a:prstGeom prst="bentArrow">
            <a:avLst>
              <a:gd name="adj1" fmla="val 14817"/>
              <a:gd name="adj2" fmla="val 21838"/>
              <a:gd name="adj3" fmla="val 25000"/>
              <a:gd name="adj4" fmla="val 4375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13648-DE77-24FD-70FF-ECF1EDD5D420}"/>
              </a:ext>
            </a:extLst>
          </p:cNvPr>
          <p:cNvSpPr txBox="1"/>
          <p:nvPr/>
        </p:nvSpPr>
        <p:spPr>
          <a:xfrm>
            <a:off x="1885705" y="822691"/>
            <a:ext cx="1468689" cy="715581"/>
          </a:xfrm>
          <a:prstGeom prst="rect">
            <a:avLst/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Procmail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saves </a:t>
            </a: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emails on a disk in the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mbox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format.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B6234F0-821B-7AB1-5F61-B4F4BA4D74C2}"/>
              </a:ext>
            </a:extLst>
          </p:cNvPr>
          <p:cNvCxnSpPr>
            <a:cxnSpLocks/>
          </p:cNvCxnSpPr>
          <p:nvPr/>
        </p:nvCxnSpPr>
        <p:spPr>
          <a:xfrm>
            <a:off x="2620261" y="3678751"/>
            <a:ext cx="6687" cy="769496"/>
          </a:xfrm>
          <a:prstGeom prst="line">
            <a:avLst/>
          </a:prstGeom>
          <a:ln w="34925">
            <a:solidFill>
              <a:schemeClr val="accent1">
                <a:alpha val="68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0D15265-EB4C-F906-68C6-7CC868C5B7FA}"/>
              </a:ext>
            </a:extLst>
          </p:cNvPr>
          <p:cNvSpPr txBox="1"/>
          <p:nvPr/>
        </p:nvSpPr>
        <p:spPr>
          <a:xfrm>
            <a:off x="2430773" y="2419388"/>
            <a:ext cx="6745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 min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13F8C9E-D715-CEE0-3843-BC22C0728CBA}"/>
              </a:ext>
            </a:extLst>
          </p:cNvPr>
          <p:cNvSpPr txBox="1"/>
          <p:nvPr/>
        </p:nvSpPr>
        <p:spPr>
          <a:xfrm>
            <a:off x="5284556" y="4007124"/>
            <a:ext cx="8369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Database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5443B6-E633-38E5-97A8-AB9833DFFB3B}"/>
              </a:ext>
            </a:extLst>
          </p:cNvPr>
          <p:cNvSpPr txBox="1"/>
          <p:nvPr/>
        </p:nvSpPr>
        <p:spPr>
          <a:xfrm>
            <a:off x="5880695" y="449663"/>
            <a:ext cx="1375930" cy="715581"/>
          </a:xfrm>
          <a:prstGeom prst="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4.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too_html.py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extracts items for the webpage.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4600D79-0854-CFE9-6083-A9B3570F75E2}"/>
              </a:ext>
            </a:extLst>
          </p:cNvPr>
          <p:cNvSpPr txBox="1"/>
          <p:nvPr/>
        </p:nvSpPr>
        <p:spPr>
          <a:xfrm>
            <a:off x="6535859" y="2636320"/>
            <a:ext cx="1187623" cy="15465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3b’.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obsplan.py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  <a:p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&amp;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visibility.py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fill scheduling info of each requested target.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3266A5DE-4508-E3ED-A0E7-C25BD391EF88}"/>
              </a:ext>
            </a:extLst>
          </p:cNvPr>
          <p:cNvSpPr/>
          <p:nvPr/>
        </p:nvSpPr>
        <p:spPr>
          <a:xfrm>
            <a:off x="3193377" y="3175511"/>
            <a:ext cx="1799914" cy="10701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Circular Arrow 98">
            <a:extLst>
              <a:ext uri="{FF2B5EF4-FFF2-40B4-BE49-F238E27FC236}">
                <a16:creationId xmlns:a16="http://schemas.microsoft.com/office/drawing/2014/main" id="{9B61EDF9-31BD-6E23-E105-AB56DEDADE71}"/>
              </a:ext>
            </a:extLst>
          </p:cNvPr>
          <p:cNvSpPr/>
          <p:nvPr/>
        </p:nvSpPr>
        <p:spPr>
          <a:xfrm rot="16200000" flipV="1">
            <a:off x="5725453" y="2291284"/>
            <a:ext cx="1038376" cy="648038"/>
          </a:xfrm>
          <a:prstGeom prst="circularArrow">
            <a:avLst>
              <a:gd name="adj1" fmla="val 5475"/>
              <a:gd name="adj2" fmla="val 1142319"/>
              <a:gd name="adj3" fmla="val 20294183"/>
              <a:gd name="adj4" fmla="val 10644422"/>
              <a:gd name="adj5" fmla="val 12819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0" name="Left-Right Arrow Callout 99">
            <a:extLst>
              <a:ext uri="{FF2B5EF4-FFF2-40B4-BE49-F238E27FC236}">
                <a16:creationId xmlns:a16="http://schemas.microsoft.com/office/drawing/2014/main" id="{73F3FB40-D6F4-0010-AD7E-B6C38DC3CE2A}"/>
              </a:ext>
            </a:extLst>
          </p:cNvPr>
          <p:cNvSpPr/>
          <p:nvPr/>
        </p:nvSpPr>
        <p:spPr>
          <a:xfrm>
            <a:off x="1932799" y="4569278"/>
            <a:ext cx="4593128" cy="331598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85865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62EFAFF-EA9C-4DEA-E784-AA0F5FFFDD89}"/>
              </a:ext>
            </a:extLst>
          </p:cNvPr>
          <p:cNvSpPr txBox="1"/>
          <p:nvPr/>
        </p:nvSpPr>
        <p:spPr>
          <a:xfrm>
            <a:off x="1953434" y="4588974"/>
            <a:ext cx="4570961" cy="3231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`</a:t>
            </a:r>
            <a:r>
              <a:rPr lang="en-US" sz="150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nicerweb</a:t>
            </a:r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’ common Linux account</a:t>
            </a:r>
          </a:p>
        </p:txBody>
      </p:sp>
      <p:sp>
        <p:nvSpPr>
          <p:cNvPr id="102" name="Right Arrow 101">
            <a:extLst>
              <a:ext uri="{FF2B5EF4-FFF2-40B4-BE49-F238E27FC236}">
                <a16:creationId xmlns:a16="http://schemas.microsoft.com/office/drawing/2014/main" id="{5748B4FF-9112-FA60-ED56-AD881F25B9A2}"/>
              </a:ext>
            </a:extLst>
          </p:cNvPr>
          <p:cNvSpPr/>
          <p:nvPr/>
        </p:nvSpPr>
        <p:spPr>
          <a:xfrm rot="19855011">
            <a:off x="6164947" y="1320192"/>
            <a:ext cx="1653530" cy="9203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6FA70-5DCE-A9A7-CA0D-A0E338BB47C8}"/>
              </a:ext>
            </a:extLst>
          </p:cNvPr>
          <p:cNvSpPr txBox="1"/>
          <p:nvPr/>
        </p:nvSpPr>
        <p:spPr>
          <a:xfrm>
            <a:off x="7096240" y="4404308"/>
            <a:ext cx="1760711" cy="507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The “info” class in </a:t>
            </a:r>
            <a:r>
              <a:rPr lang="en-US" i="1" dirty="0" err="1">
                <a:solidFill>
                  <a:prstClr val="white"/>
                </a:solidFill>
              </a:rPr>
              <a:t>too.py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controls I/O.</a:t>
            </a:r>
          </a:p>
        </p:txBody>
      </p:sp>
    </p:spTree>
    <p:extLst>
      <p:ext uri="{BB962C8B-B14F-4D97-AF65-F5344CB8AC3E}">
        <p14:creationId xmlns:p14="http://schemas.microsoft.com/office/powerpoint/2010/main" val="347195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9F0DC-D9BB-5CBC-5562-71DFED772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FCAB1-AA07-F1FE-DF26-967D94DF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latin typeface="Baguet Script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Extension 2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Finding the Target Number of the Requested Target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7A91C0-0DDE-9D50-ACCB-F8114379F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Team maintains the target list</a:t>
            </a:r>
          </a:p>
          <a:p>
            <a:pPr lvl="1"/>
            <a:r>
              <a:rPr lang="en-US" dirty="0"/>
              <a:t>Initial PV targets.</a:t>
            </a:r>
          </a:p>
          <a:p>
            <a:pPr lvl="1"/>
            <a:r>
              <a:rPr lang="en-US" dirty="0"/>
              <a:t>Discretionary </a:t>
            </a:r>
            <a:r>
              <a:rPr lang="en-US" dirty="0" err="1"/>
              <a:t>ToO</a:t>
            </a:r>
            <a:r>
              <a:rPr lang="en-US" dirty="0"/>
              <a:t> targets (5000~)</a:t>
            </a:r>
          </a:p>
          <a:p>
            <a:pPr lvl="1"/>
            <a:r>
              <a:rPr lang="en-US" dirty="0"/>
              <a:t>GO targets (6001~)</a:t>
            </a:r>
          </a:p>
          <a:p>
            <a:r>
              <a:rPr lang="en-US" dirty="0"/>
              <a:t>Finding the corresponding target # isn’t  easy.</a:t>
            </a:r>
          </a:p>
          <a:p>
            <a:pPr lvl="1"/>
            <a:r>
              <a:rPr lang="en-US" dirty="0"/>
              <a:t>~1200 non-GO targets in the list.</a:t>
            </a:r>
          </a:p>
          <a:p>
            <a:pPr lvl="1"/>
            <a:r>
              <a:rPr lang="en-US" dirty="0"/>
              <a:t>Requester may </a:t>
            </a:r>
            <a:r>
              <a:rPr lang="en-US"/>
              <a:t>use an uncommon target name.</a:t>
            </a:r>
            <a:endParaRPr lang="en-US" dirty="0"/>
          </a:p>
          <a:p>
            <a:r>
              <a:rPr lang="en-US" dirty="0"/>
              <a:t>A function using </a:t>
            </a:r>
            <a:r>
              <a:rPr lang="en-US" i="1" dirty="0" err="1"/>
              <a:t>astropy</a:t>
            </a:r>
            <a:r>
              <a:rPr lang="en-US" dirty="0"/>
              <a:t> picks up targets within 3’ from the requested coordinates.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1C0430-CCA9-428E-9F28-3A67015860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1" b="17557"/>
          <a:stretch>
            <a:fillRect/>
          </a:stretch>
        </p:blipFill>
        <p:spPr>
          <a:xfrm>
            <a:off x="4629150" y="1477671"/>
            <a:ext cx="3886200" cy="1920240"/>
          </a:xfrm>
          <a:prstGeom prst="rect">
            <a:avLst/>
          </a:prstGeom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E5D6FF-4525-7F6A-9BC4-68DFAA640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3526945"/>
            <a:ext cx="3900227" cy="1146783"/>
          </a:xfrm>
          <a:prstGeom prst="rect">
            <a:avLst/>
          </a:prstGeom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5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1560120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6C027-6CA6-AC7A-B1C2-F2CABD61F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4361-DF36-C235-85FE-BA98F25B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Baguet Script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Extension 3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Auto Disposition/Status Updates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51ECC2-25E7-BB94-6138-D36651BCE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Planners tend to be satisfied with scheduling </a:t>
            </a:r>
            <a:r>
              <a:rPr lang="en-US" dirty="0" err="1"/>
              <a:t>ToO</a:t>
            </a:r>
            <a:r>
              <a:rPr lang="en-US" dirty="0"/>
              <a:t> observations, failing to update the </a:t>
            </a:r>
            <a:r>
              <a:rPr lang="en-US" dirty="0" err="1"/>
              <a:t>ToO</a:t>
            </a:r>
            <a:r>
              <a:rPr lang="en-US" dirty="0"/>
              <a:t> summary webpage!</a:t>
            </a:r>
          </a:p>
          <a:p>
            <a:r>
              <a:rPr lang="en-US" dirty="0"/>
              <a:t>The requested target in the new plan = the request is accepted.</a:t>
            </a:r>
          </a:p>
          <a:p>
            <a:pPr>
              <a:buFont typeface="System Font Regular"/>
              <a:buChar char="→"/>
            </a:pPr>
            <a:r>
              <a:rPr lang="en-US" dirty="0"/>
              <a:t> The tool automatically updates the status based on the new plan.</a:t>
            </a:r>
          </a:p>
          <a:p>
            <a:r>
              <a:rPr lang="en-US" dirty="0"/>
              <a:t>This function is turned off for reserved (GO) ToOs, as a GO target has a unique target number, and there can be multiple GO programs that observe the same target.</a:t>
            </a:r>
          </a:p>
          <a:p>
            <a:r>
              <a:rPr lang="en-US" dirty="0"/>
              <a:t>A planner still needs to change the status manually after the program completes.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69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4FDE4-6831-1B5C-DFD2-495487794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701945F-FE92-901E-4E6F-BBD0374D6C17}"/>
              </a:ext>
            </a:extLst>
          </p:cNvPr>
          <p:cNvSpPr/>
          <p:nvPr/>
        </p:nvSpPr>
        <p:spPr>
          <a:xfrm>
            <a:off x="1968892" y="1610717"/>
            <a:ext cx="1251104" cy="19804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ED726AF-0ED6-6EA1-AD22-F4C217B249FB}"/>
              </a:ext>
            </a:extLst>
          </p:cNvPr>
          <p:cNvSpPr/>
          <p:nvPr/>
        </p:nvSpPr>
        <p:spPr>
          <a:xfrm>
            <a:off x="2316827" y="2260860"/>
            <a:ext cx="583439" cy="606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Circular Arrow 81">
            <a:extLst>
              <a:ext uri="{FF2B5EF4-FFF2-40B4-BE49-F238E27FC236}">
                <a16:creationId xmlns:a16="http://schemas.microsoft.com/office/drawing/2014/main" id="{68E25A9C-FF1F-3153-DEA5-400EB1B9837C}"/>
              </a:ext>
            </a:extLst>
          </p:cNvPr>
          <p:cNvSpPr/>
          <p:nvPr/>
        </p:nvSpPr>
        <p:spPr>
          <a:xfrm rot="10800000">
            <a:off x="2316827" y="2272494"/>
            <a:ext cx="594449" cy="595225"/>
          </a:xfrm>
          <a:prstGeom prst="circularArrow">
            <a:avLst>
              <a:gd name="adj1" fmla="val 10524"/>
              <a:gd name="adj2" fmla="val 1092262"/>
              <a:gd name="adj3" fmla="val 7176556"/>
              <a:gd name="adj4" fmla="val 13551110"/>
              <a:gd name="adj5" fmla="val 1449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olded Corner 37">
            <a:extLst>
              <a:ext uri="{FF2B5EF4-FFF2-40B4-BE49-F238E27FC236}">
                <a16:creationId xmlns:a16="http://schemas.microsoft.com/office/drawing/2014/main" id="{8692B6AB-DD73-C4D1-6836-299B37422D0F}"/>
              </a:ext>
            </a:extLst>
          </p:cNvPr>
          <p:cNvSpPr/>
          <p:nvPr/>
        </p:nvSpPr>
        <p:spPr>
          <a:xfrm>
            <a:off x="7812504" y="308727"/>
            <a:ext cx="957312" cy="1343262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Can 50">
            <a:extLst>
              <a:ext uri="{FF2B5EF4-FFF2-40B4-BE49-F238E27FC236}">
                <a16:creationId xmlns:a16="http://schemas.microsoft.com/office/drawing/2014/main" id="{C9D1D0AF-DD1E-6CCD-CB1E-34EE78693A1E}"/>
              </a:ext>
            </a:extLst>
          </p:cNvPr>
          <p:cNvSpPr/>
          <p:nvPr/>
        </p:nvSpPr>
        <p:spPr>
          <a:xfrm>
            <a:off x="5227001" y="2951353"/>
            <a:ext cx="952013" cy="734759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52" name="Can 51">
            <a:extLst>
              <a:ext uri="{FF2B5EF4-FFF2-40B4-BE49-F238E27FC236}">
                <a16:creationId xmlns:a16="http://schemas.microsoft.com/office/drawing/2014/main" id="{2237FAA6-7F1A-53AA-AC38-22C043876D8E}"/>
              </a:ext>
            </a:extLst>
          </p:cNvPr>
          <p:cNvSpPr/>
          <p:nvPr/>
        </p:nvSpPr>
        <p:spPr>
          <a:xfrm>
            <a:off x="5207006" y="1595500"/>
            <a:ext cx="952013" cy="734759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Plaque 23">
            <a:extLst>
              <a:ext uri="{FF2B5EF4-FFF2-40B4-BE49-F238E27FC236}">
                <a16:creationId xmlns:a16="http://schemas.microsoft.com/office/drawing/2014/main" id="{BBC85DF4-92E5-FB6B-8778-D2CB2DB8551C}"/>
              </a:ext>
            </a:extLst>
          </p:cNvPr>
          <p:cNvSpPr/>
          <p:nvPr/>
        </p:nvSpPr>
        <p:spPr>
          <a:xfrm>
            <a:off x="547188" y="1091077"/>
            <a:ext cx="783366" cy="436209"/>
          </a:xfrm>
          <a:prstGeom prst="plaque">
            <a:avLst>
              <a:gd name="adj" fmla="val 320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23422763-A101-402F-C95A-998838E2A042}"/>
              </a:ext>
            </a:extLst>
          </p:cNvPr>
          <p:cNvSpPr/>
          <p:nvPr/>
        </p:nvSpPr>
        <p:spPr>
          <a:xfrm>
            <a:off x="284567" y="3600998"/>
            <a:ext cx="1280534" cy="482210"/>
          </a:xfrm>
          <a:prstGeom prst="plaque">
            <a:avLst>
              <a:gd name="adj" fmla="val 320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7E63-C3A9-2BE1-3F0D-214515BAA94E}"/>
              </a:ext>
            </a:extLst>
          </p:cNvPr>
          <p:cNvSpPr txBox="1"/>
          <p:nvPr/>
        </p:nvSpPr>
        <p:spPr>
          <a:xfrm>
            <a:off x="5306447" y="2904545"/>
            <a:ext cx="8258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32A4D-0B6E-BA45-473B-00C2A34872F8}"/>
              </a:ext>
            </a:extLst>
          </p:cNvPr>
          <p:cNvSpPr txBox="1"/>
          <p:nvPr/>
        </p:nvSpPr>
        <p:spPr>
          <a:xfrm>
            <a:off x="5440923" y="1542079"/>
            <a:ext cx="4610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ToO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E3F90-C1DE-4285-9010-7C5B96464488}"/>
              </a:ext>
            </a:extLst>
          </p:cNvPr>
          <p:cNvSpPr txBox="1"/>
          <p:nvPr/>
        </p:nvSpPr>
        <p:spPr>
          <a:xfrm>
            <a:off x="2152288" y="1698665"/>
            <a:ext cx="953081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nicertoo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_</a:t>
            </a:r>
          </a:p>
          <a:p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request.txt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BA5FD0-DEDC-1834-7384-2DFEB99C55B8}"/>
              </a:ext>
            </a:extLst>
          </p:cNvPr>
          <p:cNvSpPr txBox="1"/>
          <p:nvPr/>
        </p:nvSpPr>
        <p:spPr>
          <a:xfrm>
            <a:off x="2029219" y="2949529"/>
            <a:ext cx="12293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.nicer-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sciplan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_</a:t>
            </a:r>
          </a:p>
          <a:p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target_plan.txt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23F6D-47FF-85AE-CA8D-9100BDE48CA2}"/>
              </a:ext>
            </a:extLst>
          </p:cNvPr>
          <p:cNvSpPr txBox="1"/>
          <p:nvPr/>
        </p:nvSpPr>
        <p:spPr>
          <a:xfrm>
            <a:off x="563048" y="1174344"/>
            <a:ext cx="8002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ARK/RPS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B2254-9BC5-2266-7F95-D51B65731582}"/>
              </a:ext>
            </a:extLst>
          </p:cNvPr>
          <p:cNvSpPr txBox="1"/>
          <p:nvPr/>
        </p:nvSpPr>
        <p:spPr>
          <a:xfrm>
            <a:off x="2992303" y="2327983"/>
            <a:ext cx="1523533" cy="507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chk_procmail.py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checks emails.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0C9F7C-1982-234B-3808-365AC76BA5A2}"/>
              </a:ext>
            </a:extLst>
          </p:cNvPr>
          <p:cNvSpPr txBox="1"/>
          <p:nvPr/>
        </p:nvSpPr>
        <p:spPr>
          <a:xfrm>
            <a:off x="7359271" y="1868713"/>
            <a:ext cx="1475297" cy="71558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5. Input the decision w/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too_update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*.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4E03A2-BE29-61DF-D792-61958FE9F8E0}"/>
              </a:ext>
            </a:extLst>
          </p:cNvPr>
          <p:cNvSpPr txBox="1"/>
          <p:nvPr/>
        </p:nvSpPr>
        <p:spPr>
          <a:xfrm>
            <a:off x="1625675" y="165079"/>
            <a:ext cx="29567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Linux (Mail)     Linux (web) @ GSFC/ASD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4A3F1E-86B8-7317-44BA-1E88D9F0317A}"/>
              </a:ext>
            </a:extLst>
          </p:cNvPr>
          <p:cNvSpPr txBox="1"/>
          <p:nvPr/>
        </p:nvSpPr>
        <p:spPr>
          <a:xfrm>
            <a:off x="3382207" y="3333328"/>
            <a:ext cx="140346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3a’.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sciplan_ags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_</a:t>
            </a:r>
          </a:p>
          <a:p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attach_save.py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stores scheduling</a:t>
            </a: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Updates.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88969D-D296-033C-07A7-81BA5377FE1C}"/>
              </a:ext>
            </a:extLst>
          </p:cNvPr>
          <p:cNvSpPr txBox="1"/>
          <p:nvPr/>
        </p:nvSpPr>
        <p:spPr>
          <a:xfrm>
            <a:off x="3456179" y="826364"/>
            <a:ext cx="1340358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too_request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_</a:t>
            </a:r>
          </a:p>
          <a:p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ingest.py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stores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ToO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request info.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6D3874-8688-5798-048F-589840568B9B}"/>
              </a:ext>
            </a:extLst>
          </p:cNvPr>
          <p:cNvSpPr txBox="1"/>
          <p:nvPr/>
        </p:nvSpPr>
        <p:spPr>
          <a:xfrm>
            <a:off x="7961136" y="303578"/>
            <a:ext cx="5563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www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E40E0C1-BC5D-54F1-4645-01CC7925B1AE}"/>
              </a:ext>
            </a:extLst>
          </p:cNvPr>
          <p:cNvSpPr/>
          <p:nvPr/>
        </p:nvSpPr>
        <p:spPr>
          <a:xfrm>
            <a:off x="4903394" y="1247775"/>
            <a:ext cx="1540665" cy="27570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Bent Arrow 32">
            <a:extLst>
              <a:ext uri="{FF2B5EF4-FFF2-40B4-BE49-F238E27FC236}">
                <a16:creationId xmlns:a16="http://schemas.microsoft.com/office/drawing/2014/main" id="{A286D9CC-A16B-345A-34A1-A564E7368078}"/>
              </a:ext>
            </a:extLst>
          </p:cNvPr>
          <p:cNvSpPr/>
          <p:nvPr/>
        </p:nvSpPr>
        <p:spPr>
          <a:xfrm flipV="1">
            <a:off x="909935" y="1610717"/>
            <a:ext cx="1018308" cy="428451"/>
          </a:xfrm>
          <a:prstGeom prst="bentArrow">
            <a:avLst>
              <a:gd name="adj1" fmla="val 14817"/>
              <a:gd name="adj2" fmla="val 21838"/>
              <a:gd name="adj3" fmla="val 25000"/>
              <a:gd name="adj4" fmla="val 4375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4A8FE3-0BA1-6D64-D6CE-9AD8A765787E}"/>
              </a:ext>
            </a:extLst>
          </p:cNvPr>
          <p:cNvSpPr txBox="1"/>
          <p:nvPr/>
        </p:nvSpPr>
        <p:spPr>
          <a:xfrm>
            <a:off x="192365" y="3708554"/>
            <a:ext cx="14701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scheduling system</a:t>
            </a:r>
          </a:p>
        </p:txBody>
      </p:sp>
      <p:sp>
        <p:nvSpPr>
          <p:cNvPr id="40" name="Smiley Face 39">
            <a:extLst>
              <a:ext uri="{FF2B5EF4-FFF2-40B4-BE49-F238E27FC236}">
                <a16:creationId xmlns:a16="http://schemas.microsoft.com/office/drawing/2014/main" id="{1FDF96D9-B8C9-621B-DA47-9AB0D4B335CB}"/>
              </a:ext>
            </a:extLst>
          </p:cNvPr>
          <p:cNvSpPr/>
          <p:nvPr/>
        </p:nvSpPr>
        <p:spPr>
          <a:xfrm>
            <a:off x="8108591" y="2677779"/>
            <a:ext cx="534698" cy="497731"/>
          </a:xfrm>
          <a:prstGeom prst="smileyFac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miley Face 41">
            <a:extLst>
              <a:ext uri="{FF2B5EF4-FFF2-40B4-BE49-F238E27FC236}">
                <a16:creationId xmlns:a16="http://schemas.microsoft.com/office/drawing/2014/main" id="{7CC83590-FB44-A7AA-8C81-82494BCB1C69}"/>
              </a:ext>
            </a:extLst>
          </p:cNvPr>
          <p:cNvSpPr/>
          <p:nvPr/>
        </p:nvSpPr>
        <p:spPr>
          <a:xfrm>
            <a:off x="671522" y="520494"/>
            <a:ext cx="534698" cy="497731"/>
          </a:xfrm>
          <a:prstGeom prst="smileyFac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miley Face 42">
            <a:extLst>
              <a:ext uri="{FF2B5EF4-FFF2-40B4-BE49-F238E27FC236}">
                <a16:creationId xmlns:a16="http://schemas.microsoft.com/office/drawing/2014/main" id="{FA435657-4016-2B79-036E-2549BC481243}"/>
              </a:ext>
            </a:extLst>
          </p:cNvPr>
          <p:cNvSpPr/>
          <p:nvPr/>
        </p:nvSpPr>
        <p:spPr>
          <a:xfrm>
            <a:off x="692556" y="4186893"/>
            <a:ext cx="534698" cy="497731"/>
          </a:xfrm>
          <a:prstGeom prst="smileyFac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54F2BA-C825-17DD-BEF4-2EE63C6C68F5}"/>
              </a:ext>
            </a:extLst>
          </p:cNvPr>
          <p:cNvSpPr txBox="1"/>
          <p:nvPr/>
        </p:nvSpPr>
        <p:spPr>
          <a:xfrm>
            <a:off x="540800" y="4684623"/>
            <a:ext cx="8867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Scheduler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7F79AB-3BF0-C9F0-24B5-26A5CB9BB2C8}"/>
              </a:ext>
            </a:extLst>
          </p:cNvPr>
          <p:cNvSpPr txBox="1"/>
          <p:nvPr/>
        </p:nvSpPr>
        <p:spPr>
          <a:xfrm>
            <a:off x="512360" y="228583"/>
            <a:ext cx="9008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Requester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7E565ABD-2C7E-73D9-6BD7-537F4CBF3D43}"/>
              </a:ext>
            </a:extLst>
          </p:cNvPr>
          <p:cNvSpPr/>
          <p:nvPr/>
        </p:nvSpPr>
        <p:spPr>
          <a:xfrm>
            <a:off x="3193377" y="1887533"/>
            <a:ext cx="1799914" cy="10701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5689900E-A03B-4D3D-CA6A-AA53F63872C8}"/>
              </a:ext>
            </a:extLst>
          </p:cNvPr>
          <p:cNvSpPr/>
          <p:nvPr/>
        </p:nvSpPr>
        <p:spPr>
          <a:xfrm rot="11614582" flipV="1">
            <a:off x="6273275" y="2039359"/>
            <a:ext cx="1050416" cy="125804"/>
          </a:xfrm>
          <a:prstGeom prst="rightArrow">
            <a:avLst>
              <a:gd name="adj1" fmla="val 30406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BAC38CD-AFA3-5E6D-9B65-65462F24FF40}"/>
              </a:ext>
            </a:extLst>
          </p:cNvPr>
          <p:cNvSpPr txBox="1"/>
          <p:nvPr/>
        </p:nvSpPr>
        <p:spPr>
          <a:xfrm>
            <a:off x="7912688" y="3216874"/>
            <a:ext cx="9677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Operations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Team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4DA4CDC-1F30-8920-6A30-275FD3813499}"/>
              </a:ext>
            </a:extLst>
          </p:cNvPr>
          <p:cNvCxnSpPr>
            <a:cxnSpLocks/>
          </p:cNvCxnSpPr>
          <p:nvPr/>
        </p:nvCxnSpPr>
        <p:spPr>
          <a:xfrm>
            <a:off x="2619452" y="228583"/>
            <a:ext cx="7496" cy="553415"/>
          </a:xfrm>
          <a:prstGeom prst="line">
            <a:avLst/>
          </a:prstGeom>
          <a:ln w="34925">
            <a:solidFill>
              <a:schemeClr val="accent1">
                <a:alpha val="68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B8BC43E-7523-E573-7826-74BA3EE820C6}"/>
              </a:ext>
            </a:extLst>
          </p:cNvPr>
          <p:cNvSpPr txBox="1"/>
          <p:nvPr/>
        </p:nvSpPr>
        <p:spPr>
          <a:xfrm>
            <a:off x="367567" y="1703212"/>
            <a:ext cx="13024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email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36A607-1BDB-E6D1-24A0-42AD00F3D98A}"/>
              </a:ext>
            </a:extLst>
          </p:cNvPr>
          <p:cNvSpPr txBox="1"/>
          <p:nvPr/>
        </p:nvSpPr>
        <p:spPr>
          <a:xfrm>
            <a:off x="386350" y="3144513"/>
            <a:ext cx="13024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email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4BA0DD3-8A30-8950-8E92-908D3163659B}"/>
              </a:ext>
            </a:extLst>
          </p:cNvPr>
          <p:cNvSpPr txBox="1"/>
          <p:nvPr/>
        </p:nvSpPr>
        <p:spPr>
          <a:xfrm>
            <a:off x="5248256" y="3132039"/>
            <a:ext cx="8937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Target list</a:t>
            </a: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Visibility</a:t>
            </a: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Schedule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898396F-4A8F-E6AA-EE6D-F4F0E131D8CC}"/>
              </a:ext>
            </a:extLst>
          </p:cNvPr>
          <p:cNvSpPr txBox="1"/>
          <p:nvPr/>
        </p:nvSpPr>
        <p:spPr>
          <a:xfrm>
            <a:off x="5235010" y="1768218"/>
            <a:ext cx="856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Request_ID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31187 31191 </a:t>
            </a: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….. </a:t>
            </a:r>
          </a:p>
        </p:txBody>
      </p:sp>
      <p:sp>
        <p:nvSpPr>
          <p:cNvPr id="79" name="Bent Arrow 78">
            <a:extLst>
              <a:ext uri="{FF2B5EF4-FFF2-40B4-BE49-F238E27FC236}">
                <a16:creationId xmlns:a16="http://schemas.microsoft.com/office/drawing/2014/main" id="{C011AAFF-15DF-DE33-5E36-5AF2B63FED7F}"/>
              </a:ext>
            </a:extLst>
          </p:cNvPr>
          <p:cNvSpPr/>
          <p:nvPr/>
        </p:nvSpPr>
        <p:spPr>
          <a:xfrm>
            <a:off x="907783" y="3088691"/>
            <a:ext cx="1018308" cy="428451"/>
          </a:xfrm>
          <a:prstGeom prst="bentArrow">
            <a:avLst>
              <a:gd name="adj1" fmla="val 14817"/>
              <a:gd name="adj2" fmla="val 21838"/>
              <a:gd name="adj3" fmla="val 25000"/>
              <a:gd name="adj4" fmla="val 4375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EB572-A5A9-00BB-CC34-E58DB068E5AD}"/>
              </a:ext>
            </a:extLst>
          </p:cNvPr>
          <p:cNvSpPr txBox="1"/>
          <p:nvPr/>
        </p:nvSpPr>
        <p:spPr>
          <a:xfrm>
            <a:off x="1885705" y="822691"/>
            <a:ext cx="1468689" cy="715581"/>
          </a:xfrm>
          <a:prstGeom prst="rect">
            <a:avLst/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Procmail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saves </a:t>
            </a: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emails on a disk in the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mbox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format.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B013822-464D-CEB8-9E73-932F355F7602}"/>
              </a:ext>
            </a:extLst>
          </p:cNvPr>
          <p:cNvCxnSpPr>
            <a:cxnSpLocks/>
          </p:cNvCxnSpPr>
          <p:nvPr/>
        </p:nvCxnSpPr>
        <p:spPr>
          <a:xfrm>
            <a:off x="2620261" y="3678751"/>
            <a:ext cx="6687" cy="769496"/>
          </a:xfrm>
          <a:prstGeom prst="line">
            <a:avLst/>
          </a:prstGeom>
          <a:ln w="34925">
            <a:solidFill>
              <a:schemeClr val="accent1">
                <a:alpha val="68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64AAC56-0A75-BB2C-85B7-3F2BBFC5250B}"/>
              </a:ext>
            </a:extLst>
          </p:cNvPr>
          <p:cNvSpPr txBox="1"/>
          <p:nvPr/>
        </p:nvSpPr>
        <p:spPr>
          <a:xfrm>
            <a:off x="2430773" y="2419388"/>
            <a:ext cx="6745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 min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56BE12D-70D1-0BD2-DC0E-55BDEEC502EA}"/>
              </a:ext>
            </a:extLst>
          </p:cNvPr>
          <p:cNvSpPr txBox="1"/>
          <p:nvPr/>
        </p:nvSpPr>
        <p:spPr>
          <a:xfrm>
            <a:off x="5284556" y="4007124"/>
            <a:ext cx="8369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Database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8E57EC-FDD6-D3C7-003A-B71CBD462452}"/>
              </a:ext>
            </a:extLst>
          </p:cNvPr>
          <p:cNvSpPr txBox="1"/>
          <p:nvPr/>
        </p:nvSpPr>
        <p:spPr>
          <a:xfrm>
            <a:off x="5880695" y="449663"/>
            <a:ext cx="1375930" cy="715581"/>
          </a:xfrm>
          <a:prstGeom prst="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4.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too_html.py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extracts items for the webpage.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7B15DA7-3C27-2334-92F3-975B764ACA39}"/>
              </a:ext>
            </a:extLst>
          </p:cNvPr>
          <p:cNvSpPr txBox="1"/>
          <p:nvPr/>
        </p:nvSpPr>
        <p:spPr>
          <a:xfrm>
            <a:off x="6535859" y="2636320"/>
            <a:ext cx="1187623" cy="15465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3b’.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obsplan.py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  <a:p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&amp;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visibility.py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fill scheduling info of each requested target.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90CD11CE-26BB-8F48-9AAD-C004A7BF2AD2}"/>
              </a:ext>
            </a:extLst>
          </p:cNvPr>
          <p:cNvSpPr/>
          <p:nvPr/>
        </p:nvSpPr>
        <p:spPr>
          <a:xfrm>
            <a:off x="3193377" y="3175511"/>
            <a:ext cx="1799914" cy="10701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Circular Arrow 98">
            <a:extLst>
              <a:ext uri="{FF2B5EF4-FFF2-40B4-BE49-F238E27FC236}">
                <a16:creationId xmlns:a16="http://schemas.microsoft.com/office/drawing/2014/main" id="{6DAA2CD7-4629-CCC1-AA0C-1BABA4893E0D}"/>
              </a:ext>
            </a:extLst>
          </p:cNvPr>
          <p:cNvSpPr/>
          <p:nvPr/>
        </p:nvSpPr>
        <p:spPr>
          <a:xfrm rot="16200000" flipV="1">
            <a:off x="5725453" y="2291284"/>
            <a:ext cx="1038376" cy="648038"/>
          </a:xfrm>
          <a:prstGeom prst="circularArrow">
            <a:avLst>
              <a:gd name="adj1" fmla="val 5475"/>
              <a:gd name="adj2" fmla="val 1142319"/>
              <a:gd name="adj3" fmla="val 20294183"/>
              <a:gd name="adj4" fmla="val 10644422"/>
              <a:gd name="adj5" fmla="val 12819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0" name="Left-Right Arrow Callout 99">
            <a:extLst>
              <a:ext uri="{FF2B5EF4-FFF2-40B4-BE49-F238E27FC236}">
                <a16:creationId xmlns:a16="http://schemas.microsoft.com/office/drawing/2014/main" id="{0F23A04D-E364-66A3-8B4D-B2B811A27743}"/>
              </a:ext>
            </a:extLst>
          </p:cNvPr>
          <p:cNvSpPr/>
          <p:nvPr/>
        </p:nvSpPr>
        <p:spPr>
          <a:xfrm>
            <a:off x="1932799" y="4569278"/>
            <a:ext cx="4593128" cy="331598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85865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4FE5AF7-41A1-692B-6D9A-ED50A8C30ADA}"/>
              </a:ext>
            </a:extLst>
          </p:cNvPr>
          <p:cNvSpPr txBox="1"/>
          <p:nvPr/>
        </p:nvSpPr>
        <p:spPr>
          <a:xfrm>
            <a:off x="1953434" y="4588974"/>
            <a:ext cx="4570961" cy="3231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`</a:t>
            </a:r>
            <a:r>
              <a:rPr lang="en-US" sz="150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nicerweb</a:t>
            </a:r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’ common Linux account</a:t>
            </a:r>
          </a:p>
        </p:txBody>
      </p:sp>
      <p:sp>
        <p:nvSpPr>
          <p:cNvPr id="102" name="Right Arrow 101">
            <a:extLst>
              <a:ext uri="{FF2B5EF4-FFF2-40B4-BE49-F238E27FC236}">
                <a16:creationId xmlns:a16="http://schemas.microsoft.com/office/drawing/2014/main" id="{5381F831-2A2D-4A13-BEB3-10A16BF572CE}"/>
              </a:ext>
            </a:extLst>
          </p:cNvPr>
          <p:cNvSpPr/>
          <p:nvPr/>
        </p:nvSpPr>
        <p:spPr>
          <a:xfrm rot="19855011">
            <a:off x="6164947" y="1320192"/>
            <a:ext cx="1653530" cy="9203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8C160-035A-2BD0-90EE-9AE6B33D1B78}"/>
              </a:ext>
            </a:extLst>
          </p:cNvPr>
          <p:cNvSpPr txBox="1"/>
          <p:nvPr/>
        </p:nvSpPr>
        <p:spPr>
          <a:xfrm>
            <a:off x="7096240" y="4404308"/>
            <a:ext cx="1760711" cy="507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The “info” class in </a:t>
            </a:r>
            <a:r>
              <a:rPr lang="en-US" i="1" dirty="0" err="1">
                <a:solidFill>
                  <a:prstClr val="white"/>
                </a:solidFill>
              </a:rPr>
              <a:t>too.py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controls I/O.</a:t>
            </a:r>
          </a:p>
        </p:txBody>
      </p:sp>
    </p:spTree>
    <p:extLst>
      <p:ext uri="{BB962C8B-B14F-4D97-AF65-F5344CB8AC3E}">
        <p14:creationId xmlns:p14="http://schemas.microsoft.com/office/powerpoint/2010/main" val="3094443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F2A3D-9402-5A8F-9781-59737D39A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3941-E945-5564-C75B-382C2D45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21396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31A32-398C-D4BD-7867-30F3744A7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Tool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DD5B3-8339-D46A-FE98-DDB90FE8A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I/O is controlled by the Python class, info, in </a:t>
            </a:r>
            <a:r>
              <a:rPr lang="en-US" dirty="0" err="1"/>
              <a:t>too.py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3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364C-B0B3-934B-B33E-93D7661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NICER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had Flexibility in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E05EE-F33A-0748-9FE1-FB1ED667E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8" y="1369219"/>
            <a:ext cx="5998979" cy="3428412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Excellent maneuvering capability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snapshot exposure as short as ~100 seconds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All-time network connection to the ISS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Update the observation plan anytime if a planner and an operator are available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app can directly insert a snapshot, overriding the running plan.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app available to limited members</a:t>
            </a:r>
          </a:p>
          <a:p>
            <a:pPr>
              <a:buFont typeface="System Font Regular"/>
              <a:buChar char="→"/>
            </a:pP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NICER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responded to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requests quickly, sometimes in an hour.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81B13-90FC-F4CC-F26A-59A3545ED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932" y="2571750"/>
            <a:ext cx="2353341" cy="189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2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8EEB2-91F3-ED80-4AFD-BCFF456C0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FC6D-D695-FB14-D547-56AD1183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Observation Planning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EA50-3545-611E-DE2E-6B9D3E174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7" y="1369219"/>
            <a:ext cx="2982430" cy="34284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MATLAB-based tool, running on Windows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tool calculates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target visibilities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maneuver time 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ISS ephemeris and structure info.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Planner produces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snapshot sequence for ~10 days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mainly using GUI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58F7E-952C-6577-CD7B-A3EBCDED0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569" y="1510046"/>
            <a:ext cx="5260136" cy="3287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63F8A7-8B89-61A9-0C40-10EBBCB3B094}"/>
              </a:ext>
            </a:extLst>
          </p:cNvPr>
          <p:cNvSpPr txBox="1"/>
          <p:nvPr/>
        </p:nvSpPr>
        <p:spPr>
          <a:xfrm rot="-3600000">
            <a:off x="4872127" y="1090815"/>
            <a:ext cx="6216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68ACEF-296F-153D-FA86-6B72695DB76A}"/>
              </a:ext>
            </a:extLst>
          </p:cNvPr>
          <p:cNvSpPr txBox="1"/>
          <p:nvPr/>
        </p:nvSpPr>
        <p:spPr>
          <a:xfrm rot="-3600000">
            <a:off x="5255148" y="1165502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51DA13-EBD7-3569-D3BC-04BFB7F34429}"/>
              </a:ext>
            </a:extLst>
          </p:cNvPr>
          <p:cNvSpPr txBox="1"/>
          <p:nvPr/>
        </p:nvSpPr>
        <p:spPr>
          <a:xfrm rot="-3600000">
            <a:off x="5393479" y="1114831"/>
            <a:ext cx="5661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night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321E48-627A-3BA7-C818-90ABAF29F3BD}"/>
              </a:ext>
            </a:extLst>
          </p:cNvPr>
          <p:cNvSpPr txBox="1"/>
          <p:nvPr/>
        </p:nvSpPr>
        <p:spPr>
          <a:xfrm>
            <a:off x="6159315" y="2192317"/>
            <a:ext cx="810799" cy="507831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mpd="sng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10799"/>
                      <a:gd name="csY0" fmla="*/ 0 h 507831"/>
                      <a:gd name="csX1" fmla="*/ 421615 w 810799"/>
                      <a:gd name="csY1" fmla="*/ 0 h 507831"/>
                      <a:gd name="csX2" fmla="*/ 810799 w 810799"/>
                      <a:gd name="csY2" fmla="*/ 0 h 507831"/>
                      <a:gd name="csX3" fmla="*/ 810799 w 810799"/>
                      <a:gd name="csY3" fmla="*/ 507831 h 507831"/>
                      <a:gd name="csX4" fmla="*/ 413507 w 810799"/>
                      <a:gd name="csY4" fmla="*/ 507831 h 507831"/>
                      <a:gd name="csX5" fmla="*/ 0 w 810799"/>
                      <a:gd name="csY5" fmla="*/ 507831 h 507831"/>
                      <a:gd name="csX6" fmla="*/ 0 w 810799"/>
                      <a:gd name="csY6" fmla="*/ 0 h 5078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10799" h="507831" fill="none" extrusionOk="0">
                        <a:moveTo>
                          <a:pt x="0" y="0"/>
                        </a:moveTo>
                        <a:cubicBezTo>
                          <a:pt x="180668" y="-45288"/>
                          <a:pt x="324067" y="49073"/>
                          <a:pt x="421615" y="0"/>
                        </a:cubicBezTo>
                        <a:cubicBezTo>
                          <a:pt x="519163" y="-49073"/>
                          <a:pt x="695784" y="33615"/>
                          <a:pt x="810799" y="0"/>
                        </a:cubicBezTo>
                        <a:cubicBezTo>
                          <a:pt x="838747" y="119527"/>
                          <a:pt x="773213" y="391110"/>
                          <a:pt x="810799" y="507831"/>
                        </a:cubicBezTo>
                        <a:cubicBezTo>
                          <a:pt x="637843" y="529476"/>
                          <a:pt x="534689" y="478784"/>
                          <a:pt x="413507" y="507831"/>
                        </a:cubicBezTo>
                        <a:cubicBezTo>
                          <a:pt x="292325" y="536878"/>
                          <a:pt x="96952" y="463017"/>
                          <a:pt x="0" y="507831"/>
                        </a:cubicBezTo>
                        <a:cubicBezTo>
                          <a:pt x="-33099" y="324588"/>
                          <a:pt x="8235" y="197532"/>
                          <a:pt x="0" y="0"/>
                        </a:cubicBezTo>
                        <a:close/>
                      </a:path>
                      <a:path w="810799" h="507831" stroke="0" extrusionOk="0">
                        <a:moveTo>
                          <a:pt x="0" y="0"/>
                        </a:moveTo>
                        <a:cubicBezTo>
                          <a:pt x="161839" y="-10554"/>
                          <a:pt x="201847" y="27119"/>
                          <a:pt x="397292" y="0"/>
                        </a:cubicBezTo>
                        <a:cubicBezTo>
                          <a:pt x="592737" y="-27119"/>
                          <a:pt x="649502" y="20554"/>
                          <a:pt x="810799" y="0"/>
                        </a:cubicBezTo>
                        <a:cubicBezTo>
                          <a:pt x="863119" y="153502"/>
                          <a:pt x="806661" y="302410"/>
                          <a:pt x="810799" y="507831"/>
                        </a:cubicBezTo>
                        <a:cubicBezTo>
                          <a:pt x="701355" y="541199"/>
                          <a:pt x="506159" y="459227"/>
                          <a:pt x="405400" y="507831"/>
                        </a:cubicBezTo>
                        <a:cubicBezTo>
                          <a:pt x="304641" y="556435"/>
                          <a:pt x="186600" y="504728"/>
                          <a:pt x="0" y="507831"/>
                        </a:cubicBezTo>
                        <a:cubicBezTo>
                          <a:pt x="-47429" y="282230"/>
                          <a:pt x="44062" y="2033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Visible </a:t>
            </a:r>
          </a:p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windows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C4BC24-DE66-4625-3B8E-4EC919552958}"/>
              </a:ext>
            </a:extLst>
          </p:cNvPr>
          <p:cNvSpPr txBox="1"/>
          <p:nvPr/>
        </p:nvSpPr>
        <p:spPr>
          <a:xfrm>
            <a:off x="6159315" y="3863396"/>
            <a:ext cx="892360" cy="507831"/>
          </a:xfrm>
          <a:prstGeom prst="rect">
            <a:avLst/>
          </a:prstGeom>
          <a:solidFill>
            <a:srgbClr val="FFFF00">
              <a:alpha val="59791"/>
            </a:srgb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Planned </a:t>
            </a:r>
          </a:p>
          <a:p>
            <a:r>
              <a:rPr lang="en-US" dirty="0">
                <a:solidFill>
                  <a:srgbClr val="0000FF"/>
                </a:solidFill>
              </a:rPr>
              <a:t>snapshots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6B8D27-2FAB-AAC8-01A7-48A8BDA7AF3B}"/>
              </a:ext>
            </a:extLst>
          </p:cNvPr>
          <p:cNvSpPr txBox="1"/>
          <p:nvPr/>
        </p:nvSpPr>
        <p:spPr>
          <a:xfrm>
            <a:off x="6030548" y="1239710"/>
            <a:ext cx="3481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4FCD5B-25B8-B0F0-71E4-AAD8A3D7719D}"/>
              </a:ext>
            </a:extLst>
          </p:cNvPr>
          <p:cNvSpPr txBox="1"/>
          <p:nvPr/>
        </p:nvSpPr>
        <p:spPr>
          <a:xfrm rot="-3600000">
            <a:off x="5723641" y="1165567"/>
            <a:ext cx="4623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E41A7"/>
                </a:solidFill>
              </a:rPr>
              <a:t>SAA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8F3554-9FA5-AC6F-D3D3-A483B46BCD0E}"/>
              </a:ext>
            </a:extLst>
          </p:cNvPr>
          <p:cNvSpPr txBox="1"/>
          <p:nvPr/>
        </p:nvSpPr>
        <p:spPr>
          <a:xfrm rot="-3600000">
            <a:off x="8144777" y="954602"/>
            <a:ext cx="9362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Polar Horn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BA77B9C0-5295-1626-DE8F-CC8551BE9A74}"/>
              </a:ext>
            </a:extLst>
          </p:cNvPr>
          <p:cNvCxnSpPr>
            <a:cxnSpLocks/>
          </p:cNvCxnSpPr>
          <p:nvPr/>
        </p:nvCxnSpPr>
        <p:spPr>
          <a:xfrm flipV="1">
            <a:off x="3034144" y="4064924"/>
            <a:ext cx="619624" cy="249385"/>
          </a:xfrm>
          <a:prstGeom prst="curvedConnector3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262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0DBCF-4A10-CAEF-E332-C0B469389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5262-45F5-DC67-37F5-D7C3B03B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Target of Opportunity (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140A-509A-E18A-A2D0-90D6B4F32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369219"/>
            <a:ext cx="4187192" cy="3428412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Policy: any non-reserved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requests are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accepted if they have an available observing window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conducted on a best-effort basis</a:t>
            </a:r>
          </a:p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has accepted many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requests.</a:t>
            </a:r>
          </a:p>
          <a:p>
            <a:pPr lvl="1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performed 1333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observations between 2018-2025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1A195B-E83B-2F47-218C-B900C84D9C56}"/>
              </a:ext>
            </a:extLst>
          </p:cNvPr>
          <p:cNvSpPr txBox="1">
            <a:spLocks/>
          </p:cNvSpPr>
          <p:nvPr/>
        </p:nvSpPr>
        <p:spPr>
          <a:xfrm>
            <a:off x="4682488" y="1369219"/>
            <a:ext cx="4361363" cy="3428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7DFA00-A3A9-CC2D-8FA2-16CE14EB3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646" y="1369219"/>
            <a:ext cx="3962400" cy="29718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0DA7B8C-4957-DBF3-750D-537E0912A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79350" rIns="91440" bIns="793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 a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946FE-8A12-945A-4C97-E4141204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3A07-2159-7E74-F43D-0377AAD23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Request Summary Webpage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09663-DF76-012C-2A85-E3ADA8AB8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7" y="1369219"/>
            <a:ext cx="7886699" cy="3428412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Requesters need to know their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disposition and status.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team occasionally emails them for detailed planning.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But not all, as the team’s human resources are limited.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Setting a </a:t>
            </a: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request summary webpage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Requesters find the request status through this page.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initially tried to copy the system from </a:t>
            </a: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Fermi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https://fermi.gsfc.nasa.gov/ssc/observations/timeline/too/index.html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But the programmer didn’t recommend it as it’s customized for </a:t>
            </a: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Fermi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 is written in Perl.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made our own system coded in Python 3.</a:t>
            </a:r>
          </a:p>
          <a:p>
            <a:pPr lvl="1"/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lvl="1" indent="0">
              <a:buNone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27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E8277-C117-8D6B-1D06-4D9A8ACB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1D6A-AF68-8F14-D499-2F301FF1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Requests Are Received via E-mail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BFF24B-DFA7-9880-0212-02577D28B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973483"/>
            <a:ext cx="3942158" cy="617934"/>
          </a:xfrm>
        </p:spPr>
        <p:txBody>
          <a:bodyPr/>
          <a:lstStyle/>
          <a:p>
            <a:r>
              <a:rPr lang="en-US" dirty="0"/>
              <a:t>Requests are sent via ARK/RPS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AEC81B-096D-16B8-9C21-78ACAF7799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238" y="1658657"/>
            <a:ext cx="3656381" cy="223122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05517D-91CD-01B7-AD0A-EE6DFDBD6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94910" y="973483"/>
            <a:ext cx="3008267" cy="617934"/>
          </a:xfrm>
        </p:spPr>
        <p:txBody>
          <a:bodyPr/>
          <a:lstStyle/>
          <a:p>
            <a:r>
              <a:rPr lang="en-US" dirty="0"/>
              <a:t>Team receives it via email.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A257D63-0F56-4B22-2FDB-61DCDFF5E88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55474" y="1645209"/>
            <a:ext cx="2551612" cy="3329874"/>
          </a:xfrm>
          <a:prstGeom prst="rect">
            <a:avLst/>
          </a:prstGeom>
        </p:spPr>
      </p:pic>
      <p:sp>
        <p:nvSpPr>
          <p:cNvPr id="13" name="Chevron 12">
            <a:extLst>
              <a:ext uri="{FF2B5EF4-FFF2-40B4-BE49-F238E27FC236}">
                <a16:creationId xmlns:a16="http://schemas.microsoft.com/office/drawing/2014/main" id="{2ECC97F0-A9B6-7F1F-C21F-4300F46B88F9}"/>
              </a:ext>
            </a:extLst>
          </p:cNvPr>
          <p:cNvSpPr/>
          <p:nvPr/>
        </p:nvSpPr>
        <p:spPr>
          <a:xfrm>
            <a:off x="4528455" y="2597877"/>
            <a:ext cx="422910" cy="63300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E3E89-EF72-EC9E-4E0D-A312BDED8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E8DE6DD-F689-09DF-6066-E365B345ACBA}"/>
              </a:ext>
            </a:extLst>
          </p:cNvPr>
          <p:cNvSpPr/>
          <p:nvPr/>
        </p:nvSpPr>
        <p:spPr>
          <a:xfrm>
            <a:off x="1968892" y="1610717"/>
            <a:ext cx="1251104" cy="19804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02EE192-97FD-2F6F-AB30-7E9A781B49A8}"/>
              </a:ext>
            </a:extLst>
          </p:cNvPr>
          <p:cNvSpPr/>
          <p:nvPr/>
        </p:nvSpPr>
        <p:spPr>
          <a:xfrm>
            <a:off x="2316827" y="2260860"/>
            <a:ext cx="583439" cy="606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Circular Arrow 81">
            <a:extLst>
              <a:ext uri="{FF2B5EF4-FFF2-40B4-BE49-F238E27FC236}">
                <a16:creationId xmlns:a16="http://schemas.microsoft.com/office/drawing/2014/main" id="{64CB7FEC-D700-072B-A499-7B789367EB54}"/>
              </a:ext>
            </a:extLst>
          </p:cNvPr>
          <p:cNvSpPr/>
          <p:nvPr/>
        </p:nvSpPr>
        <p:spPr>
          <a:xfrm rot="10800000">
            <a:off x="2316827" y="2272494"/>
            <a:ext cx="594449" cy="595225"/>
          </a:xfrm>
          <a:prstGeom prst="circularArrow">
            <a:avLst>
              <a:gd name="adj1" fmla="val 10524"/>
              <a:gd name="adj2" fmla="val 1092262"/>
              <a:gd name="adj3" fmla="val 7176556"/>
              <a:gd name="adj4" fmla="val 13551110"/>
              <a:gd name="adj5" fmla="val 1449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olded Corner 37">
            <a:extLst>
              <a:ext uri="{FF2B5EF4-FFF2-40B4-BE49-F238E27FC236}">
                <a16:creationId xmlns:a16="http://schemas.microsoft.com/office/drawing/2014/main" id="{89A0AF45-0FA8-9728-3126-39A2ECF6342D}"/>
              </a:ext>
            </a:extLst>
          </p:cNvPr>
          <p:cNvSpPr/>
          <p:nvPr/>
        </p:nvSpPr>
        <p:spPr>
          <a:xfrm>
            <a:off x="7812504" y="308727"/>
            <a:ext cx="957312" cy="1343262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Can 51">
            <a:extLst>
              <a:ext uri="{FF2B5EF4-FFF2-40B4-BE49-F238E27FC236}">
                <a16:creationId xmlns:a16="http://schemas.microsoft.com/office/drawing/2014/main" id="{75D6F2BD-9827-04BE-FA3D-239FBD6A8B76}"/>
              </a:ext>
            </a:extLst>
          </p:cNvPr>
          <p:cNvSpPr/>
          <p:nvPr/>
        </p:nvSpPr>
        <p:spPr>
          <a:xfrm>
            <a:off x="5207006" y="1595500"/>
            <a:ext cx="952013" cy="734759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Plaque 23">
            <a:extLst>
              <a:ext uri="{FF2B5EF4-FFF2-40B4-BE49-F238E27FC236}">
                <a16:creationId xmlns:a16="http://schemas.microsoft.com/office/drawing/2014/main" id="{D5E6FDFC-E358-7B5C-87D3-E0EE834A4F2F}"/>
              </a:ext>
            </a:extLst>
          </p:cNvPr>
          <p:cNvSpPr/>
          <p:nvPr/>
        </p:nvSpPr>
        <p:spPr>
          <a:xfrm>
            <a:off x="547188" y="1091077"/>
            <a:ext cx="783366" cy="436209"/>
          </a:xfrm>
          <a:prstGeom prst="plaque">
            <a:avLst>
              <a:gd name="adj" fmla="val 320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320B80-B24F-404F-E9AA-6B7D9F3ABFAB}"/>
              </a:ext>
            </a:extLst>
          </p:cNvPr>
          <p:cNvSpPr txBox="1"/>
          <p:nvPr/>
        </p:nvSpPr>
        <p:spPr>
          <a:xfrm>
            <a:off x="5440923" y="1542079"/>
            <a:ext cx="4610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ToO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ADAAD-A144-2366-A227-33F2D6CF38E9}"/>
              </a:ext>
            </a:extLst>
          </p:cNvPr>
          <p:cNvSpPr txBox="1"/>
          <p:nvPr/>
        </p:nvSpPr>
        <p:spPr>
          <a:xfrm>
            <a:off x="2152288" y="1698665"/>
            <a:ext cx="953081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nicertoo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_</a:t>
            </a:r>
          </a:p>
          <a:p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request.txt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3D8D1-B804-9CBC-0DD9-C25E2968595C}"/>
              </a:ext>
            </a:extLst>
          </p:cNvPr>
          <p:cNvSpPr txBox="1"/>
          <p:nvPr/>
        </p:nvSpPr>
        <p:spPr>
          <a:xfrm>
            <a:off x="563048" y="1174344"/>
            <a:ext cx="8002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ARK/RPS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91620-0E6C-D309-8362-5C5D56719155}"/>
              </a:ext>
            </a:extLst>
          </p:cNvPr>
          <p:cNvSpPr txBox="1"/>
          <p:nvPr/>
        </p:nvSpPr>
        <p:spPr>
          <a:xfrm>
            <a:off x="2992303" y="2327983"/>
            <a:ext cx="1523533" cy="507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chk_procmail.py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checks emails.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E453A9-1BAB-0F9B-0B1C-CE619371CD7D}"/>
              </a:ext>
            </a:extLst>
          </p:cNvPr>
          <p:cNvSpPr txBox="1"/>
          <p:nvPr/>
        </p:nvSpPr>
        <p:spPr>
          <a:xfrm>
            <a:off x="7359271" y="1868713"/>
            <a:ext cx="1475297" cy="71558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5. Input the decision w/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too_update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*.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9F213A-2728-7425-150F-4C9BAA5B23A2}"/>
              </a:ext>
            </a:extLst>
          </p:cNvPr>
          <p:cNvSpPr txBox="1"/>
          <p:nvPr/>
        </p:nvSpPr>
        <p:spPr>
          <a:xfrm>
            <a:off x="1625675" y="165079"/>
            <a:ext cx="29567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Linux (Mail)     Linux (web) @ GSFC/ASD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464D5C-88FC-5030-CFB9-5BCE2DEE4F50}"/>
              </a:ext>
            </a:extLst>
          </p:cNvPr>
          <p:cNvSpPr txBox="1"/>
          <p:nvPr/>
        </p:nvSpPr>
        <p:spPr>
          <a:xfrm>
            <a:off x="3456179" y="826364"/>
            <a:ext cx="1340358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too_request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_</a:t>
            </a:r>
          </a:p>
          <a:p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ingest.py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stores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ToO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request info.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F1887F-CF92-05F4-4F56-CD9BFAF02B48}"/>
              </a:ext>
            </a:extLst>
          </p:cNvPr>
          <p:cNvSpPr txBox="1"/>
          <p:nvPr/>
        </p:nvSpPr>
        <p:spPr>
          <a:xfrm>
            <a:off x="7961136" y="303578"/>
            <a:ext cx="5563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www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9231E21-C33B-0F92-A71E-2DB64D65CE68}"/>
              </a:ext>
            </a:extLst>
          </p:cNvPr>
          <p:cNvSpPr/>
          <p:nvPr/>
        </p:nvSpPr>
        <p:spPr>
          <a:xfrm>
            <a:off x="4903394" y="1247775"/>
            <a:ext cx="1540665" cy="27570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Bent Arrow 32">
            <a:extLst>
              <a:ext uri="{FF2B5EF4-FFF2-40B4-BE49-F238E27FC236}">
                <a16:creationId xmlns:a16="http://schemas.microsoft.com/office/drawing/2014/main" id="{5470E9D7-4F93-3F4C-47B3-D260E2BD0735}"/>
              </a:ext>
            </a:extLst>
          </p:cNvPr>
          <p:cNvSpPr/>
          <p:nvPr/>
        </p:nvSpPr>
        <p:spPr>
          <a:xfrm flipV="1">
            <a:off x="909935" y="1610717"/>
            <a:ext cx="1018308" cy="428451"/>
          </a:xfrm>
          <a:prstGeom prst="bentArrow">
            <a:avLst>
              <a:gd name="adj1" fmla="val 14817"/>
              <a:gd name="adj2" fmla="val 21838"/>
              <a:gd name="adj3" fmla="val 25000"/>
              <a:gd name="adj4" fmla="val 4375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Smiley Face 39">
            <a:extLst>
              <a:ext uri="{FF2B5EF4-FFF2-40B4-BE49-F238E27FC236}">
                <a16:creationId xmlns:a16="http://schemas.microsoft.com/office/drawing/2014/main" id="{7B99D0A5-BDAF-9E8D-08FB-86F47EBD3AB8}"/>
              </a:ext>
            </a:extLst>
          </p:cNvPr>
          <p:cNvSpPr/>
          <p:nvPr/>
        </p:nvSpPr>
        <p:spPr>
          <a:xfrm>
            <a:off x="8108591" y="2677779"/>
            <a:ext cx="534698" cy="497731"/>
          </a:xfrm>
          <a:prstGeom prst="smileyFac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miley Face 41">
            <a:extLst>
              <a:ext uri="{FF2B5EF4-FFF2-40B4-BE49-F238E27FC236}">
                <a16:creationId xmlns:a16="http://schemas.microsoft.com/office/drawing/2014/main" id="{B4C024E2-2D34-32F1-4A44-2B117041FAEA}"/>
              </a:ext>
            </a:extLst>
          </p:cNvPr>
          <p:cNvSpPr/>
          <p:nvPr/>
        </p:nvSpPr>
        <p:spPr>
          <a:xfrm>
            <a:off x="671522" y="520494"/>
            <a:ext cx="534698" cy="497731"/>
          </a:xfrm>
          <a:prstGeom prst="smileyFac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4EEF4D-65F7-392F-968E-31DAABFAE09D}"/>
              </a:ext>
            </a:extLst>
          </p:cNvPr>
          <p:cNvSpPr txBox="1"/>
          <p:nvPr/>
        </p:nvSpPr>
        <p:spPr>
          <a:xfrm>
            <a:off x="512360" y="228583"/>
            <a:ext cx="9008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Requester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444A0856-8518-1E0E-81F7-BFAEC71A5980}"/>
              </a:ext>
            </a:extLst>
          </p:cNvPr>
          <p:cNvSpPr/>
          <p:nvPr/>
        </p:nvSpPr>
        <p:spPr>
          <a:xfrm>
            <a:off x="3193377" y="1887533"/>
            <a:ext cx="1799914" cy="10701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A72BBFEC-5366-DC67-AE6E-4EAE483258A9}"/>
              </a:ext>
            </a:extLst>
          </p:cNvPr>
          <p:cNvSpPr/>
          <p:nvPr/>
        </p:nvSpPr>
        <p:spPr>
          <a:xfrm rot="11614582" flipV="1">
            <a:off x="6273275" y="2039359"/>
            <a:ext cx="1050416" cy="125804"/>
          </a:xfrm>
          <a:prstGeom prst="rightArrow">
            <a:avLst>
              <a:gd name="adj1" fmla="val 30406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491C83-FC9C-DE07-D302-2805B4C691CA}"/>
              </a:ext>
            </a:extLst>
          </p:cNvPr>
          <p:cNvSpPr txBox="1"/>
          <p:nvPr/>
        </p:nvSpPr>
        <p:spPr>
          <a:xfrm>
            <a:off x="7912688" y="3216874"/>
            <a:ext cx="9677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Operations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Team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5DEE39F-FD17-05A1-650A-D9735F586748}"/>
              </a:ext>
            </a:extLst>
          </p:cNvPr>
          <p:cNvCxnSpPr>
            <a:cxnSpLocks/>
          </p:cNvCxnSpPr>
          <p:nvPr/>
        </p:nvCxnSpPr>
        <p:spPr>
          <a:xfrm>
            <a:off x="2619452" y="228583"/>
            <a:ext cx="7496" cy="553415"/>
          </a:xfrm>
          <a:prstGeom prst="line">
            <a:avLst/>
          </a:prstGeom>
          <a:ln w="34925">
            <a:solidFill>
              <a:schemeClr val="accent1">
                <a:alpha val="68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2DADFEA0-83FE-4EC6-BCFD-8E776C749628}"/>
              </a:ext>
            </a:extLst>
          </p:cNvPr>
          <p:cNvSpPr txBox="1"/>
          <p:nvPr/>
        </p:nvSpPr>
        <p:spPr>
          <a:xfrm>
            <a:off x="367567" y="1703212"/>
            <a:ext cx="13024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email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3F08367-100D-17A8-E2AE-AD3CD021D407}"/>
              </a:ext>
            </a:extLst>
          </p:cNvPr>
          <p:cNvSpPr txBox="1"/>
          <p:nvPr/>
        </p:nvSpPr>
        <p:spPr>
          <a:xfrm>
            <a:off x="5235010" y="1768218"/>
            <a:ext cx="856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Request_ID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31187 31191 </a:t>
            </a:r>
          </a:p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…..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42AE90-997F-0AAB-3F96-FB90259BC2A8}"/>
              </a:ext>
            </a:extLst>
          </p:cNvPr>
          <p:cNvSpPr txBox="1"/>
          <p:nvPr/>
        </p:nvSpPr>
        <p:spPr>
          <a:xfrm>
            <a:off x="1885705" y="822691"/>
            <a:ext cx="1468689" cy="715581"/>
          </a:xfrm>
          <a:prstGeom prst="rect">
            <a:avLst/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Procmail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saves </a:t>
            </a: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emails on a disk in the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mbox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format.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B95FB3-E726-2740-7DE4-D8410B8EED96}"/>
              </a:ext>
            </a:extLst>
          </p:cNvPr>
          <p:cNvSpPr txBox="1"/>
          <p:nvPr/>
        </p:nvSpPr>
        <p:spPr>
          <a:xfrm>
            <a:off x="2430773" y="2419388"/>
            <a:ext cx="6745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 min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DAF03F5-F6D1-A876-72AE-84CD36280004}"/>
              </a:ext>
            </a:extLst>
          </p:cNvPr>
          <p:cNvSpPr txBox="1"/>
          <p:nvPr/>
        </p:nvSpPr>
        <p:spPr>
          <a:xfrm>
            <a:off x="5284556" y="4007124"/>
            <a:ext cx="8369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Database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CA259E-F196-D464-9A1C-4565A30086E5}"/>
              </a:ext>
            </a:extLst>
          </p:cNvPr>
          <p:cNvSpPr txBox="1"/>
          <p:nvPr/>
        </p:nvSpPr>
        <p:spPr>
          <a:xfrm>
            <a:off x="5880695" y="449663"/>
            <a:ext cx="1375930" cy="715581"/>
          </a:xfrm>
          <a:prstGeom prst="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4. </a:t>
            </a:r>
            <a:r>
              <a:rPr lang="en-US" i="1" dirty="0" err="1">
                <a:solidFill>
                  <a:prstClr val="white"/>
                </a:solidFill>
                <a:latin typeface="Calibri" panose="020F0502020204030204"/>
              </a:rPr>
              <a:t>too_html.py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extracts items for the webpage.</a:t>
            </a:r>
          </a:p>
        </p:txBody>
      </p:sp>
      <p:sp>
        <p:nvSpPr>
          <p:cNvPr id="100" name="Left-Right Arrow Callout 99">
            <a:extLst>
              <a:ext uri="{FF2B5EF4-FFF2-40B4-BE49-F238E27FC236}">
                <a16:creationId xmlns:a16="http://schemas.microsoft.com/office/drawing/2014/main" id="{787B8B80-DDC7-7B5E-C1AD-C80551524378}"/>
              </a:ext>
            </a:extLst>
          </p:cNvPr>
          <p:cNvSpPr/>
          <p:nvPr/>
        </p:nvSpPr>
        <p:spPr>
          <a:xfrm>
            <a:off x="1932799" y="4569278"/>
            <a:ext cx="4593128" cy="331598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85865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B6E3E23-ECB9-9C88-0F42-120F39C3E895}"/>
              </a:ext>
            </a:extLst>
          </p:cNvPr>
          <p:cNvSpPr txBox="1"/>
          <p:nvPr/>
        </p:nvSpPr>
        <p:spPr>
          <a:xfrm>
            <a:off x="1953434" y="4588974"/>
            <a:ext cx="4570961" cy="3231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`</a:t>
            </a:r>
            <a:r>
              <a:rPr lang="en-US" sz="150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nicerweb</a:t>
            </a:r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’ common account on the Linux cluster</a:t>
            </a:r>
          </a:p>
        </p:txBody>
      </p:sp>
      <p:sp>
        <p:nvSpPr>
          <p:cNvPr id="102" name="Right Arrow 101">
            <a:extLst>
              <a:ext uri="{FF2B5EF4-FFF2-40B4-BE49-F238E27FC236}">
                <a16:creationId xmlns:a16="http://schemas.microsoft.com/office/drawing/2014/main" id="{AF2D9DBE-43CE-86EA-D1AD-29C17C63968F}"/>
              </a:ext>
            </a:extLst>
          </p:cNvPr>
          <p:cNvSpPr/>
          <p:nvPr/>
        </p:nvSpPr>
        <p:spPr>
          <a:xfrm rot="19855011">
            <a:off x="6164947" y="1320192"/>
            <a:ext cx="1653530" cy="9203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B9FF8-A0C1-5259-BAB0-F932E0C1A42B}"/>
              </a:ext>
            </a:extLst>
          </p:cNvPr>
          <p:cNvSpPr txBox="1"/>
          <p:nvPr/>
        </p:nvSpPr>
        <p:spPr>
          <a:xfrm>
            <a:off x="7096240" y="4404308"/>
            <a:ext cx="1760711" cy="507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The “info” class in </a:t>
            </a:r>
            <a:r>
              <a:rPr lang="en-US" i="1" dirty="0" err="1">
                <a:solidFill>
                  <a:prstClr val="white"/>
                </a:solidFill>
              </a:rPr>
              <a:t>too.py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controls I/O.</a:t>
            </a:r>
          </a:p>
        </p:txBody>
      </p:sp>
    </p:spTree>
    <p:extLst>
      <p:ext uri="{BB962C8B-B14F-4D97-AF65-F5344CB8AC3E}">
        <p14:creationId xmlns:p14="http://schemas.microsoft.com/office/powerpoint/2010/main" val="2316778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2EFA6-851F-C4EC-8707-4418891FD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EC24-C187-D0BE-4E75-F2F810EA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Organize Each Request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D9E13-CEB5-DD16-029F-230AF87C2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962" y="1400209"/>
            <a:ext cx="3182752" cy="617934"/>
          </a:xfrm>
        </p:spPr>
        <p:txBody>
          <a:bodyPr>
            <a:normAutofit fontScale="92500"/>
          </a:bodyPr>
          <a:lstStyle/>
          <a:p>
            <a:r>
              <a:rPr lang="en-US" dirty="0"/>
              <a:t>Remove the email header and add control Items.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F1A48B7-215E-B325-5160-0FE87C2399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27215"/>
          <a:stretch>
            <a:fillRect/>
          </a:stretch>
        </p:blipFill>
        <p:spPr>
          <a:xfrm>
            <a:off x="533547" y="2052978"/>
            <a:ext cx="3067902" cy="2763440"/>
          </a:xfrm>
          <a:prstGeom prst="rect">
            <a:avLst/>
          </a:prstGeom>
          <a:ln w="50800"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7E32F8-F0B2-2A3B-A87B-1870A2439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1721" y="393118"/>
            <a:ext cx="2753790" cy="617934"/>
          </a:xfrm>
        </p:spPr>
        <p:txBody>
          <a:bodyPr>
            <a:normAutofit fontScale="92500"/>
          </a:bodyPr>
          <a:lstStyle/>
          <a:p>
            <a:r>
              <a:rPr lang="en-US" dirty="0"/>
              <a:t>Extract the info into a table for jQuery </a:t>
            </a:r>
            <a:r>
              <a:rPr lang="en-US" dirty="0" err="1"/>
              <a:t>tablesorter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8A845EB-5C25-F40D-9A7C-3E2FD13ED2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495263" y="1528304"/>
            <a:ext cx="3182752" cy="2366486"/>
          </a:xfrm>
          <a:prstGeom prst="rect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AB3999-4810-E09F-299D-C16122DDE3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912"/>
          <a:stretch>
            <a:fillRect/>
          </a:stretch>
        </p:blipFill>
        <p:spPr>
          <a:xfrm>
            <a:off x="6293975" y="1063296"/>
            <a:ext cx="2560320" cy="2651862"/>
          </a:xfrm>
          <a:prstGeom prst="rect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/>
                </a:gs>
                <a:gs pos="83000">
                  <a:schemeClr val="accent6"/>
                </a:gs>
                <a:gs pos="100000">
                  <a:schemeClr val="accent6"/>
                </a:gs>
              </a:gsLst>
              <a:lin ang="5400000" scaled="1"/>
            </a:gradFill>
          </a:ln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B766555-C882-BA3C-1BE9-93DFB372C1D8}"/>
              </a:ext>
            </a:extLst>
          </p:cNvPr>
          <p:cNvSpPr txBox="1">
            <a:spLocks/>
          </p:cNvSpPr>
          <p:nvPr/>
        </p:nvSpPr>
        <p:spPr>
          <a:xfrm>
            <a:off x="3420938" y="884248"/>
            <a:ext cx="3868340" cy="617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Save each in a single file.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E53F80A-3B19-2069-CE48-C55D939A7F90}"/>
              </a:ext>
            </a:extLst>
          </p:cNvPr>
          <p:cNvSpPr txBox="1">
            <a:spLocks/>
          </p:cNvSpPr>
          <p:nvPr/>
        </p:nvSpPr>
        <p:spPr>
          <a:xfrm>
            <a:off x="4431388" y="4080204"/>
            <a:ext cx="4440999" cy="89550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Pros: easy to handle data manually.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Cons: longer computation time to open each file and extract information.</a:t>
            </a:r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2B3FEC16-1BB2-3E06-589F-C824861AADB2}"/>
              </a:ext>
            </a:extLst>
          </p:cNvPr>
          <p:cNvSpPr/>
          <p:nvPr/>
        </p:nvSpPr>
        <p:spPr>
          <a:xfrm rot="16200000">
            <a:off x="3895141" y="4089436"/>
            <a:ext cx="434154" cy="40930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8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09403-67D8-7C10-5C06-7862B20FB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182E1-69A1-7D80-F6B8-3120B951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Request Summary Webpage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5BBF-E26B-0056-FA28-104064847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7" y="1369219"/>
            <a:ext cx="3847561" cy="3428412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operations team updates the decision, the status, and the target #.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Summary webpage.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https://heasarc.gsfc.nasa.gov/docs/nicer/schedule/nicer_too_request.html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Each target has a link to its detailed information page.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personal information on the public page.</a:t>
            </a:r>
          </a:p>
          <a:p>
            <a:pPr marL="342900" lvl="1" indent="0">
              <a:buNone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56A51-CE86-CFF2-BC24-118C13524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793" y="1445622"/>
            <a:ext cx="4114413" cy="303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78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21880</TotalTime>
  <Words>1240</Words>
  <Application>Microsoft Macintosh PowerPoint</Application>
  <PresentationFormat>On-screen Show (16:9)</PresentationFormat>
  <Paragraphs>223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System Font Regular</vt:lpstr>
      <vt:lpstr>Arial</vt:lpstr>
      <vt:lpstr>Baguet Script</vt:lpstr>
      <vt:lpstr>Calibri</vt:lpstr>
      <vt:lpstr>Calibri Light</vt:lpstr>
      <vt:lpstr>Helvetica Neue</vt:lpstr>
      <vt:lpstr>Office Theme</vt:lpstr>
      <vt:lpstr>1_Office Theme</vt:lpstr>
      <vt:lpstr>The Development of the NICER ToO Web Reporting System</vt:lpstr>
      <vt:lpstr>NICER had Flexibility in Scheduling</vt:lpstr>
      <vt:lpstr>NICER Observation Planning Tool</vt:lpstr>
      <vt:lpstr>NICER Target of Opportunity (ToO)</vt:lpstr>
      <vt:lpstr>NICER ToO Request Summary Webpage</vt:lpstr>
      <vt:lpstr>ToO Requests Are Received via E-mail</vt:lpstr>
      <vt:lpstr>PowerPoint Presentation</vt:lpstr>
      <vt:lpstr>Organize Each Request</vt:lpstr>
      <vt:lpstr>NICER ToO Request Summary Webpage</vt:lpstr>
      <vt:lpstr>PowerPoint Presentation</vt:lpstr>
      <vt:lpstr>Extension 1 : Filling in Observation Information</vt:lpstr>
      <vt:lpstr>PowerPoint Presentation</vt:lpstr>
      <vt:lpstr>Extension 2 : Finding the Target Number of the Requested Target</vt:lpstr>
      <vt:lpstr>Extension 3 : Auto Disposition/Status Updates</vt:lpstr>
      <vt:lpstr>PowerPoint Presentation</vt:lpstr>
      <vt:lpstr>Backup</vt:lpstr>
      <vt:lpstr>Python Tool Package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Hamaguchi, Kenji (GSFC-662.0)[UMBC Univ. of MD, Baltimore County]</cp:lastModifiedBy>
  <cp:revision>1078</cp:revision>
  <dcterms:created xsi:type="dcterms:W3CDTF">2018-04-06T19:55:54Z</dcterms:created>
  <dcterms:modified xsi:type="dcterms:W3CDTF">2026-04-20T20:15:07Z</dcterms:modified>
</cp:coreProperties>
</file>