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9.jpg" ContentType="image/png"/>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3.xml" ContentType="application/vnd.openxmlformats-officedocument.presentationml.notesSlide+xml"/>
  <Override PartName="/ppt/media/image45.jpg" ContentType="image/png"/>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2"/>
    <p:sldMasterId id="2147483689" r:id="rId3"/>
    <p:sldMasterId id="2147483695" r:id="rId4"/>
  </p:sldMasterIdLst>
  <p:notesMasterIdLst>
    <p:notesMasterId r:id="rId28"/>
  </p:notesMasterIdLst>
  <p:sldIdLst>
    <p:sldId id="2129" r:id="rId5"/>
    <p:sldId id="2723" r:id="rId6"/>
    <p:sldId id="14999565" r:id="rId7"/>
    <p:sldId id="3963" r:id="rId8"/>
    <p:sldId id="3952" r:id="rId9"/>
    <p:sldId id="3953" r:id="rId10"/>
    <p:sldId id="3950" r:id="rId11"/>
    <p:sldId id="3938" r:id="rId12"/>
    <p:sldId id="3973" r:id="rId13"/>
    <p:sldId id="3958" r:id="rId14"/>
    <p:sldId id="14999551" r:id="rId15"/>
    <p:sldId id="3968" r:id="rId16"/>
    <p:sldId id="3957" r:id="rId17"/>
    <p:sldId id="14999566" r:id="rId18"/>
    <p:sldId id="14999549" r:id="rId19"/>
    <p:sldId id="14999567" r:id="rId20"/>
    <p:sldId id="3964" r:id="rId21"/>
    <p:sldId id="14999568" r:id="rId22"/>
    <p:sldId id="3966" r:id="rId23"/>
    <p:sldId id="14999570" r:id="rId24"/>
    <p:sldId id="14999569" r:id="rId25"/>
    <p:sldId id="14999571" r:id="rId26"/>
    <p:sldId id="3770" r:id="rId27"/>
  </p:sldIdLst>
  <p:sldSz cx="12192000" cy="6858000"/>
  <p:notesSz cx="6858000" cy="9144000"/>
  <p:defaultTextStyle>
    <a:lvl1pPr>
      <a:defRPr>
        <a:latin typeface="Arial"/>
        <a:ea typeface="Arial"/>
        <a:cs typeface="Arial"/>
        <a:sym typeface="Arial"/>
      </a:defRPr>
    </a:lvl1pPr>
    <a:lvl2pPr indent="457200">
      <a:defRPr>
        <a:latin typeface="Arial"/>
        <a:ea typeface="Arial"/>
        <a:cs typeface="Arial"/>
        <a:sym typeface="Arial"/>
      </a:defRPr>
    </a:lvl2pPr>
    <a:lvl3pPr indent="914400">
      <a:defRPr>
        <a:latin typeface="Arial"/>
        <a:ea typeface="Arial"/>
        <a:cs typeface="Arial"/>
        <a:sym typeface="Arial"/>
      </a:defRPr>
    </a:lvl3pPr>
    <a:lvl4pPr indent="1371600">
      <a:defRPr>
        <a:latin typeface="Arial"/>
        <a:ea typeface="Arial"/>
        <a:cs typeface="Arial"/>
        <a:sym typeface="Arial"/>
      </a:defRPr>
    </a:lvl4pPr>
    <a:lvl5pPr indent="1828800">
      <a:defRPr>
        <a:latin typeface="Arial"/>
        <a:ea typeface="Arial"/>
        <a:cs typeface="Arial"/>
        <a:sym typeface="Arial"/>
      </a:defRPr>
    </a:lvl5pPr>
    <a:lvl6pPr indent="2286000">
      <a:defRPr>
        <a:latin typeface="Arial"/>
        <a:ea typeface="Arial"/>
        <a:cs typeface="Arial"/>
        <a:sym typeface="Arial"/>
      </a:defRPr>
    </a:lvl6pPr>
    <a:lvl7pPr indent="2743200">
      <a:defRPr>
        <a:latin typeface="Arial"/>
        <a:ea typeface="Arial"/>
        <a:cs typeface="Arial"/>
        <a:sym typeface="Arial"/>
      </a:defRPr>
    </a:lvl7pPr>
    <a:lvl8pPr indent="3200400">
      <a:defRPr>
        <a:latin typeface="Arial"/>
        <a:ea typeface="Arial"/>
        <a:cs typeface="Arial"/>
        <a:sym typeface="Arial"/>
      </a:defRPr>
    </a:lvl8pPr>
    <a:lvl9pPr indent="3657600">
      <a:defRPr>
        <a:latin typeface="Arial"/>
        <a:ea typeface="Arial"/>
        <a:cs typeface="Arial"/>
        <a:sym typeface="Arial"/>
      </a:defRPr>
    </a:lvl9pPr>
  </p:defaultTextStyle>
  <p:extLst>
    <p:ext uri="{EFAFB233-063F-42B5-8137-9DF3F51BA10A}">
      <p15:sldGuideLst xmlns:p15="http://schemas.microsoft.com/office/powerpoint/2012/main">
        <p15:guide id="1" orient="horz" pos="2115"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9BBB59"/>
              </a:solidFill>
              <a:prstDash val="solid"/>
              <a:bevel/>
            </a:ln>
          </a:left>
          <a:right>
            <a:ln w="12700" cap="flat">
              <a:solidFill>
                <a:srgbClr val="9BBB59"/>
              </a:solidFill>
              <a:prstDash val="solid"/>
              <a:bevel/>
            </a:ln>
          </a:right>
          <a:top>
            <a:ln w="12700" cap="flat">
              <a:solidFill>
                <a:srgbClr val="9BBB59"/>
              </a:solidFill>
              <a:prstDash val="solid"/>
              <a:bevel/>
            </a:ln>
          </a:top>
          <a:bottom>
            <a:ln w="12700" cap="flat">
              <a:solidFill>
                <a:srgbClr val="9BBB59"/>
              </a:solidFill>
              <a:prstDash val="solid"/>
              <a:bevel/>
            </a:ln>
          </a:bottom>
          <a:insideH>
            <a:ln w="12700" cap="flat">
              <a:solidFill>
                <a:srgbClr val="9BBB59"/>
              </a:solidFill>
              <a:prstDash val="solid"/>
              <a:bevel/>
            </a:ln>
          </a:insideH>
          <a:insideV>
            <a:ln w="12700" cap="flat">
              <a:solidFill>
                <a:srgbClr val="9BBB59"/>
              </a:solidFill>
              <a:prstDash val="solid"/>
              <a:bevel/>
            </a:ln>
          </a:insideV>
        </a:tcBdr>
        <a:fill>
          <a:solidFill>
            <a:srgbClr val="9BBB59">
              <a:alpha val="20000"/>
            </a:srgbClr>
          </a:solidFill>
        </a:fill>
      </a:tcStyle>
    </a:wholeTbl>
    <a:band2H>
      <a:tcTxStyle/>
      <a:tcStyle>
        <a:tcBdr/>
        <a:fill>
          <a:solidFill>
            <a:srgbClr val="FFFFFF"/>
          </a:solidFill>
        </a:fill>
      </a:tcStyle>
    </a:band2H>
    <a:firstCol>
      <a:tcTxStyle b="on" i="on">
        <a:font>
          <a:latin typeface="Arial"/>
          <a:ea typeface="Arial"/>
          <a:cs typeface="Arial"/>
        </a:font>
        <a:srgbClr val="000000"/>
      </a:tcTxStyle>
      <a:tcStyle>
        <a:tcBdr>
          <a:left>
            <a:ln w="12700" cap="flat">
              <a:solidFill>
                <a:srgbClr val="9BBB59"/>
              </a:solidFill>
              <a:prstDash val="solid"/>
              <a:bevel/>
            </a:ln>
          </a:left>
          <a:right>
            <a:ln w="12700" cap="flat">
              <a:solidFill>
                <a:srgbClr val="9BBB59"/>
              </a:solidFill>
              <a:prstDash val="solid"/>
              <a:bevel/>
            </a:ln>
          </a:right>
          <a:top>
            <a:ln w="12700" cap="flat">
              <a:solidFill>
                <a:srgbClr val="9BBB59"/>
              </a:solidFill>
              <a:prstDash val="solid"/>
              <a:bevel/>
            </a:ln>
          </a:top>
          <a:bottom>
            <a:ln w="12700" cap="flat">
              <a:solidFill>
                <a:srgbClr val="9BBB59"/>
              </a:solidFill>
              <a:prstDash val="solid"/>
              <a:bevel/>
            </a:ln>
          </a:bottom>
          <a:insideH>
            <a:ln w="12700" cap="flat">
              <a:solidFill>
                <a:srgbClr val="9BBB59"/>
              </a:solidFill>
              <a:prstDash val="solid"/>
              <a:bevel/>
            </a:ln>
          </a:insideH>
          <a:insideV>
            <a:ln w="12700" cap="flat">
              <a:solidFill>
                <a:srgbClr val="9BBB59"/>
              </a:solidFill>
              <a:prstDash val="solid"/>
              <a:bevel/>
            </a:ln>
          </a:insideV>
        </a:tcBdr>
        <a:fill>
          <a:solidFill>
            <a:srgbClr val="9BBB59">
              <a:alpha val="20000"/>
            </a:srgbClr>
          </a:solidFill>
        </a:fill>
      </a:tcStyle>
    </a:firstCol>
    <a:lastRow>
      <a:tcTxStyle b="on" i="on">
        <a:font>
          <a:latin typeface="Arial"/>
          <a:ea typeface="Arial"/>
          <a:cs typeface="Arial"/>
        </a:font>
        <a:srgbClr val="000000"/>
      </a:tcTxStyle>
      <a:tcStyle>
        <a:tcBdr>
          <a:left>
            <a:ln w="12700" cap="flat">
              <a:solidFill>
                <a:srgbClr val="9BBB59"/>
              </a:solidFill>
              <a:prstDash val="solid"/>
              <a:bevel/>
            </a:ln>
          </a:left>
          <a:right>
            <a:ln w="12700" cap="flat">
              <a:solidFill>
                <a:srgbClr val="9BBB59"/>
              </a:solidFill>
              <a:prstDash val="solid"/>
              <a:bevel/>
            </a:ln>
          </a:right>
          <a:top>
            <a:ln w="50800" cap="flat">
              <a:solidFill>
                <a:srgbClr val="9BBB59"/>
              </a:solidFill>
              <a:prstDash val="solid"/>
              <a:bevel/>
            </a:ln>
          </a:top>
          <a:bottom>
            <a:ln w="12700" cap="flat">
              <a:solidFill>
                <a:srgbClr val="9BBB59"/>
              </a:solidFill>
              <a:prstDash val="solid"/>
              <a:bevel/>
            </a:ln>
          </a:bottom>
          <a:insideH>
            <a:ln w="12700" cap="flat">
              <a:solidFill>
                <a:srgbClr val="9BBB59"/>
              </a:solidFill>
              <a:prstDash val="solid"/>
              <a:bevel/>
            </a:ln>
          </a:insideH>
          <a:insideV>
            <a:ln w="12700" cap="flat">
              <a:solidFill>
                <a:srgbClr val="9BBB59"/>
              </a:solidFill>
              <a:prstDash val="solid"/>
              <a:bevel/>
            </a:ln>
          </a:insideV>
        </a:tcBdr>
        <a:fill>
          <a:noFill/>
        </a:fill>
      </a:tcStyle>
    </a:lastRow>
    <a:firstRow>
      <a:tcTxStyle b="on" i="on">
        <a:font>
          <a:latin typeface="Arial"/>
          <a:ea typeface="Arial"/>
          <a:cs typeface="Arial"/>
        </a:font>
        <a:srgbClr val="000000"/>
      </a:tcTxStyle>
      <a:tcStyle>
        <a:tcBdr>
          <a:left>
            <a:ln w="12700" cap="flat">
              <a:solidFill>
                <a:srgbClr val="9BBB59"/>
              </a:solidFill>
              <a:prstDash val="solid"/>
              <a:bevel/>
            </a:ln>
          </a:left>
          <a:right>
            <a:ln w="12700" cap="flat">
              <a:solidFill>
                <a:srgbClr val="9BBB59"/>
              </a:solidFill>
              <a:prstDash val="solid"/>
              <a:bevel/>
            </a:ln>
          </a:right>
          <a:top>
            <a:ln w="12700" cap="flat">
              <a:solidFill>
                <a:srgbClr val="9BBB59"/>
              </a:solidFill>
              <a:prstDash val="solid"/>
              <a:bevel/>
            </a:ln>
          </a:top>
          <a:bottom>
            <a:ln w="25400" cap="flat">
              <a:solidFill>
                <a:srgbClr val="9BBB59"/>
              </a:solidFill>
              <a:prstDash val="solid"/>
              <a:bevel/>
            </a:ln>
          </a:bottom>
          <a:insideH>
            <a:ln w="12700" cap="flat">
              <a:solidFill>
                <a:srgbClr val="9BBB59"/>
              </a:solidFill>
              <a:prstDash val="solid"/>
              <a:bevel/>
            </a:ln>
          </a:insideH>
          <a:insideV>
            <a:ln w="12700" cap="flat">
              <a:solidFill>
                <a:srgbClr val="9BBB59"/>
              </a:solidFill>
              <a:prstDash val="solid"/>
              <a:bevel/>
            </a:ln>
          </a:insideV>
        </a:tcBdr>
        <a:fill>
          <a:no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48" autoAdjust="0"/>
    <p:restoredTop sz="82754" autoAdjust="0"/>
  </p:normalViewPr>
  <p:slideViewPr>
    <p:cSldViewPr snapToGrid="0" snapToObjects="1" showGuides="1">
      <p:cViewPr varScale="1">
        <p:scale>
          <a:sx n="53" d="100"/>
          <a:sy n="53" d="100"/>
        </p:scale>
        <p:origin x="812" y="26"/>
      </p:cViewPr>
      <p:guideLst>
        <p:guide orient="horz" pos="2115"/>
        <p:guide pos="3863"/>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3" name="Shape 53"/>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342900" lvl="0" indent="-342900" algn="just">
              <a:buFont typeface="+mj-lt"/>
              <a:buAutoNum type="arabicPeriod"/>
            </a:pP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ADAA1E-9613-3B4A-8D5A-8CA93AC56A0E}"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5046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2B7AD-9D1D-3FBF-28DB-9A6687A1324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2027911-B100-2615-4641-A1A3BAE2D27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D3B7044-ACF5-9C14-1B25-3FD2460C4405}"/>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2EA845C3-88B8-D6A7-E25C-4AFBFE43EA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ACF18-F63D-E048-8E02-6683069D8248}" type="slidenum">
              <a:rPr kumimoji="1"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3688278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6F2C4-E92E-3D9A-E8C0-F9E97EA4BCE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DB4342C-A69E-120F-FE79-1C21CD8E16E6}"/>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E6B0FC8E-217A-8C5C-DF56-93C31E9A0DE8}"/>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DB5707D8-2E2F-D22F-04CE-EB933321F9D8}"/>
              </a:ext>
            </a:extLst>
          </p:cNvPr>
          <p:cNvSpPr>
            <a:spLocks noGrp="1"/>
          </p:cNvSpPr>
          <p:nvPr>
            <p:ph type="sldNum" sz="quarter" idx="5"/>
          </p:nvPr>
        </p:nvSpPr>
        <p:spPr/>
        <p:txBody>
          <a:bodyPr/>
          <a:lstStyle/>
          <a:p>
            <a:fld id="{37FACF18-F63D-E048-8E02-6683069D8248}" type="slidenum">
              <a:rPr kumimoji="1" lang="zh-CN" altLang="en-US" smtClean="0"/>
              <a:t>16</a:t>
            </a:fld>
            <a:endParaRPr kumimoji="1" lang="zh-CN" altLang="en-US"/>
          </a:p>
        </p:txBody>
      </p:sp>
    </p:spTree>
    <p:extLst>
      <p:ext uri="{BB962C8B-B14F-4D97-AF65-F5344CB8AC3E}">
        <p14:creationId xmlns:p14="http://schemas.microsoft.com/office/powerpoint/2010/main" val="250852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a:p>
        </p:txBody>
      </p:sp>
    </p:spTree>
    <p:extLst>
      <p:ext uri="{BB962C8B-B14F-4D97-AF65-F5344CB8AC3E}">
        <p14:creationId xmlns:p14="http://schemas.microsoft.com/office/powerpoint/2010/main" val="491803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Dashed line is WXT sensitivity, means we miss some SNe above the line, probably due to the lack of optical resources. By Runduo. </a:t>
            </a:r>
          </a:p>
          <a:p>
            <a:r>
              <a:rPr lang="en-US" dirty="0"/>
              <a:t>250821a-SN association has not been public, Peter showed it in STP2 online meeting. We can omit it </a:t>
            </a:r>
            <a:r>
              <a:rPr lang="en-US" dirty="0">
                <a:sym typeface="+mn-ea"/>
              </a:rPr>
              <a:t>if needed</a:t>
            </a:r>
            <a:r>
              <a:rPr lang="en-US" dirty="0"/>
              <a:t>.</a:t>
            </a:r>
            <a:endParaRPr lang="en-US" altLang="zh-C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1109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254088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DEDA2-3E39-9A3B-4CD8-4B5C76D8CE6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3D16F37-4F65-EFAC-2011-9EC169CBA1B3}"/>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CC6311A8-441B-CD04-E74E-D162147F16A1}"/>
              </a:ext>
            </a:extLst>
          </p:cNvPr>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4175999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46890-3BD9-D24F-F26D-B694F2B6875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7814B12-3B95-A934-4CFF-6AA47AD0C72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01F0959-60F1-CA12-53F8-FDDE5AE61AEA}"/>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58F67B8F-92A6-76D5-FB9E-27493BBA4598}"/>
              </a:ext>
            </a:extLst>
          </p:cNvPr>
          <p:cNvSpPr>
            <a:spLocks noGrp="1"/>
          </p:cNvSpPr>
          <p:nvPr>
            <p:ph type="sldNum" sz="quarter" idx="5"/>
          </p:nvPr>
        </p:nvSpPr>
        <p:spPr/>
        <p:txBody>
          <a:bodyPr/>
          <a:lstStyle/>
          <a:p>
            <a:fld id="{37FACF18-F63D-E048-8E02-6683069D8248}" type="slidenum">
              <a:rPr kumimoji="1" lang="zh-CN" altLang="en-US" smtClean="0"/>
              <a:t>22</a:t>
            </a:fld>
            <a:endParaRPr kumimoji="1" lang="zh-CN" altLang="en-US"/>
          </a:p>
        </p:txBody>
      </p:sp>
    </p:spTree>
    <p:extLst>
      <p:ext uri="{BB962C8B-B14F-4D97-AF65-F5344CB8AC3E}">
        <p14:creationId xmlns:p14="http://schemas.microsoft.com/office/powerpoint/2010/main" val="2913869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ACF18-F63D-E048-8E02-6683069D8248}" type="slidenum">
              <a:rPr kumimoji="1"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162023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57463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en-US" altLang="zh-CN" dirty="0"/>
              <a:t>~ 45 snapshots per day</a:t>
            </a:r>
          </a:p>
          <a:p>
            <a:r>
              <a:rPr kumimoji="1" lang="en-US" altLang="zh-CN" dirty="0"/>
              <a:t>FXT survey target observation (FSTO)</a:t>
            </a:r>
            <a:endParaRPr kumimoji="1" lang="zh-CN" altLang="en-US" dirty="0"/>
          </a:p>
        </p:txBody>
      </p:sp>
    </p:spTree>
    <p:extLst>
      <p:ext uri="{BB962C8B-B14F-4D97-AF65-F5344CB8AC3E}">
        <p14:creationId xmlns:p14="http://schemas.microsoft.com/office/powerpoint/2010/main" val="422103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857397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811658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GB" altLang="zh-CN" b="0" i="0" u="none" strike="noStrike" dirty="0">
                <a:solidFill>
                  <a:srgbClr val="374151"/>
                </a:solidFill>
                <a:effectLst/>
                <a:latin typeface="ui-sans-serif"/>
              </a:rPr>
              <a:t>For priority-A sources without strict time constraints, if the final valid exposure time of these sources is less than the requested time after the Cycle-1 time range, we may contact the PIs of these proposals to confirm if these sources need to be rescheduled in the Cycle-2 time range.</a:t>
            </a:r>
            <a:endParaRPr kumimoji="1" lang="zh-CN" altLang="en-US" dirty="0"/>
          </a:p>
        </p:txBody>
      </p:sp>
    </p:spTree>
    <p:extLst>
      <p:ext uri="{BB962C8B-B14F-4D97-AF65-F5344CB8AC3E}">
        <p14:creationId xmlns:p14="http://schemas.microsoft.com/office/powerpoint/2010/main" val="3009663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a:p>
        </p:txBody>
      </p:sp>
    </p:spTree>
    <p:extLst>
      <p:ext uri="{BB962C8B-B14F-4D97-AF65-F5344CB8AC3E}">
        <p14:creationId xmlns:p14="http://schemas.microsoft.com/office/powerpoint/2010/main" val="3864677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7FACF18-F63D-E048-8E02-6683069D8248}" type="slidenum">
              <a:rPr kumimoji="1" lang="zh-CN" altLang="en-US" smtClean="0"/>
              <a:t>11</a:t>
            </a:fld>
            <a:endParaRPr kumimoji="1" lang="zh-CN" altLang="en-US"/>
          </a:p>
        </p:txBody>
      </p:sp>
    </p:spTree>
    <p:extLst>
      <p:ext uri="{BB962C8B-B14F-4D97-AF65-F5344CB8AC3E}">
        <p14:creationId xmlns:p14="http://schemas.microsoft.com/office/powerpoint/2010/main" val="3460107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ACF18-F63D-E048-8E02-6683069D8248}" type="slidenum">
              <a:rPr kumimoji="1"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1620236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23" name="Shape 23"/>
          <p:cNvSpPr>
            <a:spLocks noGrp="1"/>
          </p:cNvSpPr>
          <p:nvPr>
            <p:ph type="title"/>
          </p:nvPr>
        </p:nvSpPr>
        <p:spPr>
          <a:xfrm>
            <a:off x="609600" y="256810"/>
            <a:ext cx="10972800" cy="1178656"/>
          </a:xfrm>
          <a:prstGeom prst="rect">
            <a:avLst/>
          </a:prstGeom>
        </p:spPr>
        <p:txBody>
          <a:bodyPr/>
          <a:lstStyle/>
          <a:p>
            <a:pPr lvl="0">
              <a:defRPr sz="1800" b="0">
                <a:solidFill>
                  <a:srgbClr val="000000"/>
                </a:solidFill>
              </a:defRPr>
            </a:pPr>
            <a:r>
              <a:rPr sz="2800" b="1">
                <a:solidFill>
                  <a:srgbClr val="3366FF"/>
                </a:solidFill>
              </a:rPr>
              <a:t>标题文本</a:t>
            </a:r>
          </a:p>
        </p:txBody>
      </p:sp>
      <p:sp>
        <p:nvSpPr>
          <p:cNvPr id="24" name="Shape 24"/>
          <p:cNvSpPr>
            <a:spLocks noGrp="1"/>
          </p:cNvSpPr>
          <p:nvPr>
            <p:ph type="body" idx="1"/>
          </p:nvPr>
        </p:nvSpPr>
        <p:spPr>
          <a:xfrm>
            <a:off x="609600" y="1435465"/>
            <a:ext cx="5386917" cy="739411"/>
          </a:xfrm>
          <a:prstGeom prst="rect">
            <a:avLst/>
          </a:prstGeom>
        </p:spPr>
        <p:txBody>
          <a:bodyPr anchor="b"/>
          <a:lstStyle>
            <a:lvl1pPr marL="0" indent="0">
              <a:buClrTx/>
              <a:buSzTx/>
              <a:buFontTx/>
              <a:buNone/>
              <a:defRPr b="1"/>
            </a:lvl1pPr>
            <a:lvl2pPr marL="0" indent="457200">
              <a:buClrTx/>
              <a:buSzTx/>
              <a:buFontTx/>
              <a:buNone/>
              <a:defRPr b="1"/>
            </a:lvl2pPr>
            <a:lvl3pPr marL="0" indent="914400">
              <a:buClrTx/>
              <a:buSzTx/>
              <a:buFontTx/>
              <a:buNone/>
              <a:defRPr b="1"/>
            </a:lvl3pPr>
            <a:lvl4pPr marL="0" indent="1371600">
              <a:buClrTx/>
              <a:buSzTx/>
              <a:buFontTx/>
              <a:buNone/>
              <a:defRPr b="1"/>
            </a:lvl4pPr>
            <a:lvl5pPr marL="0" indent="1828800">
              <a:buClrTx/>
              <a:buSzTx/>
              <a:buFontTx/>
              <a:buNone/>
              <a:defRPr b="1"/>
            </a:lvl5pPr>
          </a:lstStyle>
          <a:p>
            <a:pPr lvl="0">
              <a:defRPr sz="1800" b="0"/>
            </a:pPr>
            <a:r>
              <a:rPr sz="2400" b="1"/>
              <a:t>正文级别 1</a:t>
            </a:r>
          </a:p>
          <a:p>
            <a:pPr lvl="1">
              <a:defRPr sz="1800" b="0"/>
            </a:pPr>
            <a:r>
              <a:rPr sz="2400" b="1"/>
              <a:t>正文级别 2</a:t>
            </a:r>
          </a:p>
          <a:p>
            <a:pPr lvl="2">
              <a:defRPr sz="1800" b="0"/>
            </a:pPr>
            <a:r>
              <a:rPr sz="2400" b="1"/>
              <a:t>正文级别 3</a:t>
            </a:r>
          </a:p>
          <a:p>
            <a:pPr lvl="3">
              <a:defRPr sz="1800" b="0"/>
            </a:pPr>
            <a:r>
              <a:rPr sz="2400" b="1"/>
              <a:t>正文级别 4</a:t>
            </a:r>
          </a:p>
          <a:p>
            <a:pPr lvl="4">
              <a:defRPr sz="1800" b="0"/>
            </a:pPr>
            <a:r>
              <a:rPr sz="2400" b="1"/>
              <a:t>正文级别 5</a:t>
            </a:r>
          </a:p>
        </p:txBody>
      </p:sp>
      <p:sp>
        <p:nvSpPr>
          <p:cNvPr id="25" name="Shape 2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381EB82C-14B1-0A4A-98C5-0229CB53271D}" type="datetimeFigureOut">
              <a:rPr kumimoji="1" lang="zh-CN" altLang="en-US" smtClean="0"/>
              <a:t>2026/4/20</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283DF8D-0265-7F42-BD7C-CC25BFC81EAB}" type="slidenum">
              <a:rPr kumimoji="1" lang="zh-CN" altLang="en-US" smtClean="0"/>
              <a:t>‹#›</a:t>
            </a:fld>
            <a:endParaRPr kumimoji="1" lang="zh-CN" altLang="en-US"/>
          </a:p>
        </p:txBody>
      </p:sp>
    </p:spTree>
    <p:extLst>
      <p:ext uri="{BB962C8B-B14F-4D97-AF65-F5344CB8AC3E}">
        <p14:creationId xmlns:p14="http://schemas.microsoft.com/office/powerpoint/2010/main" val="4287237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1EB82C-14B1-0A4A-98C5-0229CB53271D}" type="datetimeFigureOut">
              <a:rPr kumimoji="1" lang="zh-CN" altLang="en-US" smtClean="0"/>
              <a:t>2026/4/20</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283DF8D-0265-7F42-BD7C-CC25BFC81EAB}" type="slidenum">
              <a:rPr kumimoji="1" lang="zh-CN" altLang="en-US" smtClean="0"/>
              <a:t>‹#›</a:t>
            </a:fld>
            <a:endParaRPr kumimoji="1" lang="zh-CN" altLang="en-US"/>
          </a:p>
        </p:txBody>
      </p:sp>
    </p:spTree>
    <p:extLst>
      <p:ext uri="{BB962C8B-B14F-4D97-AF65-F5344CB8AC3E}">
        <p14:creationId xmlns:p14="http://schemas.microsoft.com/office/powerpoint/2010/main" val="1137542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381EB82C-14B1-0A4A-98C5-0229CB53271D}" type="datetimeFigureOut">
              <a:rPr kumimoji="1" lang="zh-CN" altLang="en-US" smtClean="0"/>
              <a:t>2026/4/20</a:t>
            </a:fld>
            <a:endParaRPr kumimoji="1" lang="zh-CN" alt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kumimoji="1" lang="zh-CN" altLang="en-US"/>
          </a:p>
        </p:txBody>
      </p:sp>
      <p:sp>
        <p:nvSpPr>
          <p:cNvPr id="7" name="Slide Number Placeholder 6"/>
          <p:cNvSpPr>
            <a:spLocks noGrp="1"/>
          </p:cNvSpPr>
          <p:nvPr>
            <p:ph type="sldNum" sz="quarter" idx="12"/>
          </p:nvPr>
        </p:nvSpPr>
        <p:spPr/>
        <p:txBody>
          <a:bodyPr/>
          <a:lstStyle/>
          <a:p>
            <a:fld id="{9283DF8D-0265-7F42-BD7C-CC25BFC81EAB}" type="slidenum">
              <a:rPr kumimoji="1" lang="zh-CN" altLang="en-US" smtClean="0"/>
              <a:t>‹#›</a:t>
            </a:fld>
            <a:endParaRPr kumimoji="1" lang="zh-CN" altLang="en-US"/>
          </a:p>
        </p:txBody>
      </p:sp>
    </p:spTree>
    <p:extLst>
      <p:ext uri="{BB962C8B-B14F-4D97-AF65-F5344CB8AC3E}">
        <p14:creationId xmlns:p14="http://schemas.microsoft.com/office/powerpoint/2010/main" val="3053330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381EB82C-14B1-0A4A-98C5-0229CB53271D}" type="datetimeFigureOut">
              <a:rPr kumimoji="1" lang="zh-CN" altLang="en-US" smtClean="0"/>
              <a:t>2026/4/20</a:t>
            </a:fld>
            <a:endParaRPr kumimoji="1" lang="zh-CN" alt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kumimoji="1" lang="zh-CN" altLang="en-US"/>
          </a:p>
        </p:txBody>
      </p:sp>
      <p:sp>
        <p:nvSpPr>
          <p:cNvPr id="7" name="Slide Number Placeholder 6"/>
          <p:cNvSpPr>
            <a:spLocks noGrp="1"/>
          </p:cNvSpPr>
          <p:nvPr>
            <p:ph type="sldNum" sz="quarter" idx="12"/>
          </p:nvPr>
        </p:nvSpPr>
        <p:spPr/>
        <p:txBody>
          <a:bodyPr/>
          <a:lstStyle/>
          <a:p>
            <a:fld id="{9283DF8D-0265-7F42-BD7C-CC25BFC81EAB}" type="slidenum">
              <a:rPr kumimoji="1" lang="zh-CN" altLang="en-US" smtClean="0"/>
              <a:t>‹#›</a:t>
            </a:fld>
            <a:endParaRPr kumimoji="1" lang="zh-CN" altLang="en-US"/>
          </a:p>
        </p:txBody>
      </p:sp>
    </p:spTree>
    <p:extLst>
      <p:ext uri="{BB962C8B-B14F-4D97-AF65-F5344CB8AC3E}">
        <p14:creationId xmlns:p14="http://schemas.microsoft.com/office/powerpoint/2010/main" val="1014591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381EB82C-14B1-0A4A-98C5-0229CB53271D}" type="datetimeFigureOut">
              <a:rPr kumimoji="1" lang="zh-CN" altLang="en-US" smtClean="0"/>
              <a:t>2026/4/20</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283DF8D-0265-7F42-BD7C-CC25BFC81EAB}" type="slidenum">
              <a:rPr kumimoji="1" lang="zh-CN" altLang="en-US" smtClean="0"/>
              <a:t>‹#›</a:t>
            </a:fld>
            <a:endParaRPr kumimoji="1" lang="zh-CN" altLang="en-US"/>
          </a:p>
        </p:txBody>
      </p:sp>
    </p:spTree>
    <p:extLst>
      <p:ext uri="{BB962C8B-B14F-4D97-AF65-F5344CB8AC3E}">
        <p14:creationId xmlns:p14="http://schemas.microsoft.com/office/powerpoint/2010/main" val="1562356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381EB82C-14B1-0A4A-98C5-0229CB53271D}" type="datetimeFigureOut">
              <a:rPr kumimoji="1" lang="zh-CN" altLang="en-US" smtClean="0"/>
              <a:t>2026/4/20</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283DF8D-0265-7F42-BD7C-CC25BFC81EAB}" type="slidenum">
              <a:rPr kumimoji="1" lang="zh-CN" altLang="en-US" smtClean="0"/>
              <a:t>‹#›</a:t>
            </a:fld>
            <a:endParaRPr kumimoji="1" lang="zh-CN" altLang="en-US"/>
          </a:p>
        </p:txBody>
      </p:sp>
    </p:spTree>
    <p:extLst>
      <p:ext uri="{BB962C8B-B14F-4D97-AF65-F5344CB8AC3E}">
        <p14:creationId xmlns:p14="http://schemas.microsoft.com/office/powerpoint/2010/main" val="2876919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仅标题">
    <p:spTree>
      <p:nvGrpSpPr>
        <p:cNvPr id="1" name=""/>
        <p:cNvGrpSpPr/>
        <p:nvPr/>
      </p:nvGrpSpPr>
      <p:grpSpPr>
        <a:xfrm>
          <a:off x="0" y="0"/>
          <a:ext cx="0" cy="0"/>
          <a:chOff x="0" y="0"/>
          <a:chExt cx="0" cy="0"/>
        </a:xfrm>
      </p:grpSpPr>
      <p:sp>
        <p:nvSpPr>
          <p:cNvPr id="27" name="Shape 27"/>
          <p:cNvSpPr/>
          <p:nvPr/>
        </p:nvSpPr>
        <p:spPr>
          <a:xfrm>
            <a:off x="527051" y="895350"/>
            <a:ext cx="11137901" cy="0"/>
          </a:xfrm>
          <a:prstGeom prst="line">
            <a:avLst/>
          </a:prstGeom>
          <a:ln w="12700">
            <a:solidFill>
              <a:srgbClr val="A7C0DE"/>
            </a:solidFill>
            <a:round/>
          </a:ln>
        </p:spPr>
        <p:txBody>
          <a:bodyPr lIns="0" tIns="0" rIns="0" bIns="0"/>
          <a:lstStyle/>
          <a:p>
            <a:pPr lvl="0" defTabSz="457200">
              <a:defRPr sz="1200">
                <a:latin typeface="+mn-lt"/>
                <a:ea typeface="+mn-ea"/>
                <a:cs typeface="+mn-cs"/>
                <a:sym typeface="Helvetica"/>
              </a:defRPr>
            </a:pPr>
            <a:endParaRPr/>
          </a:p>
        </p:txBody>
      </p:sp>
      <p:sp>
        <p:nvSpPr>
          <p:cNvPr id="28" name="Shape 28"/>
          <p:cNvSpPr>
            <a:spLocks noGrp="1"/>
          </p:cNvSpPr>
          <p:nvPr>
            <p:ph type="sldNum" sz="quarter" idx="2"/>
          </p:nvPr>
        </p:nvSpPr>
        <p:spPr>
          <a:xfrm>
            <a:off x="8966200" y="6156959"/>
            <a:ext cx="2844800" cy="320041"/>
          </a:xfrm>
          <a:prstGeom prst="rect">
            <a:avLst/>
          </a:prstGeom>
        </p:spPr>
        <p:txBody>
          <a:bodyPr/>
          <a:lstStyle>
            <a:lvl1pPr>
              <a:defRPr>
                <a:solidFill>
                  <a:srgbClr val="A7C0DE"/>
                </a:solidFill>
                <a:latin typeface="Krona One"/>
                <a:ea typeface="Krona One"/>
                <a:cs typeface="Krona One"/>
                <a:sym typeface="Krona One"/>
              </a:defRPr>
            </a:lvl1pPr>
          </a:lstStyle>
          <a:p>
            <a:pPr lvl="0"/>
            <a:fld id="{86CB4B4D-7CA3-9044-876B-883B54F8677D}" type="slidenum">
              <a:t>‹#›</a:t>
            </a:fld>
            <a:endParaRPr/>
          </a:p>
        </p:txBody>
      </p:sp>
      <p:sp>
        <p:nvSpPr>
          <p:cNvPr id="29" name="Shape 29"/>
          <p:cNvSpPr>
            <a:spLocks noGrp="1"/>
          </p:cNvSpPr>
          <p:nvPr>
            <p:ph type="title"/>
          </p:nvPr>
        </p:nvSpPr>
        <p:spPr>
          <a:xfrm>
            <a:off x="609600" y="254000"/>
            <a:ext cx="10972800" cy="561975"/>
          </a:xfrm>
          <a:prstGeom prst="rect">
            <a:avLst/>
          </a:prstGeom>
        </p:spPr>
        <p:txBody>
          <a:bodyPr lIns="0" tIns="0" rIns="0" bIns="0">
            <a:normAutofit/>
          </a:bodyPr>
          <a:lstStyle>
            <a:lvl1pPr>
              <a:defRPr sz="2500">
                <a:solidFill>
                  <a:srgbClr val="4F81BD"/>
                </a:solidFill>
                <a:latin typeface="Krona One"/>
                <a:ea typeface="Krona One"/>
                <a:cs typeface="Krona One"/>
                <a:sym typeface="Krona One"/>
              </a:defRPr>
            </a:lvl1pPr>
          </a:lstStyle>
          <a:p>
            <a:pPr lvl="0">
              <a:defRPr sz="1800" b="0">
                <a:solidFill>
                  <a:srgbClr val="000000"/>
                </a:solidFill>
              </a:defRPr>
            </a:pPr>
            <a:r>
              <a:rPr sz="2500" b="1">
                <a:solidFill>
                  <a:srgbClr val="4F81BD"/>
                </a:solidFill>
              </a:rPr>
              <a:t>标题文本</a:t>
            </a:r>
          </a:p>
        </p:txBody>
      </p:sp>
    </p:spTree>
    <p:extLst>
      <p:ext uri="{BB962C8B-B14F-4D97-AF65-F5344CB8AC3E}">
        <p14:creationId xmlns:p14="http://schemas.microsoft.com/office/powerpoint/2010/main" val="332605115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33" name="Shape 33"/>
          <p:cNvSpPr>
            <a:spLocks noGrp="1"/>
          </p:cNvSpPr>
          <p:nvPr>
            <p:ph type="title"/>
          </p:nvPr>
        </p:nvSpPr>
        <p:spPr>
          <a:xfrm>
            <a:off x="609601" y="0"/>
            <a:ext cx="4011084" cy="1435100"/>
          </a:xfrm>
          <a:prstGeom prst="rect">
            <a:avLst/>
          </a:prstGeom>
        </p:spPr>
        <p:txBody>
          <a:bodyPr anchor="b"/>
          <a:lstStyle>
            <a:lvl1pPr algn="l">
              <a:defRPr sz="2000"/>
            </a:lvl1pPr>
          </a:lstStyle>
          <a:p>
            <a:pPr lvl="0">
              <a:defRPr sz="1800" b="0">
                <a:solidFill>
                  <a:srgbClr val="000000"/>
                </a:solidFill>
              </a:defRPr>
            </a:pPr>
            <a:r>
              <a:rPr sz="2000" b="1">
                <a:solidFill>
                  <a:srgbClr val="3366FF"/>
                </a:solidFill>
              </a:rPr>
              <a:t>标题文本</a:t>
            </a:r>
          </a:p>
        </p:txBody>
      </p:sp>
      <p:sp>
        <p:nvSpPr>
          <p:cNvPr id="34" name="Shape 34"/>
          <p:cNvSpPr>
            <a:spLocks noGrp="1"/>
          </p:cNvSpPr>
          <p:nvPr>
            <p:ph type="body" idx="1"/>
          </p:nvPr>
        </p:nvSpPr>
        <p:spPr>
          <a:xfrm>
            <a:off x="4766733" y="273050"/>
            <a:ext cx="6815667" cy="6584950"/>
          </a:xfrm>
          <a:prstGeom prst="rect">
            <a:avLst/>
          </a:prstGeom>
        </p:spPr>
        <p:txBody>
          <a:bodyPr/>
          <a:lstStyle>
            <a:lvl1pPr>
              <a:spcBef>
                <a:spcPts val="700"/>
              </a:spcBef>
              <a:defRPr sz="3200"/>
            </a:lvl1pPr>
            <a:lvl2pPr marL="783771" indent="-326571">
              <a:spcBef>
                <a:spcPts val="700"/>
              </a:spcBef>
              <a:defRPr sz="3200"/>
            </a:lvl2pPr>
            <a:lvl3pPr>
              <a:spcBef>
                <a:spcPts val="700"/>
              </a:spcBef>
              <a:defRPr sz="3200"/>
            </a:lvl3pPr>
            <a:lvl4pPr marL="1737360" indent="-365760">
              <a:spcBef>
                <a:spcPts val="700"/>
              </a:spcBef>
              <a:defRPr sz="3200"/>
            </a:lvl4pPr>
            <a:lvl5pPr marL="2194560" indent="-365760">
              <a:spcBef>
                <a:spcPts val="700"/>
              </a:spcBef>
              <a:defRPr sz="3200"/>
            </a:lvl5pPr>
          </a:lstStyle>
          <a:p>
            <a:pPr lvl="0">
              <a:defRPr sz="1800"/>
            </a:pPr>
            <a:r>
              <a:rPr sz="3200"/>
              <a:t>正文级别 1</a:t>
            </a:r>
          </a:p>
          <a:p>
            <a:pPr lvl="1">
              <a:defRPr sz="1800"/>
            </a:pPr>
            <a:r>
              <a:rPr sz="3200"/>
              <a:t>正文级别 2</a:t>
            </a:r>
          </a:p>
          <a:p>
            <a:pPr lvl="2">
              <a:defRPr sz="1800"/>
            </a:pPr>
            <a:r>
              <a:rPr sz="3200"/>
              <a:t>正文级别 3</a:t>
            </a:r>
          </a:p>
          <a:p>
            <a:pPr lvl="3">
              <a:defRPr sz="1800"/>
            </a:pPr>
            <a:r>
              <a:rPr sz="3200"/>
              <a:t>正文级别 4</a:t>
            </a:r>
          </a:p>
          <a:p>
            <a:pPr lvl="4">
              <a:defRPr sz="1800"/>
            </a:pPr>
            <a:r>
              <a:rPr sz="3200"/>
              <a:t>正文级别 5</a:t>
            </a:r>
          </a:p>
        </p:txBody>
      </p:sp>
      <p:sp>
        <p:nvSpPr>
          <p:cNvPr id="35" name="Shape 35"/>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05110033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垂直排列标题与文本">
    <p:spTree>
      <p:nvGrpSpPr>
        <p:cNvPr id="1" name=""/>
        <p:cNvGrpSpPr/>
        <p:nvPr/>
      </p:nvGrpSpPr>
      <p:grpSpPr>
        <a:xfrm>
          <a:off x="0" y="0"/>
          <a:ext cx="0" cy="0"/>
          <a:chOff x="0" y="0"/>
          <a:chExt cx="0" cy="0"/>
        </a:xfrm>
      </p:grpSpPr>
      <p:sp>
        <p:nvSpPr>
          <p:cNvPr id="45" name="Shape 45"/>
          <p:cNvSpPr>
            <a:spLocks noGrp="1"/>
          </p:cNvSpPr>
          <p:nvPr>
            <p:ph type="title"/>
          </p:nvPr>
        </p:nvSpPr>
        <p:spPr>
          <a:xfrm>
            <a:off x="8839200" y="0"/>
            <a:ext cx="2743200" cy="6400804"/>
          </a:xfrm>
          <a:prstGeom prst="rect">
            <a:avLst/>
          </a:prstGeom>
        </p:spPr>
        <p:txBody>
          <a:bodyPr/>
          <a:lstStyle/>
          <a:p>
            <a:pPr lvl="0">
              <a:defRPr sz="1800" b="0">
                <a:solidFill>
                  <a:srgbClr val="000000"/>
                </a:solidFill>
              </a:defRPr>
            </a:pPr>
            <a:r>
              <a:rPr sz="2800" b="1">
                <a:solidFill>
                  <a:srgbClr val="3366FF"/>
                </a:solidFill>
              </a:rPr>
              <a:t>标题文本</a:t>
            </a:r>
          </a:p>
        </p:txBody>
      </p:sp>
      <p:sp>
        <p:nvSpPr>
          <p:cNvPr id="46" name="Shape 46"/>
          <p:cNvSpPr>
            <a:spLocks noGrp="1"/>
          </p:cNvSpPr>
          <p:nvPr>
            <p:ph type="body" idx="1"/>
          </p:nvPr>
        </p:nvSpPr>
        <p:spPr>
          <a:xfrm>
            <a:off x="609600" y="274639"/>
            <a:ext cx="8026400" cy="6583361"/>
          </a:xfrm>
          <a:prstGeom prst="rect">
            <a:avLst/>
          </a:prstGeom>
        </p:spPr>
        <p:txBody>
          <a:bodyPr/>
          <a:lstStyle/>
          <a:p>
            <a:pPr lvl="0">
              <a:defRPr sz="1800"/>
            </a:pPr>
            <a:r>
              <a:rPr sz="2400"/>
              <a:t>正文级别 1</a:t>
            </a:r>
          </a:p>
          <a:p>
            <a:pPr lvl="1">
              <a:defRPr sz="1800"/>
            </a:pPr>
            <a:r>
              <a:rPr sz="2400"/>
              <a:t>正文级别 2</a:t>
            </a:r>
          </a:p>
          <a:p>
            <a:pPr lvl="2">
              <a:defRPr sz="1800"/>
            </a:pPr>
            <a:r>
              <a:rPr sz="2400"/>
              <a:t>正文级别 3</a:t>
            </a:r>
          </a:p>
          <a:p>
            <a:pPr lvl="3">
              <a:defRPr sz="1800"/>
            </a:pPr>
            <a:r>
              <a:rPr sz="2400"/>
              <a:t>正文级别 4</a:t>
            </a:r>
          </a:p>
          <a:p>
            <a:pPr lvl="4">
              <a:defRPr sz="1800"/>
            </a:pPr>
            <a:r>
              <a:rPr sz="2400"/>
              <a:t>正文级别 5</a:t>
            </a:r>
          </a:p>
        </p:txBody>
      </p:sp>
      <p:sp>
        <p:nvSpPr>
          <p:cNvPr id="47" name="Shape 47"/>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90021276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r>
              <a:rPr lang="en-US" altLang="zh-CN" dirty="0">
                <a:sym typeface="Arial" charset="0"/>
              </a:rPr>
              <a:t>title</a:t>
            </a:r>
            <a:endParaRPr lang="zh-CN" altLang="en-US" dirty="0"/>
          </a:p>
        </p:txBody>
      </p:sp>
      <p:sp>
        <p:nvSpPr>
          <p:cNvPr id="3" name="内容占位符 2"/>
          <p:cNvSpPr>
            <a:spLocks noGrp="1"/>
          </p:cNvSpPr>
          <p:nvPr>
            <p:ph idx="1" hasCustomPrompt="1"/>
          </p:nvPr>
        </p:nvSpPr>
        <p:spPr/>
        <p:txBody>
          <a:bodyPr/>
          <a:lstStyle>
            <a:lvl1pPr>
              <a:lnSpc>
                <a:spcPct val="130000"/>
              </a:lnSpc>
              <a:defRPr sz="2400" b="0">
                <a:latin typeface="Candara"/>
                <a:cs typeface="Candara"/>
              </a:defRPr>
            </a:lvl1pPr>
            <a:lvl2pPr>
              <a:lnSpc>
                <a:spcPct val="130000"/>
              </a:lnSpc>
              <a:defRPr sz="2000" b="0">
                <a:latin typeface="Candara"/>
                <a:cs typeface="Candara"/>
              </a:defRPr>
            </a:lvl2pPr>
            <a:lvl3pPr>
              <a:lnSpc>
                <a:spcPct val="130000"/>
              </a:lnSpc>
              <a:defRPr sz="1800" b="0">
                <a:latin typeface="Arial"/>
                <a:cs typeface="Arial"/>
              </a:defRPr>
            </a:lvl3pPr>
            <a:lvl4pPr>
              <a:lnSpc>
                <a:spcPct val="130000"/>
              </a:lnSpc>
              <a:defRPr sz="1600" b="0">
                <a:latin typeface="Arial"/>
                <a:cs typeface="Arial"/>
              </a:defRPr>
            </a:lvl4pPr>
          </a:lstStyle>
          <a:p>
            <a:pPr lvl="0"/>
            <a:r>
              <a:rPr lang="en-US" altLang="zh-CN" dirty="0">
                <a:sym typeface="Arial" charset="0"/>
              </a:rPr>
              <a:t>A </a:t>
            </a:r>
            <a:r>
              <a:rPr lang="en-US" altLang="zh-CN" dirty="0" err="1">
                <a:sym typeface="Arial" charset="0"/>
              </a:rPr>
              <a:t>smallfor</a:t>
            </a:r>
            <a:r>
              <a:rPr lang="en-US" altLang="zh-CN" dirty="0">
                <a:sym typeface="Arial" charset="0"/>
              </a:rPr>
              <a:t> This is an example of </a:t>
            </a:r>
          </a:p>
          <a:p>
            <a:pPr lvl="1"/>
            <a:r>
              <a:rPr lang="en-US" altLang="zh-CN" dirty="0">
                <a:sym typeface="Arial" charset="0"/>
              </a:rPr>
              <a:t>Example fonts</a:t>
            </a:r>
          </a:p>
          <a:p>
            <a:pPr lvl="2"/>
            <a:r>
              <a:rPr lang="zh-CN" altLang="en-US" dirty="0">
                <a:sym typeface="Arial" charset="0"/>
              </a:rPr>
              <a:t>第四级</a:t>
            </a:r>
            <a:endParaRPr lang="en-US" altLang="zh-CN" dirty="0">
              <a:sym typeface="Arial" charset="0"/>
            </a:endParaRPr>
          </a:p>
          <a:p>
            <a:pPr lvl="3"/>
            <a:r>
              <a:rPr lang="zh-CN" altLang="en-US" dirty="0">
                <a:sym typeface="Arial" charset="0"/>
              </a:rPr>
              <a:t>第五级</a:t>
            </a:r>
            <a:endParaRPr lang="en-US" altLang="zh-CN" dirty="0">
              <a:sym typeface="Arial" charset="0"/>
            </a:endParaRPr>
          </a:p>
        </p:txBody>
      </p:sp>
      <p:sp>
        <p:nvSpPr>
          <p:cNvPr id="4" name="Rectangle 4"/>
          <p:cNvSpPr>
            <a:spLocks noGrp="1" noChangeArrowheads="1"/>
          </p:cNvSpPr>
          <p:nvPr>
            <p:ph type="dt" sz="half" idx="10"/>
          </p:nvPr>
        </p:nvSpPr>
        <p:spPr>
          <a:ln/>
        </p:spPr>
        <p:txBody>
          <a:bodyPr/>
          <a:lstStyle>
            <a:lvl1pPr>
              <a:defRPr/>
            </a:lvl1pPr>
          </a:lstStyle>
          <a:p>
            <a:r>
              <a:rPr lang="zh-CN" altLang="en-US">
                <a:solidFill>
                  <a:prstClr val="black"/>
                </a:solidFill>
              </a:rPr>
              <a:t>国科大研究生课程</a:t>
            </a:r>
            <a:endParaRPr lang="zh-CN" alt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r>
              <a:rPr lang="zh-CN" altLang="en-US">
                <a:solidFill>
                  <a:prstClr val="black"/>
                </a:solidFill>
              </a:rPr>
              <a:t>高能天体物理</a:t>
            </a:r>
          </a:p>
        </p:txBody>
      </p:sp>
      <p:sp>
        <p:nvSpPr>
          <p:cNvPr id="6" name="Rectangle 6"/>
          <p:cNvSpPr>
            <a:spLocks noGrp="1" noChangeArrowheads="1"/>
          </p:cNvSpPr>
          <p:nvPr>
            <p:ph type="sldNum" sz="quarter" idx="12"/>
          </p:nvPr>
        </p:nvSpPr>
        <p:spPr>
          <a:xfrm>
            <a:off x="11650133" y="6245226"/>
            <a:ext cx="3793067" cy="307777"/>
          </a:xfrm>
          <a:ln/>
        </p:spPr>
        <p:txBody>
          <a:bodyPr/>
          <a:lstStyle>
            <a:lvl1pPr>
              <a:defRPr/>
            </a:lvl1pPr>
          </a:lstStyle>
          <a:p>
            <a:fld id="{B04BB9D8-59F2-C447-B33A-3B099332261E}" type="slidenum">
              <a:rPr lang="zh-CN" altLang="en-US" smtClean="0">
                <a:solidFill>
                  <a:prstClr val="black"/>
                </a:solidFill>
              </a:rPr>
              <a:pPr/>
              <a:t>‹#›</a:t>
            </a:fld>
            <a:endParaRPr lang="en-US" altLang="zh-CN" sz="1800" dirty="0">
              <a:solidFill>
                <a:prstClr val="black"/>
              </a:solidFill>
            </a:endParaRPr>
          </a:p>
        </p:txBody>
      </p:sp>
    </p:spTree>
    <p:extLst>
      <p:ext uri="{BB962C8B-B14F-4D97-AF65-F5344CB8AC3E}">
        <p14:creationId xmlns:p14="http://schemas.microsoft.com/office/powerpoint/2010/main" val="78318330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仅标题">
    <p:spTree>
      <p:nvGrpSpPr>
        <p:cNvPr id="1" name=""/>
        <p:cNvGrpSpPr/>
        <p:nvPr/>
      </p:nvGrpSpPr>
      <p:grpSpPr>
        <a:xfrm>
          <a:off x="0" y="0"/>
          <a:ext cx="0" cy="0"/>
          <a:chOff x="0" y="0"/>
          <a:chExt cx="0" cy="0"/>
        </a:xfrm>
      </p:grpSpPr>
      <p:sp>
        <p:nvSpPr>
          <p:cNvPr id="27" name="Shape 27"/>
          <p:cNvSpPr/>
          <p:nvPr/>
        </p:nvSpPr>
        <p:spPr>
          <a:xfrm>
            <a:off x="527051" y="895350"/>
            <a:ext cx="11137901" cy="0"/>
          </a:xfrm>
          <a:prstGeom prst="line">
            <a:avLst/>
          </a:prstGeom>
          <a:ln w="12700">
            <a:solidFill>
              <a:srgbClr val="A7C0DE"/>
            </a:solidFill>
            <a:round/>
          </a:ln>
        </p:spPr>
        <p:txBody>
          <a:bodyPr lIns="0" tIns="0" rIns="0" bIns="0"/>
          <a:lstStyle/>
          <a:p>
            <a:pPr lvl="0" defTabSz="457200">
              <a:defRPr sz="1200">
                <a:latin typeface="+mn-lt"/>
                <a:ea typeface="+mn-ea"/>
                <a:cs typeface="+mn-cs"/>
                <a:sym typeface="Helvetica"/>
              </a:defRPr>
            </a:pPr>
            <a:endParaRPr/>
          </a:p>
        </p:txBody>
      </p:sp>
      <p:sp>
        <p:nvSpPr>
          <p:cNvPr id="28" name="Shape 28"/>
          <p:cNvSpPr>
            <a:spLocks noGrp="1"/>
          </p:cNvSpPr>
          <p:nvPr>
            <p:ph type="sldNum" sz="quarter" idx="2"/>
          </p:nvPr>
        </p:nvSpPr>
        <p:spPr>
          <a:xfrm>
            <a:off x="8966200" y="6156959"/>
            <a:ext cx="2844800" cy="320041"/>
          </a:xfrm>
          <a:prstGeom prst="rect">
            <a:avLst/>
          </a:prstGeom>
        </p:spPr>
        <p:txBody>
          <a:bodyPr/>
          <a:lstStyle>
            <a:lvl1pPr>
              <a:defRPr>
                <a:solidFill>
                  <a:srgbClr val="A7C0DE"/>
                </a:solidFill>
                <a:latin typeface="Krona One"/>
                <a:ea typeface="Krona One"/>
                <a:cs typeface="Krona One"/>
                <a:sym typeface="Krona One"/>
              </a:defRPr>
            </a:lvl1pPr>
          </a:lstStyle>
          <a:p>
            <a:pPr lvl="0"/>
            <a:fld id="{86CB4B4D-7CA3-9044-876B-883B54F8677D}" type="slidenum">
              <a:t>‹#›</a:t>
            </a:fld>
            <a:endParaRPr/>
          </a:p>
        </p:txBody>
      </p:sp>
      <p:sp>
        <p:nvSpPr>
          <p:cNvPr id="29" name="Shape 29"/>
          <p:cNvSpPr>
            <a:spLocks noGrp="1"/>
          </p:cNvSpPr>
          <p:nvPr>
            <p:ph type="title"/>
          </p:nvPr>
        </p:nvSpPr>
        <p:spPr>
          <a:xfrm>
            <a:off x="609600" y="254000"/>
            <a:ext cx="10972800" cy="561975"/>
          </a:xfrm>
          <a:prstGeom prst="rect">
            <a:avLst/>
          </a:prstGeom>
        </p:spPr>
        <p:txBody>
          <a:bodyPr lIns="0" tIns="0" rIns="0" bIns="0">
            <a:normAutofit/>
          </a:bodyPr>
          <a:lstStyle>
            <a:lvl1pPr>
              <a:defRPr sz="2500">
                <a:solidFill>
                  <a:srgbClr val="4F81BD"/>
                </a:solidFill>
                <a:latin typeface="Krona One"/>
                <a:ea typeface="Krona One"/>
                <a:cs typeface="Krona One"/>
                <a:sym typeface="Krona One"/>
              </a:defRPr>
            </a:lvl1pPr>
          </a:lstStyle>
          <a:p>
            <a:pPr lvl="0">
              <a:defRPr sz="1800" b="0">
                <a:solidFill>
                  <a:srgbClr val="000000"/>
                </a:solidFill>
              </a:defRPr>
            </a:pPr>
            <a:r>
              <a:rPr sz="2500" b="1">
                <a:solidFill>
                  <a:srgbClr val="4F81BD"/>
                </a:solidFill>
              </a:rPr>
              <a:t>标题文本</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737F0AF-689F-BBBF-C986-269BE3B4BEFB}"/>
              </a:ext>
            </a:extLst>
          </p:cNvPr>
          <p:cNvSpPr>
            <a:spLocks noGrp="1"/>
          </p:cNvSpPr>
          <p:nvPr>
            <p:ph type="dt" sz="half" idx="10"/>
          </p:nvPr>
        </p:nvSpPr>
        <p:spPr/>
        <p:txBody>
          <a:bodyPr/>
          <a:lstStyle/>
          <a:p>
            <a:endParaRPr lang="zh-CN" altLang="en-US"/>
          </a:p>
        </p:txBody>
      </p:sp>
      <p:sp>
        <p:nvSpPr>
          <p:cNvPr id="3" name="页脚占位符 2">
            <a:extLst>
              <a:ext uri="{FF2B5EF4-FFF2-40B4-BE49-F238E27FC236}">
                <a16:creationId xmlns:a16="http://schemas.microsoft.com/office/drawing/2014/main" id="{BD214615-614A-4087-32E0-9827743997D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F3B1412-2CC8-50AC-4107-67D42E670AF6}"/>
              </a:ext>
            </a:extLst>
          </p:cNvPr>
          <p:cNvSpPr>
            <a:spLocks noGrp="1"/>
          </p:cNvSpPr>
          <p:nvPr>
            <p:ph type="sldNum" sz="quarter" idx="12"/>
          </p:nvPr>
        </p:nvSpPr>
        <p:spPr/>
        <p:txBody>
          <a:bodyPr/>
          <a:lstStyle/>
          <a:p>
            <a:fld id="{693DA910-6EF5-46B4-A930-31B66B308C9E}" type="slidenum">
              <a:rPr lang="zh-CN" altLang="en-US" smtClean="0"/>
              <a:t>‹#›</a:t>
            </a:fld>
            <a:endParaRPr lang="zh-CN" altLang="en-US"/>
          </a:p>
        </p:txBody>
      </p:sp>
    </p:spTree>
    <p:extLst>
      <p:ext uri="{BB962C8B-B14F-4D97-AF65-F5344CB8AC3E}">
        <p14:creationId xmlns:p14="http://schemas.microsoft.com/office/powerpoint/2010/main" val="2600437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116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2BABD9-6C66-B348-8B94-1747B0D5090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7F3AFF6-CE82-E6DA-A8D9-DF9BDC5CE2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EB9AAF3-4345-542D-131C-B9DCC4CB4719}"/>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DD6FF9D1-7ADC-CEA7-783F-B117D2AD51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3F22DF-921B-3B12-8261-305792F0BFDF}"/>
              </a:ext>
            </a:extLst>
          </p:cNvPr>
          <p:cNvSpPr>
            <a:spLocks noGrp="1"/>
          </p:cNvSpPr>
          <p:nvPr>
            <p:ph type="sldNum" sz="quarter" idx="12"/>
          </p:nvPr>
        </p:nvSpPr>
        <p:spPr/>
        <p:txBody>
          <a:bodyPr/>
          <a:lstStyle/>
          <a:p>
            <a:fld id="{693DA910-6EF5-46B4-A930-31B66B308C9E}" type="slidenum">
              <a:rPr lang="zh-CN" altLang="en-US" smtClean="0"/>
              <a:t>‹#›</a:t>
            </a:fld>
            <a:endParaRPr lang="zh-CN" altLang="en-US"/>
          </a:p>
        </p:txBody>
      </p:sp>
    </p:spTree>
    <p:extLst>
      <p:ext uri="{BB962C8B-B14F-4D97-AF65-F5344CB8AC3E}">
        <p14:creationId xmlns:p14="http://schemas.microsoft.com/office/powerpoint/2010/main" val="3147035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5F82DB-C422-EC12-9CAD-A819E7AAF6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1EC6442-9FA1-FC03-5949-9D098ABD629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91900D4-1C53-A4F8-F162-20325AC6BD29}"/>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401F579E-310C-E772-3CE0-DCC56E34372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A1D434-A9D2-135A-28AC-799CE6754629}"/>
              </a:ext>
            </a:extLst>
          </p:cNvPr>
          <p:cNvSpPr>
            <a:spLocks noGrp="1"/>
          </p:cNvSpPr>
          <p:nvPr>
            <p:ph type="sldNum" sz="quarter" idx="12"/>
          </p:nvPr>
        </p:nvSpPr>
        <p:spPr/>
        <p:txBody>
          <a:bodyPr/>
          <a:lstStyle/>
          <a:p>
            <a:fld id="{693DA910-6EF5-46B4-A930-31B66B308C9E}" type="slidenum">
              <a:rPr lang="zh-CN" altLang="en-US" smtClean="0"/>
              <a:t>‹#›</a:t>
            </a:fld>
            <a:endParaRPr lang="zh-CN" altLang="en-US"/>
          </a:p>
        </p:txBody>
      </p:sp>
    </p:spTree>
    <p:extLst>
      <p:ext uri="{BB962C8B-B14F-4D97-AF65-F5344CB8AC3E}">
        <p14:creationId xmlns:p14="http://schemas.microsoft.com/office/powerpoint/2010/main" val="1598573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A12665-34A5-9A0B-6CA6-0031FAF50DF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6F746E-73CF-4A7B-FD2A-EF90EBD482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DFB6B97-6222-78AC-8767-56CE40A8E98E}"/>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6A8A5575-3AFC-F95A-C58A-064412E428B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977328-18EF-8D5B-EA07-3EC051188ED4}"/>
              </a:ext>
            </a:extLst>
          </p:cNvPr>
          <p:cNvSpPr>
            <a:spLocks noGrp="1"/>
          </p:cNvSpPr>
          <p:nvPr>
            <p:ph type="sldNum" sz="quarter" idx="12"/>
          </p:nvPr>
        </p:nvSpPr>
        <p:spPr/>
        <p:txBody>
          <a:bodyPr/>
          <a:lstStyle/>
          <a:p>
            <a:fld id="{693DA910-6EF5-46B4-A930-31B66B308C9E}" type="slidenum">
              <a:rPr lang="zh-CN" altLang="en-US" smtClean="0"/>
              <a:t>‹#›</a:t>
            </a:fld>
            <a:endParaRPr lang="zh-CN" altLang="en-US"/>
          </a:p>
        </p:txBody>
      </p:sp>
    </p:spTree>
    <p:extLst>
      <p:ext uri="{BB962C8B-B14F-4D97-AF65-F5344CB8AC3E}">
        <p14:creationId xmlns:p14="http://schemas.microsoft.com/office/powerpoint/2010/main" val="3353230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ACAB79-072D-61DF-35EA-7E4538E8AE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F92438C-B316-D51F-4F47-3F42D8D076A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5872640-A649-E1F1-4B8E-D4A0682ABC6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054DDFA-DED6-D976-42DB-766A4D0E40C1}"/>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CBB102FB-1D3D-D95E-4CC3-98B9126576A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3DE4F4B-30A8-04E9-B2CA-10C11C4EBE3B}"/>
              </a:ext>
            </a:extLst>
          </p:cNvPr>
          <p:cNvSpPr>
            <a:spLocks noGrp="1"/>
          </p:cNvSpPr>
          <p:nvPr>
            <p:ph type="sldNum" sz="quarter" idx="12"/>
          </p:nvPr>
        </p:nvSpPr>
        <p:spPr/>
        <p:txBody>
          <a:bodyPr/>
          <a:lstStyle/>
          <a:p>
            <a:fld id="{693DA910-6EF5-46B4-A930-31B66B308C9E}" type="slidenum">
              <a:rPr lang="zh-CN" altLang="en-US" smtClean="0"/>
              <a:t>‹#›</a:t>
            </a:fld>
            <a:endParaRPr lang="zh-CN" altLang="en-US"/>
          </a:p>
        </p:txBody>
      </p:sp>
    </p:spTree>
    <p:extLst>
      <p:ext uri="{BB962C8B-B14F-4D97-AF65-F5344CB8AC3E}">
        <p14:creationId xmlns:p14="http://schemas.microsoft.com/office/powerpoint/2010/main" val="561440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A8A300-DA87-C824-D8B6-2DB5837843A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46904A6-20AE-4496-4338-291D846623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7365097-39C4-9D56-8815-CBF73C358A1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06EBA72-1ABE-A979-A02F-450660B85D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C844429-AC81-BAC1-80A1-76740D94D80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EE96B96-4A16-B9E1-1E63-FD9293FFA2C8}"/>
              </a:ext>
            </a:extLst>
          </p:cNvPr>
          <p:cNvSpPr>
            <a:spLocks noGrp="1"/>
          </p:cNvSpPr>
          <p:nvPr>
            <p:ph type="dt" sz="half" idx="10"/>
          </p:nvPr>
        </p:nvSpPr>
        <p:spPr/>
        <p:txBody>
          <a:bodyPr/>
          <a:lstStyle/>
          <a:p>
            <a:endParaRPr lang="zh-CN" altLang="en-US"/>
          </a:p>
        </p:txBody>
      </p:sp>
      <p:sp>
        <p:nvSpPr>
          <p:cNvPr id="8" name="页脚占位符 7">
            <a:extLst>
              <a:ext uri="{FF2B5EF4-FFF2-40B4-BE49-F238E27FC236}">
                <a16:creationId xmlns:a16="http://schemas.microsoft.com/office/drawing/2014/main" id="{280494F2-2632-5DCD-CEE9-BF1A2E063AA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4A282F1-3481-CB8F-A431-F9D448D7864C}"/>
              </a:ext>
            </a:extLst>
          </p:cNvPr>
          <p:cNvSpPr>
            <a:spLocks noGrp="1"/>
          </p:cNvSpPr>
          <p:nvPr>
            <p:ph type="sldNum" sz="quarter" idx="12"/>
          </p:nvPr>
        </p:nvSpPr>
        <p:spPr/>
        <p:txBody>
          <a:bodyPr/>
          <a:lstStyle/>
          <a:p>
            <a:fld id="{693DA910-6EF5-46B4-A930-31B66B308C9E}" type="slidenum">
              <a:rPr lang="zh-CN" altLang="en-US" smtClean="0"/>
              <a:t>‹#›</a:t>
            </a:fld>
            <a:endParaRPr lang="zh-CN" altLang="en-US"/>
          </a:p>
        </p:txBody>
      </p:sp>
    </p:spTree>
    <p:extLst>
      <p:ext uri="{BB962C8B-B14F-4D97-AF65-F5344CB8AC3E}">
        <p14:creationId xmlns:p14="http://schemas.microsoft.com/office/powerpoint/2010/main" val="3273813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150229-3178-6471-3AFD-4858D744841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E3859A9-0803-4FD3-63EC-21AF7387FB82}"/>
              </a:ext>
            </a:extLst>
          </p:cNvPr>
          <p:cNvSpPr>
            <a:spLocks noGrp="1"/>
          </p:cNvSpPr>
          <p:nvPr>
            <p:ph type="dt" sz="half" idx="10"/>
          </p:nvPr>
        </p:nvSpPr>
        <p:spPr/>
        <p:txBody>
          <a:bodyPr/>
          <a:lstStyle/>
          <a:p>
            <a:endParaRPr lang="zh-CN" altLang="en-US"/>
          </a:p>
        </p:txBody>
      </p:sp>
      <p:sp>
        <p:nvSpPr>
          <p:cNvPr id="4" name="页脚占位符 3">
            <a:extLst>
              <a:ext uri="{FF2B5EF4-FFF2-40B4-BE49-F238E27FC236}">
                <a16:creationId xmlns:a16="http://schemas.microsoft.com/office/drawing/2014/main" id="{423F00FC-510E-33CF-EF77-CF5C75A1F3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E287F10-9E6B-DDAA-9133-E1E5F37DC9EB}"/>
              </a:ext>
            </a:extLst>
          </p:cNvPr>
          <p:cNvSpPr>
            <a:spLocks noGrp="1"/>
          </p:cNvSpPr>
          <p:nvPr>
            <p:ph type="sldNum" sz="quarter" idx="12"/>
          </p:nvPr>
        </p:nvSpPr>
        <p:spPr/>
        <p:txBody>
          <a:bodyPr/>
          <a:lstStyle/>
          <a:p>
            <a:fld id="{693DA910-6EF5-46B4-A930-31B66B308C9E}" type="slidenum">
              <a:rPr lang="zh-CN" altLang="en-US" smtClean="0"/>
              <a:t>‹#›</a:t>
            </a:fld>
            <a:endParaRPr lang="zh-CN" altLang="en-US"/>
          </a:p>
        </p:txBody>
      </p:sp>
    </p:spTree>
    <p:extLst>
      <p:ext uri="{BB962C8B-B14F-4D97-AF65-F5344CB8AC3E}">
        <p14:creationId xmlns:p14="http://schemas.microsoft.com/office/powerpoint/2010/main" val="4292655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737F0AF-689F-BBBF-C986-269BE3B4BEFB}"/>
              </a:ext>
            </a:extLst>
          </p:cNvPr>
          <p:cNvSpPr>
            <a:spLocks noGrp="1"/>
          </p:cNvSpPr>
          <p:nvPr>
            <p:ph type="dt" sz="half" idx="10"/>
          </p:nvPr>
        </p:nvSpPr>
        <p:spPr/>
        <p:txBody>
          <a:bodyPr/>
          <a:lstStyle/>
          <a:p>
            <a:endParaRPr lang="zh-CN" altLang="en-US"/>
          </a:p>
        </p:txBody>
      </p:sp>
      <p:sp>
        <p:nvSpPr>
          <p:cNvPr id="3" name="页脚占位符 2">
            <a:extLst>
              <a:ext uri="{FF2B5EF4-FFF2-40B4-BE49-F238E27FC236}">
                <a16:creationId xmlns:a16="http://schemas.microsoft.com/office/drawing/2014/main" id="{BD214615-614A-4087-32E0-9827743997D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F3B1412-2CC8-50AC-4107-67D42E670AF6}"/>
              </a:ext>
            </a:extLst>
          </p:cNvPr>
          <p:cNvSpPr>
            <a:spLocks noGrp="1"/>
          </p:cNvSpPr>
          <p:nvPr>
            <p:ph type="sldNum" sz="quarter" idx="12"/>
          </p:nvPr>
        </p:nvSpPr>
        <p:spPr/>
        <p:txBody>
          <a:bodyPr/>
          <a:lstStyle/>
          <a:p>
            <a:fld id="{693DA910-6EF5-46B4-A930-31B66B308C9E}" type="slidenum">
              <a:rPr lang="zh-CN" altLang="en-US" smtClean="0"/>
              <a:t>‹#›</a:t>
            </a:fld>
            <a:endParaRPr lang="zh-CN" altLang="en-US"/>
          </a:p>
        </p:txBody>
      </p:sp>
    </p:spTree>
    <p:extLst>
      <p:ext uri="{BB962C8B-B14F-4D97-AF65-F5344CB8AC3E}">
        <p14:creationId xmlns:p14="http://schemas.microsoft.com/office/powerpoint/2010/main" val="408772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573BCA-C11C-9DDB-5870-529938517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424560-F1AE-B671-3F9B-35F50D6569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B8C5A24-C12E-4E41-0D7E-5D55776B1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BEDDDA3-D0C1-CBE8-B915-576E719BC26B}"/>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9C08C87B-EA1D-BE6D-FDD7-14575FC373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B71A3E-83E0-CB01-CF9C-2F1C15EDDE84}"/>
              </a:ext>
            </a:extLst>
          </p:cNvPr>
          <p:cNvSpPr>
            <a:spLocks noGrp="1"/>
          </p:cNvSpPr>
          <p:nvPr>
            <p:ph type="sldNum" sz="quarter" idx="12"/>
          </p:nvPr>
        </p:nvSpPr>
        <p:spPr/>
        <p:txBody>
          <a:bodyPr/>
          <a:lstStyle/>
          <a:p>
            <a:fld id="{693DA910-6EF5-46B4-A930-31B66B308C9E}" type="slidenum">
              <a:rPr lang="zh-CN" altLang="en-US" smtClean="0"/>
              <a:t>‹#›</a:t>
            </a:fld>
            <a:endParaRPr lang="zh-CN" altLang="en-US"/>
          </a:p>
        </p:txBody>
      </p:sp>
    </p:spTree>
    <p:extLst>
      <p:ext uri="{BB962C8B-B14F-4D97-AF65-F5344CB8AC3E}">
        <p14:creationId xmlns:p14="http://schemas.microsoft.com/office/powerpoint/2010/main" val="387573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33" name="Shape 33"/>
          <p:cNvSpPr>
            <a:spLocks noGrp="1"/>
          </p:cNvSpPr>
          <p:nvPr>
            <p:ph type="title"/>
          </p:nvPr>
        </p:nvSpPr>
        <p:spPr>
          <a:xfrm>
            <a:off x="609601" y="0"/>
            <a:ext cx="4011084" cy="1435100"/>
          </a:xfrm>
          <a:prstGeom prst="rect">
            <a:avLst/>
          </a:prstGeom>
        </p:spPr>
        <p:txBody>
          <a:bodyPr anchor="b"/>
          <a:lstStyle>
            <a:lvl1pPr algn="l">
              <a:defRPr sz="2000"/>
            </a:lvl1pPr>
          </a:lstStyle>
          <a:p>
            <a:pPr lvl="0">
              <a:defRPr sz="1800" b="0">
                <a:solidFill>
                  <a:srgbClr val="000000"/>
                </a:solidFill>
              </a:defRPr>
            </a:pPr>
            <a:r>
              <a:rPr sz="2000" b="1">
                <a:solidFill>
                  <a:srgbClr val="3366FF"/>
                </a:solidFill>
              </a:rPr>
              <a:t>标题文本</a:t>
            </a:r>
          </a:p>
        </p:txBody>
      </p:sp>
      <p:sp>
        <p:nvSpPr>
          <p:cNvPr id="34" name="Shape 34"/>
          <p:cNvSpPr>
            <a:spLocks noGrp="1"/>
          </p:cNvSpPr>
          <p:nvPr>
            <p:ph type="body" idx="1"/>
          </p:nvPr>
        </p:nvSpPr>
        <p:spPr>
          <a:xfrm>
            <a:off x="4766733" y="273050"/>
            <a:ext cx="6815667" cy="6584950"/>
          </a:xfrm>
          <a:prstGeom prst="rect">
            <a:avLst/>
          </a:prstGeom>
        </p:spPr>
        <p:txBody>
          <a:bodyPr/>
          <a:lstStyle>
            <a:lvl1pPr>
              <a:spcBef>
                <a:spcPts val="700"/>
              </a:spcBef>
              <a:defRPr sz="3200"/>
            </a:lvl1pPr>
            <a:lvl2pPr marL="783771" indent="-326571">
              <a:spcBef>
                <a:spcPts val="700"/>
              </a:spcBef>
              <a:defRPr sz="3200"/>
            </a:lvl2pPr>
            <a:lvl3pPr>
              <a:spcBef>
                <a:spcPts val="700"/>
              </a:spcBef>
              <a:defRPr sz="3200"/>
            </a:lvl3pPr>
            <a:lvl4pPr marL="1737360" indent="-365760">
              <a:spcBef>
                <a:spcPts val="700"/>
              </a:spcBef>
              <a:defRPr sz="3200"/>
            </a:lvl4pPr>
            <a:lvl5pPr marL="2194560" indent="-365760">
              <a:spcBef>
                <a:spcPts val="700"/>
              </a:spcBef>
              <a:defRPr sz="3200"/>
            </a:lvl5pPr>
          </a:lstStyle>
          <a:p>
            <a:pPr lvl="0">
              <a:defRPr sz="1800"/>
            </a:pPr>
            <a:r>
              <a:rPr sz="3200"/>
              <a:t>正文级别 1</a:t>
            </a:r>
          </a:p>
          <a:p>
            <a:pPr lvl="1">
              <a:defRPr sz="1800"/>
            </a:pPr>
            <a:r>
              <a:rPr sz="3200"/>
              <a:t>正文级别 2</a:t>
            </a:r>
          </a:p>
          <a:p>
            <a:pPr lvl="2">
              <a:defRPr sz="1800"/>
            </a:pPr>
            <a:r>
              <a:rPr sz="3200"/>
              <a:t>正文级别 3</a:t>
            </a:r>
          </a:p>
          <a:p>
            <a:pPr lvl="3">
              <a:defRPr sz="1800"/>
            </a:pPr>
            <a:r>
              <a:rPr sz="3200"/>
              <a:t>正文级别 4</a:t>
            </a:r>
          </a:p>
          <a:p>
            <a:pPr lvl="4">
              <a:defRPr sz="1800"/>
            </a:pPr>
            <a:r>
              <a:rPr sz="3200"/>
              <a:t>正文级别 5</a:t>
            </a:r>
          </a:p>
        </p:txBody>
      </p:sp>
      <p:sp>
        <p:nvSpPr>
          <p:cNvPr id="35" name="Shape 3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DC6F67-3FCB-8C93-821A-A23B09A6834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3339683-DF4C-CA79-E71C-C4068B0326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45FDB9F-BDF7-A7C6-A1BF-E718267A8E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6E7EEB-8D6A-5EC3-FFF4-3A8D74FE44FC}"/>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7BF6A579-7C11-8E04-0309-905729E4D7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E6E7052-BF9C-E59A-C7A5-67BD970A5759}"/>
              </a:ext>
            </a:extLst>
          </p:cNvPr>
          <p:cNvSpPr>
            <a:spLocks noGrp="1"/>
          </p:cNvSpPr>
          <p:nvPr>
            <p:ph type="sldNum" sz="quarter" idx="12"/>
          </p:nvPr>
        </p:nvSpPr>
        <p:spPr/>
        <p:txBody>
          <a:bodyPr/>
          <a:lstStyle/>
          <a:p>
            <a:fld id="{693DA910-6EF5-46B4-A930-31B66B308C9E}" type="slidenum">
              <a:rPr lang="zh-CN" altLang="en-US" smtClean="0"/>
              <a:t>‹#›</a:t>
            </a:fld>
            <a:endParaRPr lang="zh-CN" altLang="en-US"/>
          </a:p>
        </p:txBody>
      </p:sp>
    </p:spTree>
    <p:extLst>
      <p:ext uri="{BB962C8B-B14F-4D97-AF65-F5344CB8AC3E}">
        <p14:creationId xmlns:p14="http://schemas.microsoft.com/office/powerpoint/2010/main" val="3269466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251B9B-51E9-FDF0-E51D-36F266CFC61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5AF20A4-6B82-C639-39EA-FEC57872B67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10FDDE-29D3-3BE6-91B1-9029E6064C61}"/>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7386CDCF-4EDD-6E71-F013-89169201721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944370D-A19E-75BA-FD53-6B686A1C05A4}"/>
              </a:ext>
            </a:extLst>
          </p:cNvPr>
          <p:cNvSpPr>
            <a:spLocks noGrp="1"/>
          </p:cNvSpPr>
          <p:nvPr>
            <p:ph type="sldNum" sz="quarter" idx="12"/>
          </p:nvPr>
        </p:nvSpPr>
        <p:spPr/>
        <p:txBody>
          <a:bodyPr/>
          <a:lstStyle/>
          <a:p>
            <a:fld id="{693DA910-6EF5-46B4-A930-31B66B308C9E}" type="slidenum">
              <a:rPr lang="zh-CN" altLang="en-US" smtClean="0"/>
              <a:t>‹#›</a:t>
            </a:fld>
            <a:endParaRPr lang="zh-CN" altLang="en-US"/>
          </a:p>
        </p:txBody>
      </p:sp>
    </p:spTree>
    <p:extLst>
      <p:ext uri="{BB962C8B-B14F-4D97-AF65-F5344CB8AC3E}">
        <p14:creationId xmlns:p14="http://schemas.microsoft.com/office/powerpoint/2010/main" val="1960816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050D685-4962-7AD3-AB18-EC2DFB7D6EB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EF5759-C35C-3380-EF00-7C3E6412FCC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453842-E1AC-8EFC-4A91-72196F142486}"/>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45719DFE-DF66-22CC-8F3C-FFDB506B4A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F4886E-494D-6565-210A-955EF7E1143E}"/>
              </a:ext>
            </a:extLst>
          </p:cNvPr>
          <p:cNvSpPr>
            <a:spLocks noGrp="1"/>
          </p:cNvSpPr>
          <p:nvPr>
            <p:ph type="sldNum" sz="quarter" idx="12"/>
          </p:nvPr>
        </p:nvSpPr>
        <p:spPr/>
        <p:txBody>
          <a:bodyPr/>
          <a:lstStyle/>
          <a:p>
            <a:fld id="{693DA910-6EF5-46B4-A930-31B66B308C9E}" type="slidenum">
              <a:rPr lang="zh-CN" altLang="en-US" smtClean="0"/>
              <a:t>‹#›</a:t>
            </a:fld>
            <a:endParaRPr lang="zh-CN" altLang="en-US"/>
          </a:p>
        </p:txBody>
      </p:sp>
    </p:spTree>
    <p:extLst>
      <p:ext uri="{BB962C8B-B14F-4D97-AF65-F5344CB8AC3E}">
        <p14:creationId xmlns:p14="http://schemas.microsoft.com/office/powerpoint/2010/main" val="1748186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垂直排列标题与文本">
    <p:spTree>
      <p:nvGrpSpPr>
        <p:cNvPr id="1" name=""/>
        <p:cNvGrpSpPr/>
        <p:nvPr/>
      </p:nvGrpSpPr>
      <p:grpSpPr>
        <a:xfrm>
          <a:off x="0" y="0"/>
          <a:ext cx="0" cy="0"/>
          <a:chOff x="0" y="0"/>
          <a:chExt cx="0" cy="0"/>
        </a:xfrm>
      </p:grpSpPr>
      <p:sp>
        <p:nvSpPr>
          <p:cNvPr id="45" name="Shape 45"/>
          <p:cNvSpPr>
            <a:spLocks noGrp="1"/>
          </p:cNvSpPr>
          <p:nvPr>
            <p:ph type="title"/>
          </p:nvPr>
        </p:nvSpPr>
        <p:spPr>
          <a:xfrm>
            <a:off x="8839200" y="0"/>
            <a:ext cx="2743200" cy="6400804"/>
          </a:xfrm>
          <a:prstGeom prst="rect">
            <a:avLst/>
          </a:prstGeom>
        </p:spPr>
        <p:txBody>
          <a:bodyPr/>
          <a:lstStyle/>
          <a:p>
            <a:pPr lvl="0">
              <a:defRPr sz="1800" b="0">
                <a:solidFill>
                  <a:srgbClr val="000000"/>
                </a:solidFill>
              </a:defRPr>
            </a:pPr>
            <a:r>
              <a:rPr sz="2800" b="1">
                <a:solidFill>
                  <a:srgbClr val="3366FF"/>
                </a:solidFill>
              </a:rPr>
              <a:t>标题文本</a:t>
            </a:r>
          </a:p>
        </p:txBody>
      </p:sp>
      <p:sp>
        <p:nvSpPr>
          <p:cNvPr id="46" name="Shape 46"/>
          <p:cNvSpPr>
            <a:spLocks noGrp="1"/>
          </p:cNvSpPr>
          <p:nvPr>
            <p:ph type="body" idx="1"/>
          </p:nvPr>
        </p:nvSpPr>
        <p:spPr>
          <a:xfrm>
            <a:off x="609600" y="274639"/>
            <a:ext cx="8026400" cy="6583361"/>
          </a:xfrm>
          <a:prstGeom prst="rect">
            <a:avLst/>
          </a:prstGeom>
        </p:spPr>
        <p:txBody>
          <a:bodyPr/>
          <a:lstStyle/>
          <a:p>
            <a:pPr lvl="0">
              <a:defRPr sz="1800"/>
            </a:pPr>
            <a:r>
              <a:rPr sz="2400"/>
              <a:t>正文级别 1</a:t>
            </a:r>
          </a:p>
          <a:p>
            <a:pPr lvl="1">
              <a:defRPr sz="1800"/>
            </a:pPr>
            <a:r>
              <a:rPr sz="2400"/>
              <a:t>正文级别 2</a:t>
            </a:r>
          </a:p>
          <a:p>
            <a:pPr lvl="2">
              <a:defRPr sz="1800"/>
            </a:pPr>
            <a:r>
              <a:rPr sz="2400"/>
              <a:t>正文级别 3</a:t>
            </a:r>
          </a:p>
          <a:p>
            <a:pPr lvl="3">
              <a:defRPr sz="1800"/>
            </a:pPr>
            <a:r>
              <a:rPr sz="2400"/>
              <a:t>正文级别 4</a:t>
            </a:r>
          </a:p>
          <a:p>
            <a:pPr lvl="4">
              <a:defRPr sz="1800"/>
            </a:pPr>
            <a:r>
              <a:rPr sz="2400"/>
              <a:t>正文级别 5</a:t>
            </a:r>
          </a:p>
        </p:txBody>
      </p:sp>
      <p:sp>
        <p:nvSpPr>
          <p:cNvPr id="47" name="Shape 4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sp>
        <p:nvSpPr>
          <p:cNvPr id="7" name="Date Placeholder 6"/>
          <p:cNvSpPr>
            <a:spLocks noGrp="1"/>
          </p:cNvSpPr>
          <p:nvPr>
            <p:ph type="dt" sz="half" idx="10"/>
          </p:nvPr>
        </p:nvSpPr>
        <p:spPr/>
        <p:txBody>
          <a:bodyPr/>
          <a:lstStyle>
            <a:lvl1pPr>
              <a:defRPr>
                <a:latin typeface="Microsoft YaHei" panose="020B0503020204020204" pitchFamily="34" charset="-122"/>
                <a:ea typeface="Microsoft YaHei" panose="020B0503020204020204" pitchFamily="34" charset="-122"/>
              </a:defRPr>
            </a:lvl1pPr>
          </a:lstStyle>
          <a:p>
            <a:fld id="{381EB82C-14B1-0A4A-98C5-0229CB53271D}" type="datetimeFigureOut">
              <a:rPr kumimoji="1" lang="zh-CN" altLang="en-US" smtClean="0"/>
              <a:pPr/>
              <a:t>2026/4/20</a:t>
            </a:fld>
            <a:endParaRPr kumimoji="1" lang="zh-CN" altLang="en-US" dirty="0"/>
          </a:p>
        </p:txBody>
      </p:sp>
      <p:sp>
        <p:nvSpPr>
          <p:cNvPr id="8" name="Footer Placeholder 7"/>
          <p:cNvSpPr>
            <a:spLocks noGrp="1"/>
          </p:cNvSpPr>
          <p:nvPr>
            <p:ph type="ftr" sz="quarter" idx="11"/>
          </p:nvPr>
        </p:nvSpPr>
        <p:spPr/>
        <p:txBody>
          <a:bodyPr/>
          <a:lstStyle>
            <a:lvl1pPr>
              <a:defRPr>
                <a:latin typeface="Microsoft YaHei" panose="020B0503020204020204" pitchFamily="34" charset="-122"/>
                <a:ea typeface="Microsoft YaHei" panose="020B0503020204020204" pitchFamily="34" charset="-122"/>
              </a:defRPr>
            </a:lvl1pPr>
          </a:lstStyle>
          <a:p>
            <a:endParaRPr kumimoji="1" lang="zh-CN" altLang="en-US" dirty="0"/>
          </a:p>
        </p:txBody>
      </p:sp>
      <p:sp>
        <p:nvSpPr>
          <p:cNvPr id="9" name="Slide Number Placeholder 8"/>
          <p:cNvSpPr>
            <a:spLocks noGrp="1"/>
          </p:cNvSpPr>
          <p:nvPr>
            <p:ph type="sldNum" sz="quarter" idx="12"/>
          </p:nvPr>
        </p:nvSpPr>
        <p:spPr/>
        <p:txBody>
          <a:bodyPr/>
          <a:lstStyle/>
          <a:p>
            <a:fld id="{9283DF8D-0265-7F42-BD7C-CC25BFC81EAB}" type="slidenum">
              <a:rPr kumimoji="1" lang="zh-CN" altLang="en-US" smtClean="0"/>
              <a:t>‹#›</a:t>
            </a:fld>
            <a:endParaRPr kumimoji="1" lang="zh-CN" altLang="en-US"/>
          </a:p>
        </p:txBody>
      </p:sp>
    </p:spTree>
    <p:extLst>
      <p:ext uri="{BB962C8B-B14F-4D97-AF65-F5344CB8AC3E}">
        <p14:creationId xmlns:p14="http://schemas.microsoft.com/office/powerpoint/2010/main" val="57815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7" name="Date Placeholder 6"/>
          <p:cNvSpPr>
            <a:spLocks noGrp="1"/>
          </p:cNvSpPr>
          <p:nvPr>
            <p:ph type="dt" sz="half" idx="10"/>
          </p:nvPr>
        </p:nvSpPr>
        <p:spPr/>
        <p:txBody>
          <a:bodyPr/>
          <a:lstStyle>
            <a:lvl1pPr>
              <a:defRPr>
                <a:latin typeface="Microsoft YaHei" panose="020B0503020204020204" pitchFamily="34" charset="-122"/>
                <a:ea typeface="Microsoft YaHei" panose="020B0503020204020204" pitchFamily="34" charset="-122"/>
              </a:defRPr>
            </a:lvl1pPr>
          </a:lstStyle>
          <a:p>
            <a:fld id="{381EB82C-14B1-0A4A-98C5-0229CB53271D}" type="datetimeFigureOut">
              <a:rPr kumimoji="1" lang="zh-CN" altLang="en-US" smtClean="0"/>
              <a:pPr/>
              <a:t>2026/4/20</a:t>
            </a:fld>
            <a:endParaRPr kumimoji="1" lang="zh-CN" altLang="en-US"/>
          </a:p>
        </p:txBody>
      </p:sp>
      <p:sp>
        <p:nvSpPr>
          <p:cNvPr id="8" name="Footer Placeholder 7"/>
          <p:cNvSpPr>
            <a:spLocks noGrp="1"/>
          </p:cNvSpPr>
          <p:nvPr>
            <p:ph type="ftr" sz="quarter" idx="11"/>
          </p:nvPr>
        </p:nvSpPr>
        <p:spPr/>
        <p:txBody>
          <a:bodyPr/>
          <a:lstStyle>
            <a:lvl1pPr>
              <a:defRPr>
                <a:latin typeface="Microsoft YaHei" panose="020B0503020204020204" pitchFamily="34" charset="-122"/>
                <a:ea typeface="Microsoft YaHei" panose="020B0503020204020204" pitchFamily="34" charset="-122"/>
              </a:defRPr>
            </a:lvl1pPr>
          </a:lstStyle>
          <a:p>
            <a:endParaRPr kumimoji="1" lang="zh-CN" altLang="en-US" dirty="0"/>
          </a:p>
        </p:txBody>
      </p:sp>
      <p:sp>
        <p:nvSpPr>
          <p:cNvPr id="9" name="Slide Number Placeholder 8"/>
          <p:cNvSpPr>
            <a:spLocks noGrp="1"/>
          </p:cNvSpPr>
          <p:nvPr>
            <p:ph type="sldNum" sz="quarter" idx="12"/>
          </p:nvPr>
        </p:nvSpPr>
        <p:spPr/>
        <p:txBody>
          <a:bodyPr/>
          <a:lstStyle/>
          <a:p>
            <a:fld id="{9283DF8D-0265-7F42-BD7C-CC25BFC81EAB}" type="slidenum">
              <a:rPr kumimoji="1" lang="zh-CN" altLang="en-US" smtClean="0"/>
              <a:t>‹#›</a:t>
            </a:fld>
            <a:endParaRPr kumimoji="1" lang="zh-CN" altLang="en-US"/>
          </a:p>
        </p:txBody>
      </p:sp>
    </p:spTree>
    <p:extLst>
      <p:ext uri="{BB962C8B-B14F-4D97-AF65-F5344CB8AC3E}">
        <p14:creationId xmlns:p14="http://schemas.microsoft.com/office/powerpoint/2010/main" val="410738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7" name="Date Placeholder 6"/>
          <p:cNvSpPr>
            <a:spLocks noGrp="1"/>
          </p:cNvSpPr>
          <p:nvPr>
            <p:ph type="dt" sz="half" idx="10"/>
          </p:nvPr>
        </p:nvSpPr>
        <p:spPr/>
        <p:txBody>
          <a:bodyPr/>
          <a:lstStyle/>
          <a:p>
            <a:fld id="{381EB82C-14B1-0A4A-98C5-0229CB53271D}" type="datetimeFigureOut">
              <a:rPr kumimoji="1" lang="zh-CN" altLang="en-US" smtClean="0"/>
              <a:t>2026/4/20</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283DF8D-0265-7F42-BD7C-CC25BFC81EAB}" type="slidenum">
              <a:rPr kumimoji="1" lang="zh-CN" altLang="en-US" smtClean="0"/>
              <a:t>‹#›</a:t>
            </a:fld>
            <a:endParaRPr kumimoji="1" lang="zh-CN" altLang="en-US"/>
          </a:p>
        </p:txBody>
      </p:sp>
    </p:spTree>
    <p:extLst>
      <p:ext uri="{BB962C8B-B14F-4D97-AF65-F5344CB8AC3E}">
        <p14:creationId xmlns:p14="http://schemas.microsoft.com/office/powerpoint/2010/main" val="393875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8" name="Date Placeholder 7"/>
          <p:cNvSpPr>
            <a:spLocks noGrp="1"/>
          </p:cNvSpPr>
          <p:nvPr>
            <p:ph type="dt" sz="half" idx="10"/>
          </p:nvPr>
        </p:nvSpPr>
        <p:spPr/>
        <p:txBody>
          <a:bodyPr/>
          <a:lstStyle/>
          <a:p>
            <a:fld id="{381EB82C-14B1-0A4A-98C5-0229CB53271D}" type="datetimeFigureOut">
              <a:rPr kumimoji="1" lang="zh-CN" altLang="en-US" smtClean="0"/>
              <a:t>2026/4/20</a:t>
            </a:fld>
            <a:endParaRPr kumimoji="1" lang="zh-CN" altLang="en-US"/>
          </a:p>
        </p:txBody>
      </p:sp>
      <p:sp>
        <p:nvSpPr>
          <p:cNvPr id="9" name="Footer Placeholder 8"/>
          <p:cNvSpPr>
            <a:spLocks noGrp="1"/>
          </p:cNvSpPr>
          <p:nvPr>
            <p:ph type="ftr" sz="quarter" idx="11"/>
          </p:nvPr>
        </p:nvSpPr>
        <p:spPr/>
        <p:txBody>
          <a:bodyPr/>
          <a:lstStyle/>
          <a:p>
            <a:endParaRPr kumimoji="1" lang="zh-CN" altLang="en-US"/>
          </a:p>
        </p:txBody>
      </p:sp>
      <p:sp>
        <p:nvSpPr>
          <p:cNvPr id="10" name="Slide Number Placeholder 9"/>
          <p:cNvSpPr>
            <a:spLocks noGrp="1"/>
          </p:cNvSpPr>
          <p:nvPr>
            <p:ph type="sldNum" sz="quarter" idx="12"/>
          </p:nvPr>
        </p:nvSpPr>
        <p:spPr/>
        <p:txBody>
          <a:bodyPr/>
          <a:lstStyle/>
          <a:p>
            <a:fld id="{9283DF8D-0265-7F42-BD7C-CC25BFC81EAB}" type="slidenum">
              <a:rPr kumimoji="1" lang="zh-CN" altLang="en-US" smtClean="0"/>
              <a:t>‹#›</a:t>
            </a:fld>
            <a:endParaRPr kumimoji="1" lang="zh-CN" altLang="en-US"/>
          </a:p>
        </p:txBody>
      </p:sp>
    </p:spTree>
    <p:extLst>
      <p:ext uri="{BB962C8B-B14F-4D97-AF65-F5344CB8AC3E}">
        <p14:creationId xmlns:p14="http://schemas.microsoft.com/office/powerpoint/2010/main" val="4122780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1583436" y="3143250"/>
            <a:ext cx="4270248" cy="259677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7" name="Date Placeholder 6"/>
          <p:cNvSpPr>
            <a:spLocks noGrp="1"/>
          </p:cNvSpPr>
          <p:nvPr>
            <p:ph type="dt" sz="half" idx="10"/>
          </p:nvPr>
        </p:nvSpPr>
        <p:spPr/>
        <p:txBody>
          <a:bodyPr/>
          <a:lstStyle/>
          <a:p>
            <a:fld id="{381EB82C-14B1-0A4A-98C5-0229CB53271D}" type="datetimeFigureOut">
              <a:rPr kumimoji="1" lang="zh-CN" altLang="en-US" smtClean="0"/>
              <a:t>2026/4/20</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283DF8D-0265-7F42-BD7C-CC25BFC81EAB}" type="slidenum">
              <a:rPr kumimoji="1" lang="zh-CN" altLang="en-US" smtClean="0"/>
              <a:t>‹#›</a:t>
            </a:fld>
            <a:endParaRPr kumimoji="1"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33496913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527051" y="908720"/>
            <a:ext cx="11137901" cy="1"/>
          </a:xfrm>
          <a:prstGeom prst="line">
            <a:avLst/>
          </a:prstGeom>
          <a:ln w="50800">
            <a:solidFill>
              <a:srgbClr val="BFBFBF"/>
            </a:solidFill>
            <a:round/>
          </a:ln>
        </p:spPr>
        <p:txBody>
          <a:bodyPr lIns="0" tIns="0" rIns="0" bIns="0"/>
          <a:lstStyle/>
          <a:p>
            <a:pPr lvl="0" defTabSz="457200">
              <a:defRPr sz="1200">
                <a:latin typeface="+mn-lt"/>
                <a:ea typeface="+mn-ea"/>
                <a:cs typeface="+mn-cs"/>
                <a:sym typeface="Helvetica"/>
              </a:defRPr>
            </a:pPr>
            <a:endParaRPr/>
          </a:p>
        </p:txBody>
      </p:sp>
      <p:sp>
        <p:nvSpPr>
          <p:cNvPr id="3" name="Shape 3"/>
          <p:cNvSpPr>
            <a:spLocks noGrp="1"/>
          </p:cNvSpPr>
          <p:nvPr>
            <p:ph type="title"/>
          </p:nvPr>
        </p:nvSpPr>
        <p:spPr>
          <a:xfrm>
            <a:off x="609600" y="19153"/>
            <a:ext cx="10972800" cy="107294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lstStyle/>
          <a:p>
            <a:pPr lvl="0">
              <a:defRPr sz="1800" b="0">
                <a:solidFill>
                  <a:srgbClr val="000000"/>
                </a:solidFill>
              </a:defRPr>
            </a:pPr>
            <a:r>
              <a:rPr sz="2800" b="1">
                <a:solidFill>
                  <a:srgbClr val="3366FF"/>
                </a:solidFill>
              </a:rPr>
              <a:t>标题文本</a:t>
            </a:r>
          </a:p>
        </p:txBody>
      </p:sp>
      <p:sp>
        <p:nvSpPr>
          <p:cNvPr id="4" name="Shape 4"/>
          <p:cNvSpPr>
            <a:spLocks noGrp="1"/>
          </p:cNvSpPr>
          <p:nvPr>
            <p:ph type="body" idx="1"/>
          </p:nvPr>
        </p:nvSpPr>
        <p:spPr>
          <a:xfrm>
            <a:off x="609600" y="1092100"/>
            <a:ext cx="10972800" cy="5765900"/>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pPr lvl="0">
              <a:defRPr sz="1800"/>
            </a:pPr>
            <a:r>
              <a:rPr sz="2400"/>
              <a:t>正文级别 1</a:t>
            </a:r>
          </a:p>
          <a:p>
            <a:pPr lvl="1">
              <a:defRPr sz="1800"/>
            </a:pPr>
            <a:r>
              <a:rPr sz="2400"/>
              <a:t>正文级别 2</a:t>
            </a:r>
          </a:p>
          <a:p>
            <a:pPr lvl="2">
              <a:defRPr sz="1800"/>
            </a:pPr>
            <a:r>
              <a:rPr sz="2400"/>
              <a:t>正文级别 3</a:t>
            </a:r>
          </a:p>
          <a:p>
            <a:pPr lvl="3">
              <a:defRPr sz="1800"/>
            </a:pPr>
            <a:r>
              <a:rPr sz="2400"/>
              <a:t>正文级别 4</a:t>
            </a:r>
          </a:p>
          <a:p>
            <a:pPr lvl="4">
              <a:defRPr sz="1800"/>
            </a:pPr>
            <a:r>
              <a:rPr sz="2400"/>
              <a:t>正文级别 5</a:t>
            </a:r>
          </a:p>
        </p:txBody>
      </p:sp>
      <p:sp>
        <p:nvSpPr>
          <p:cNvPr id="5" name="Shape 5"/>
          <p:cNvSpPr>
            <a:spLocks noGrp="1"/>
          </p:cNvSpPr>
          <p:nvPr>
            <p:ph type="sldNum" sz="quarter" idx="2"/>
          </p:nvPr>
        </p:nvSpPr>
        <p:spPr>
          <a:xfrm>
            <a:off x="8737600" y="6245225"/>
            <a:ext cx="2844800" cy="288824"/>
          </a:xfrm>
          <a:prstGeom prst="rect">
            <a:avLst/>
          </a:prstGeom>
          <a:ln w="12700">
            <a:miter lim="400000"/>
          </a:ln>
        </p:spPr>
        <p:txBody>
          <a:bodyPr lIns="45719" rIns="45719">
            <a:spAutoFit/>
          </a:bodyPr>
          <a:lstStyle>
            <a:lvl1pPr algn="r">
              <a:defRPr sz="1400"/>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6" r:id="rId3"/>
    <p:sldLayoutId id="2147483659" r:id="rId4"/>
  </p:sldLayoutIdLst>
  <p:transition spd="med"/>
  <p:txStyles>
    <p:titleStyle>
      <a:lvl1pPr algn="ctr">
        <a:defRPr sz="2800" b="1">
          <a:solidFill>
            <a:srgbClr val="3366FF"/>
          </a:solidFill>
          <a:latin typeface="Candara"/>
          <a:ea typeface="Candara"/>
          <a:cs typeface="Candara"/>
          <a:sym typeface="Candara"/>
        </a:defRPr>
      </a:lvl1pPr>
      <a:lvl2pPr algn="ctr">
        <a:defRPr sz="2800" b="1">
          <a:solidFill>
            <a:srgbClr val="3366FF"/>
          </a:solidFill>
          <a:latin typeface="Candara"/>
          <a:ea typeface="Candara"/>
          <a:cs typeface="Candara"/>
          <a:sym typeface="Candara"/>
        </a:defRPr>
      </a:lvl2pPr>
      <a:lvl3pPr algn="ctr">
        <a:defRPr sz="2800" b="1">
          <a:solidFill>
            <a:srgbClr val="3366FF"/>
          </a:solidFill>
          <a:latin typeface="Candara"/>
          <a:ea typeface="Candara"/>
          <a:cs typeface="Candara"/>
          <a:sym typeface="Candara"/>
        </a:defRPr>
      </a:lvl3pPr>
      <a:lvl4pPr algn="ctr">
        <a:defRPr sz="2800" b="1">
          <a:solidFill>
            <a:srgbClr val="3366FF"/>
          </a:solidFill>
          <a:latin typeface="Candara"/>
          <a:ea typeface="Candara"/>
          <a:cs typeface="Candara"/>
          <a:sym typeface="Candara"/>
        </a:defRPr>
      </a:lvl4pPr>
      <a:lvl5pPr algn="ctr">
        <a:defRPr sz="2800" b="1">
          <a:solidFill>
            <a:srgbClr val="3366FF"/>
          </a:solidFill>
          <a:latin typeface="Candara"/>
          <a:ea typeface="Candara"/>
          <a:cs typeface="Candara"/>
          <a:sym typeface="Candara"/>
        </a:defRPr>
      </a:lvl5pPr>
      <a:lvl6pPr indent="457200" algn="ctr">
        <a:defRPr sz="2800" b="1">
          <a:solidFill>
            <a:srgbClr val="3366FF"/>
          </a:solidFill>
          <a:latin typeface="Candara"/>
          <a:ea typeface="Candara"/>
          <a:cs typeface="Candara"/>
          <a:sym typeface="Candara"/>
        </a:defRPr>
      </a:lvl6pPr>
      <a:lvl7pPr indent="914400" algn="ctr">
        <a:defRPr sz="2800" b="1">
          <a:solidFill>
            <a:srgbClr val="3366FF"/>
          </a:solidFill>
          <a:latin typeface="Candara"/>
          <a:ea typeface="Candara"/>
          <a:cs typeface="Candara"/>
          <a:sym typeface="Candara"/>
        </a:defRPr>
      </a:lvl7pPr>
      <a:lvl8pPr indent="1371600" algn="ctr">
        <a:defRPr sz="2800" b="1">
          <a:solidFill>
            <a:srgbClr val="3366FF"/>
          </a:solidFill>
          <a:latin typeface="Candara"/>
          <a:ea typeface="Candara"/>
          <a:cs typeface="Candara"/>
          <a:sym typeface="Candara"/>
        </a:defRPr>
      </a:lvl8pPr>
      <a:lvl9pPr indent="1828800" algn="ctr">
        <a:defRPr sz="2800" b="1">
          <a:solidFill>
            <a:srgbClr val="3366FF"/>
          </a:solidFill>
          <a:latin typeface="Candara"/>
          <a:ea typeface="Candara"/>
          <a:cs typeface="Candara"/>
          <a:sym typeface="Candara"/>
        </a:defRPr>
      </a:lvl9pPr>
    </p:titleStyle>
    <p:bodyStyle>
      <a:lvl1pPr marL="342900" indent="-342900">
        <a:spcBef>
          <a:spcPts val="500"/>
        </a:spcBef>
        <a:buClr>
          <a:srgbClr val="C6D9F1"/>
        </a:buClr>
        <a:buSzPct val="63000"/>
        <a:buFont typeface="Wingdings"/>
        <a:buChar char="✴"/>
        <a:defRPr sz="2400">
          <a:latin typeface="Candara"/>
          <a:ea typeface="Candara"/>
          <a:cs typeface="Candara"/>
          <a:sym typeface="Candara"/>
        </a:defRPr>
      </a:lvl1pPr>
      <a:lvl2pPr marL="800100" indent="-342900">
        <a:spcBef>
          <a:spcPts val="500"/>
        </a:spcBef>
        <a:buClr>
          <a:srgbClr val="C6D9F1"/>
        </a:buClr>
        <a:buSzPct val="63000"/>
        <a:buFont typeface="Wingdings"/>
        <a:buChar char="★"/>
        <a:defRPr sz="2400">
          <a:latin typeface="Candara"/>
          <a:ea typeface="Candara"/>
          <a:cs typeface="Candara"/>
          <a:sym typeface="Candara"/>
        </a:defRPr>
      </a:lvl2pPr>
      <a:lvl3pPr marL="1219200" indent="-304800">
        <a:spcBef>
          <a:spcPts val="500"/>
        </a:spcBef>
        <a:buClr>
          <a:srgbClr val="C6D9F1"/>
        </a:buClr>
        <a:buSzPct val="63000"/>
        <a:buFont typeface="Wingdings"/>
        <a:buChar char="◇"/>
        <a:defRPr sz="2400">
          <a:latin typeface="Candara"/>
          <a:ea typeface="Candara"/>
          <a:cs typeface="Candara"/>
          <a:sym typeface="Candara"/>
        </a:defRPr>
      </a:lvl3pPr>
      <a:lvl4pPr marL="1714500" indent="-342900">
        <a:spcBef>
          <a:spcPts val="500"/>
        </a:spcBef>
        <a:buClr>
          <a:srgbClr val="C6D9F1"/>
        </a:buClr>
        <a:buSzPct val="63000"/>
        <a:buFont typeface="Wingdings"/>
        <a:buChar char="◇"/>
        <a:defRPr sz="2400">
          <a:latin typeface="Candara"/>
          <a:ea typeface="Candara"/>
          <a:cs typeface="Candara"/>
          <a:sym typeface="Candara"/>
        </a:defRPr>
      </a:lvl4pPr>
      <a:lvl5pPr marL="2133600" indent="-304800">
        <a:spcBef>
          <a:spcPts val="500"/>
        </a:spcBef>
        <a:buClr>
          <a:srgbClr val="C6D9F1"/>
        </a:buClr>
        <a:buSzPct val="63000"/>
        <a:buFont typeface="Wingdings"/>
        <a:buChar char="◇"/>
        <a:defRPr sz="2400">
          <a:latin typeface="Candara"/>
          <a:ea typeface="Candara"/>
          <a:cs typeface="Candara"/>
          <a:sym typeface="Candara"/>
        </a:defRPr>
      </a:lvl5pPr>
      <a:lvl6pPr marL="2560320" indent="-274320">
        <a:spcBef>
          <a:spcPts val="500"/>
        </a:spcBef>
        <a:buClr>
          <a:srgbClr val="C6D9F1"/>
        </a:buClr>
        <a:buSzPct val="100000"/>
        <a:buFont typeface="Wingdings"/>
        <a:buChar char="»"/>
        <a:defRPr sz="2400">
          <a:latin typeface="Candara"/>
          <a:ea typeface="Candara"/>
          <a:cs typeface="Candara"/>
          <a:sym typeface="Candara"/>
        </a:defRPr>
      </a:lvl6pPr>
      <a:lvl7pPr marL="3017520" indent="-274320">
        <a:spcBef>
          <a:spcPts val="500"/>
        </a:spcBef>
        <a:buClr>
          <a:srgbClr val="C6D9F1"/>
        </a:buClr>
        <a:buSzPct val="100000"/>
        <a:buFont typeface="Wingdings"/>
        <a:buChar char="»"/>
        <a:defRPr sz="2400">
          <a:latin typeface="Candara"/>
          <a:ea typeface="Candara"/>
          <a:cs typeface="Candara"/>
          <a:sym typeface="Candara"/>
        </a:defRPr>
      </a:lvl7pPr>
      <a:lvl8pPr marL="3474720" indent="-274320">
        <a:spcBef>
          <a:spcPts val="500"/>
        </a:spcBef>
        <a:buClr>
          <a:srgbClr val="C6D9F1"/>
        </a:buClr>
        <a:buSzPct val="100000"/>
        <a:buFont typeface="Wingdings"/>
        <a:buChar char="»"/>
        <a:defRPr sz="2400">
          <a:latin typeface="Candara"/>
          <a:ea typeface="Candara"/>
          <a:cs typeface="Candara"/>
          <a:sym typeface="Candara"/>
        </a:defRPr>
      </a:lvl8pPr>
      <a:lvl9pPr marL="3931920" indent="-274320">
        <a:spcBef>
          <a:spcPts val="500"/>
        </a:spcBef>
        <a:buClr>
          <a:srgbClr val="C6D9F1"/>
        </a:buClr>
        <a:buSzPct val="100000"/>
        <a:buFont typeface="Wingdings"/>
        <a:buChar char="»"/>
        <a:defRPr sz="2400">
          <a:latin typeface="Candara"/>
          <a:ea typeface="Candara"/>
          <a:cs typeface="Candara"/>
          <a:sym typeface="Candara"/>
        </a:defRPr>
      </a:lvl9pPr>
    </p:bodyStyle>
    <p:otherStyle>
      <a:lvl1pPr algn="r">
        <a:defRPr sz="1400">
          <a:solidFill>
            <a:schemeClr val="tx1"/>
          </a:solidFill>
          <a:latin typeface="+mn-lt"/>
          <a:ea typeface="+mn-ea"/>
          <a:cs typeface="+mn-cs"/>
          <a:sym typeface="Arial"/>
        </a:defRPr>
      </a:lvl1pPr>
      <a:lvl2pPr indent="457200" algn="r">
        <a:defRPr sz="1400">
          <a:solidFill>
            <a:schemeClr val="tx1"/>
          </a:solidFill>
          <a:latin typeface="+mn-lt"/>
          <a:ea typeface="+mn-ea"/>
          <a:cs typeface="+mn-cs"/>
          <a:sym typeface="Arial"/>
        </a:defRPr>
      </a:lvl2pPr>
      <a:lvl3pPr indent="914400" algn="r">
        <a:defRPr sz="1400">
          <a:solidFill>
            <a:schemeClr val="tx1"/>
          </a:solidFill>
          <a:latin typeface="+mn-lt"/>
          <a:ea typeface="+mn-ea"/>
          <a:cs typeface="+mn-cs"/>
          <a:sym typeface="Arial"/>
        </a:defRPr>
      </a:lvl3pPr>
      <a:lvl4pPr indent="1371600" algn="r">
        <a:defRPr sz="1400">
          <a:solidFill>
            <a:schemeClr val="tx1"/>
          </a:solidFill>
          <a:latin typeface="+mn-lt"/>
          <a:ea typeface="+mn-ea"/>
          <a:cs typeface="+mn-cs"/>
          <a:sym typeface="Arial"/>
        </a:defRPr>
      </a:lvl4pPr>
      <a:lvl5pPr indent="1828800" algn="r">
        <a:defRPr sz="1400">
          <a:solidFill>
            <a:schemeClr val="tx1"/>
          </a:solidFill>
          <a:latin typeface="+mn-lt"/>
          <a:ea typeface="+mn-ea"/>
          <a:cs typeface="+mn-cs"/>
          <a:sym typeface="Arial"/>
        </a:defRPr>
      </a:lvl5pPr>
      <a:lvl6pPr indent="2286000" algn="r">
        <a:defRPr sz="1400">
          <a:solidFill>
            <a:schemeClr val="tx1"/>
          </a:solidFill>
          <a:latin typeface="+mn-lt"/>
          <a:ea typeface="+mn-ea"/>
          <a:cs typeface="+mn-cs"/>
          <a:sym typeface="Arial"/>
        </a:defRPr>
      </a:lvl6pPr>
      <a:lvl7pPr indent="2743200" algn="r">
        <a:defRPr sz="1400">
          <a:solidFill>
            <a:schemeClr val="tx1"/>
          </a:solidFill>
          <a:latin typeface="+mn-lt"/>
          <a:ea typeface="+mn-ea"/>
          <a:cs typeface="+mn-cs"/>
          <a:sym typeface="Arial"/>
        </a:defRPr>
      </a:lvl7pPr>
      <a:lvl8pPr indent="3200400" algn="r">
        <a:defRPr sz="1400">
          <a:solidFill>
            <a:schemeClr val="tx1"/>
          </a:solidFill>
          <a:latin typeface="+mn-lt"/>
          <a:ea typeface="+mn-ea"/>
          <a:cs typeface="+mn-cs"/>
          <a:sym typeface="Arial"/>
        </a:defRPr>
      </a:lvl8pPr>
      <a:lvl9pPr indent="3657600" algn="r">
        <a:defRPr sz="1400">
          <a:solidFill>
            <a:schemeClr val="tx1"/>
          </a:solidFill>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0919" y="328598"/>
            <a:ext cx="9774256" cy="1023124"/>
          </a:xfrm>
          <a:prstGeom prst="rect">
            <a:avLst/>
          </a:prstGeom>
          <a:solidFill>
            <a:schemeClr val="bg1"/>
          </a:solidFill>
          <a:ln w="12700" cap="sq">
            <a:solidFill>
              <a:schemeClr val="tx1"/>
            </a:solidFill>
            <a:miter lim="800000"/>
          </a:ln>
        </p:spPr>
        <p:txBody>
          <a:bodyPr vert="horz" lIns="182880" tIns="182880" rIns="182880" bIns="18288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00919" y="1634140"/>
            <a:ext cx="9774255" cy="4273324"/>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81EB82C-14B1-0A4A-98C5-0229CB53271D}" type="datetimeFigureOut">
              <a:rPr kumimoji="1" lang="zh-CN" altLang="en-US" smtClean="0"/>
              <a:t>2026/4/20</a:t>
            </a:fld>
            <a:endParaRPr kumimoji="1" lang="zh-CN" alt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kumimoji="1" lang="zh-CN" alt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9283DF8D-0265-7F42-BD7C-CC25BFC81EAB}" type="slidenum">
              <a:rPr kumimoji="1" lang="zh-CN" altLang="en-US" smtClean="0"/>
              <a:t>‹#›</a:t>
            </a:fld>
            <a:endParaRPr kumimoji="1" lang="zh-CN" altLang="en-US"/>
          </a:p>
        </p:txBody>
      </p:sp>
      <p:pic>
        <p:nvPicPr>
          <p:cNvPr id="10" name="图片 9">
            <a:extLst>
              <a:ext uri="{FF2B5EF4-FFF2-40B4-BE49-F238E27FC236}">
                <a16:creationId xmlns:a16="http://schemas.microsoft.com/office/drawing/2014/main" id="{DAA65713-4058-E2CC-CE61-71A3DA74047D}"/>
              </a:ext>
            </a:extLst>
          </p:cNvPr>
          <p:cNvPicPr>
            <a:picLocks noChangeAspect="1"/>
          </p:cNvPicPr>
          <p:nvPr userDrawn="1"/>
        </p:nvPicPr>
        <p:blipFill>
          <a:blip r:embed="rId13"/>
          <a:stretch>
            <a:fillRect/>
          </a:stretch>
        </p:blipFill>
        <p:spPr>
          <a:xfrm>
            <a:off x="10842373" y="291452"/>
            <a:ext cx="1097416" cy="1097416"/>
          </a:xfrm>
          <a:prstGeom prst="rect">
            <a:avLst/>
          </a:prstGeom>
        </p:spPr>
      </p:pic>
    </p:spTree>
    <p:extLst>
      <p:ext uri="{BB962C8B-B14F-4D97-AF65-F5344CB8AC3E}">
        <p14:creationId xmlns:p14="http://schemas.microsoft.com/office/powerpoint/2010/main" val="17248331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2800" kern="1200" cap="all" spc="200" baseline="0">
          <a:solidFill>
            <a:srgbClr val="0070C0"/>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2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527051" y="908720"/>
            <a:ext cx="11137901" cy="1"/>
          </a:xfrm>
          <a:prstGeom prst="line">
            <a:avLst/>
          </a:prstGeom>
          <a:ln w="50800">
            <a:solidFill>
              <a:srgbClr val="BFBFBF"/>
            </a:solidFill>
            <a:round/>
          </a:ln>
        </p:spPr>
        <p:txBody>
          <a:bodyPr lIns="0" tIns="0" rIns="0" bIns="0"/>
          <a:lstStyle/>
          <a:p>
            <a:pPr lvl="0" defTabSz="457200">
              <a:defRPr sz="1200">
                <a:latin typeface="+mn-lt"/>
                <a:ea typeface="+mn-ea"/>
                <a:cs typeface="+mn-cs"/>
                <a:sym typeface="Helvetica"/>
              </a:defRPr>
            </a:pPr>
            <a:endParaRPr/>
          </a:p>
        </p:txBody>
      </p:sp>
      <p:sp>
        <p:nvSpPr>
          <p:cNvPr id="3" name="Shape 3"/>
          <p:cNvSpPr>
            <a:spLocks noGrp="1"/>
          </p:cNvSpPr>
          <p:nvPr>
            <p:ph type="title"/>
          </p:nvPr>
        </p:nvSpPr>
        <p:spPr>
          <a:xfrm>
            <a:off x="609600" y="19153"/>
            <a:ext cx="10972800" cy="107294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lstStyle/>
          <a:p>
            <a:pPr lvl="0">
              <a:defRPr sz="1800" b="0">
                <a:solidFill>
                  <a:srgbClr val="000000"/>
                </a:solidFill>
              </a:defRPr>
            </a:pPr>
            <a:r>
              <a:rPr sz="2800" b="1">
                <a:solidFill>
                  <a:srgbClr val="3366FF"/>
                </a:solidFill>
              </a:rPr>
              <a:t>标题文本</a:t>
            </a:r>
          </a:p>
        </p:txBody>
      </p:sp>
      <p:sp>
        <p:nvSpPr>
          <p:cNvPr id="4" name="Shape 4"/>
          <p:cNvSpPr>
            <a:spLocks noGrp="1"/>
          </p:cNvSpPr>
          <p:nvPr>
            <p:ph type="body" idx="1"/>
          </p:nvPr>
        </p:nvSpPr>
        <p:spPr>
          <a:xfrm>
            <a:off x="609600" y="1092100"/>
            <a:ext cx="10972800" cy="576590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pPr lvl="0">
              <a:defRPr sz="1800"/>
            </a:pPr>
            <a:r>
              <a:rPr sz="2400"/>
              <a:t>正文级别 1</a:t>
            </a:r>
          </a:p>
          <a:p>
            <a:pPr lvl="1">
              <a:defRPr sz="1800"/>
            </a:pPr>
            <a:r>
              <a:rPr sz="2400"/>
              <a:t>正文级别 2</a:t>
            </a:r>
          </a:p>
          <a:p>
            <a:pPr lvl="2">
              <a:defRPr sz="1800"/>
            </a:pPr>
            <a:r>
              <a:rPr sz="2400"/>
              <a:t>正文级别 3</a:t>
            </a:r>
          </a:p>
          <a:p>
            <a:pPr lvl="3">
              <a:defRPr sz="1800"/>
            </a:pPr>
            <a:r>
              <a:rPr sz="2400"/>
              <a:t>正文级别 4</a:t>
            </a:r>
          </a:p>
          <a:p>
            <a:pPr lvl="4">
              <a:defRPr sz="1800"/>
            </a:pPr>
            <a:r>
              <a:rPr sz="2400"/>
              <a:t>正文级别 5</a:t>
            </a:r>
          </a:p>
        </p:txBody>
      </p:sp>
      <p:sp>
        <p:nvSpPr>
          <p:cNvPr id="5" name="Shape 5"/>
          <p:cNvSpPr>
            <a:spLocks noGrp="1"/>
          </p:cNvSpPr>
          <p:nvPr>
            <p:ph type="sldNum" sz="quarter" idx="2"/>
          </p:nvPr>
        </p:nvSpPr>
        <p:spPr>
          <a:xfrm>
            <a:off x="8737600" y="6245225"/>
            <a:ext cx="2844800" cy="288824"/>
          </a:xfrm>
          <a:prstGeom prst="rect">
            <a:avLst/>
          </a:prstGeom>
          <a:ln w="12700">
            <a:miter lim="400000"/>
          </a:ln>
        </p:spPr>
        <p:txBody>
          <a:bodyPr lIns="45719" rIns="45719">
            <a:spAutoFit/>
          </a:bodyPr>
          <a:lstStyle>
            <a:lvl1pPr algn="r">
              <a:defRPr sz="1400"/>
            </a:lvl1pPr>
          </a:lstStyle>
          <a:p>
            <a:pPr lvl="0"/>
            <a:fld id="{86CB4B4D-7CA3-9044-876B-883B54F8677D}" type="slidenum">
              <a:t>‹#›</a:t>
            </a:fld>
            <a:endParaRPr/>
          </a:p>
        </p:txBody>
      </p:sp>
    </p:spTree>
    <p:extLst>
      <p:ext uri="{BB962C8B-B14F-4D97-AF65-F5344CB8AC3E}">
        <p14:creationId xmlns:p14="http://schemas.microsoft.com/office/powerpoint/2010/main" val="339332201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707" r:id="rId4"/>
    <p:sldLayoutId id="2147483708" r:id="rId5"/>
    <p:sldLayoutId id="2147483709" r:id="rId6"/>
  </p:sldLayoutIdLst>
  <p:transition spd="med"/>
  <p:hf hdr="0" ftr="0" dt="0"/>
  <p:txStyles>
    <p:titleStyle>
      <a:lvl1pPr algn="ctr">
        <a:defRPr sz="2800" b="1">
          <a:solidFill>
            <a:srgbClr val="3366FF"/>
          </a:solidFill>
          <a:latin typeface="Candara"/>
          <a:ea typeface="Candara"/>
          <a:cs typeface="Candara"/>
          <a:sym typeface="Candara"/>
        </a:defRPr>
      </a:lvl1pPr>
      <a:lvl2pPr algn="ctr">
        <a:defRPr sz="2800" b="1">
          <a:solidFill>
            <a:srgbClr val="3366FF"/>
          </a:solidFill>
          <a:latin typeface="Candara"/>
          <a:ea typeface="Candara"/>
          <a:cs typeface="Candara"/>
          <a:sym typeface="Candara"/>
        </a:defRPr>
      </a:lvl2pPr>
      <a:lvl3pPr algn="ctr">
        <a:defRPr sz="2800" b="1">
          <a:solidFill>
            <a:srgbClr val="3366FF"/>
          </a:solidFill>
          <a:latin typeface="Candara"/>
          <a:ea typeface="Candara"/>
          <a:cs typeface="Candara"/>
          <a:sym typeface="Candara"/>
        </a:defRPr>
      </a:lvl3pPr>
      <a:lvl4pPr algn="ctr">
        <a:defRPr sz="2800" b="1">
          <a:solidFill>
            <a:srgbClr val="3366FF"/>
          </a:solidFill>
          <a:latin typeface="Candara"/>
          <a:ea typeface="Candara"/>
          <a:cs typeface="Candara"/>
          <a:sym typeface="Candara"/>
        </a:defRPr>
      </a:lvl4pPr>
      <a:lvl5pPr algn="ctr">
        <a:defRPr sz="2800" b="1">
          <a:solidFill>
            <a:srgbClr val="3366FF"/>
          </a:solidFill>
          <a:latin typeface="Candara"/>
          <a:ea typeface="Candara"/>
          <a:cs typeface="Candara"/>
          <a:sym typeface="Candara"/>
        </a:defRPr>
      </a:lvl5pPr>
      <a:lvl6pPr indent="457200" algn="ctr">
        <a:defRPr sz="2800" b="1">
          <a:solidFill>
            <a:srgbClr val="3366FF"/>
          </a:solidFill>
          <a:latin typeface="Candara"/>
          <a:ea typeface="Candara"/>
          <a:cs typeface="Candara"/>
          <a:sym typeface="Candara"/>
        </a:defRPr>
      </a:lvl6pPr>
      <a:lvl7pPr indent="914400" algn="ctr">
        <a:defRPr sz="2800" b="1">
          <a:solidFill>
            <a:srgbClr val="3366FF"/>
          </a:solidFill>
          <a:latin typeface="Candara"/>
          <a:ea typeface="Candara"/>
          <a:cs typeface="Candara"/>
          <a:sym typeface="Candara"/>
        </a:defRPr>
      </a:lvl7pPr>
      <a:lvl8pPr indent="1371600" algn="ctr">
        <a:defRPr sz="2800" b="1">
          <a:solidFill>
            <a:srgbClr val="3366FF"/>
          </a:solidFill>
          <a:latin typeface="Candara"/>
          <a:ea typeface="Candara"/>
          <a:cs typeface="Candara"/>
          <a:sym typeface="Candara"/>
        </a:defRPr>
      </a:lvl8pPr>
      <a:lvl9pPr indent="1828800" algn="ctr">
        <a:defRPr sz="2800" b="1">
          <a:solidFill>
            <a:srgbClr val="3366FF"/>
          </a:solidFill>
          <a:latin typeface="Candara"/>
          <a:ea typeface="Candara"/>
          <a:cs typeface="Candara"/>
          <a:sym typeface="Candara"/>
        </a:defRPr>
      </a:lvl9pPr>
    </p:titleStyle>
    <p:bodyStyle>
      <a:lvl1pPr marL="342900" indent="-342900">
        <a:spcBef>
          <a:spcPts val="500"/>
        </a:spcBef>
        <a:buClr>
          <a:srgbClr val="C6D9F1"/>
        </a:buClr>
        <a:buSzPct val="63000"/>
        <a:buFont typeface="Wingdings"/>
        <a:buChar char="✴"/>
        <a:defRPr sz="2400">
          <a:latin typeface="Candara"/>
          <a:ea typeface="Candara"/>
          <a:cs typeface="Candara"/>
          <a:sym typeface="Candara"/>
        </a:defRPr>
      </a:lvl1pPr>
      <a:lvl2pPr marL="800100" indent="-342900">
        <a:spcBef>
          <a:spcPts val="500"/>
        </a:spcBef>
        <a:buClr>
          <a:srgbClr val="C6D9F1"/>
        </a:buClr>
        <a:buSzPct val="63000"/>
        <a:buFont typeface="Wingdings"/>
        <a:buChar char="★"/>
        <a:defRPr sz="2400">
          <a:latin typeface="Candara"/>
          <a:ea typeface="Candara"/>
          <a:cs typeface="Candara"/>
          <a:sym typeface="Candara"/>
        </a:defRPr>
      </a:lvl2pPr>
      <a:lvl3pPr marL="1219200" indent="-304800">
        <a:spcBef>
          <a:spcPts val="500"/>
        </a:spcBef>
        <a:buClr>
          <a:srgbClr val="C6D9F1"/>
        </a:buClr>
        <a:buSzPct val="63000"/>
        <a:buFont typeface="Wingdings"/>
        <a:buChar char="◇"/>
        <a:defRPr sz="2400">
          <a:latin typeface="Candara"/>
          <a:ea typeface="Candara"/>
          <a:cs typeface="Candara"/>
          <a:sym typeface="Candara"/>
        </a:defRPr>
      </a:lvl3pPr>
      <a:lvl4pPr marL="1714500" indent="-342900">
        <a:spcBef>
          <a:spcPts val="500"/>
        </a:spcBef>
        <a:buClr>
          <a:srgbClr val="C6D9F1"/>
        </a:buClr>
        <a:buSzPct val="63000"/>
        <a:buFont typeface="Wingdings"/>
        <a:buChar char="◇"/>
        <a:defRPr sz="2400">
          <a:latin typeface="Candara"/>
          <a:ea typeface="Candara"/>
          <a:cs typeface="Candara"/>
          <a:sym typeface="Candara"/>
        </a:defRPr>
      </a:lvl4pPr>
      <a:lvl5pPr marL="2133600" indent="-304800">
        <a:spcBef>
          <a:spcPts val="500"/>
        </a:spcBef>
        <a:buClr>
          <a:srgbClr val="C6D9F1"/>
        </a:buClr>
        <a:buSzPct val="63000"/>
        <a:buFont typeface="Wingdings"/>
        <a:buChar char="◇"/>
        <a:defRPr sz="2400">
          <a:latin typeface="Candara"/>
          <a:ea typeface="Candara"/>
          <a:cs typeface="Candara"/>
          <a:sym typeface="Candara"/>
        </a:defRPr>
      </a:lvl5pPr>
      <a:lvl6pPr marL="2560320" indent="-274320">
        <a:spcBef>
          <a:spcPts val="500"/>
        </a:spcBef>
        <a:buClr>
          <a:srgbClr val="C6D9F1"/>
        </a:buClr>
        <a:buSzPct val="100000"/>
        <a:buFont typeface="Wingdings"/>
        <a:buChar char="»"/>
        <a:defRPr sz="2400">
          <a:latin typeface="Candara"/>
          <a:ea typeface="Candara"/>
          <a:cs typeface="Candara"/>
          <a:sym typeface="Candara"/>
        </a:defRPr>
      </a:lvl6pPr>
      <a:lvl7pPr marL="3017520" indent="-274320">
        <a:spcBef>
          <a:spcPts val="500"/>
        </a:spcBef>
        <a:buClr>
          <a:srgbClr val="C6D9F1"/>
        </a:buClr>
        <a:buSzPct val="100000"/>
        <a:buFont typeface="Wingdings"/>
        <a:buChar char="»"/>
        <a:defRPr sz="2400">
          <a:latin typeface="Candara"/>
          <a:ea typeface="Candara"/>
          <a:cs typeface="Candara"/>
          <a:sym typeface="Candara"/>
        </a:defRPr>
      </a:lvl7pPr>
      <a:lvl8pPr marL="3474720" indent="-274320">
        <a:spcBef>
          <a:spcPts val="500"/>
        </a:spcBef>
        <a:buClr>
          <a:srgbClr val="C6D9F1"/>
        </a:buClr>
        <a:buSzPct val="100000"/>
        <a:buFont typeface="Wingdings"/>
        <a:buChar char="»"/>
        <a:defRPr sz="2400">
          <a:latin typeface="Candara"/>
          <a:ea typeface="Candara"/>
          <a:cs typeface="Candara"/>
          <a:sym typeface="Candara"/>
        </a:defRPr>
      </a:lvl8pPr>
      <a:lvl9pPr marL="3931920" indent="-274320">
        <a:spcBef>
          <a:spcPts val="500"/>
        </a:spcBef>
        <a:buClr>
          <a:srgbClr val="C6D9F1"/>
        </a:buClr>
        <a:buSzPct val="100000"/>
        <a:buFont typeface="Wingdings"/>
        <a:buChar char="»"/>
        <a:defRPr sz="2400">
          <a:latin typeface="Candara"/>
          <a:ea typeface="Candara"/>
          <a:cs typeface="Candara"/>
          <a:sym typeface="Candara"/>
        </a:defRPr>
      </a:lvl9pPr>
    </p:bodyStyle>
    <p:otherStyle>
      <a:lvl1pPr algn="r">
        <a:defRPr sz="1400">
          <a:solidFill>
            <a:schemeClr val="tx1"/>
          </a:solidFill>
          <a:latin typeface="+mn-lt"/>
          <a:ea typeface="+mn-ea"/>
          <a:cs typeface="+mn-cs"/>
          <a:sym typeface="Arial"/>
        </a:defRPr>
      </a:lvl1pPr>
      <a:lvl2pPr indent="457200" algn="r">
        <a:defRPr sz="1400">
          <a:solidFill>
            <a:schemeClr val="tx1"/>
          </a:solidFill>
          <a:latin typeface="+mn-lt"/>
          <a:ea typeface="+mn-ea"/>
          <a:cs typeface="+mn-cs"/>
          <a:sym typeface="Arial"/>
        </a:defRPr>
      </a:lvl2pPr>
      <a:lvl3pPr indent="914400" algn="r">
        <a:defRPr sz="1400">
          <a:solidFill>
            <a:schemeClr val="tx1"/>
          </a:solidFill>
          <a:latin typeface="+mn-lt"/>
          <a:ea typeface="+mn-ea"/>
          <a:cs typeface="+mn-cs"/>
          <a:sym typeface="Arial"/>
        </a:defRPr>
      </a:lvl3pPr>
      <a:lvl4pPr indent="1371600" algn="r">
        <a:defRPr sz="1400">
          <a:solidFill>
            <a:schemeClr val="tx1"/>
          </a:solidFill>
          <a:latin typeface="+mn-lt"/>
          <a:ea typeface="+mn-ea"/>
          <a:cs typeface="+mn-cs"/>
          <a:sym typeface="Arial"/>
        </a:defRPr>
      </a:lvl4pPr>
      <a:lvl5pPr indent="1828800" algn="r">
        <a:defRPr sz="1400">
          <a:solidFill>
            <a:schemeClr val="tx1"/>
          </a:solidFill>
          <a:latin typeface="+mn-lt"/>
          <a:ea typeface="+mn-ea"/>
          <a:cs typeface="+mn-cs"/>
          <a:sym typeface="Arial"/>
        </a:defRPr>
      </a:lvl5pPr>
      <a:lvl6pPr indent="2286000" algn="r">
        <a:defRPr sz="1400">
          <a:solidFill>
            <a:schemeClr val="tx1"/>
          </a:solidFill>
          <a:latin typeface="+mn-lt"/>
          <a:ea typeface="+mn-ea"/>
          <a:cs typeface="+mn-cs"/>
          <a:sym typeface="Arial"/>
        </a:defRPr>
      </a:lvl6pPr>
      <a:lvl7pPr indent="2743200" algn="r">
        <a:defRPr sz="1400">
          <a:solidFill>
            <a:schemeClr val="tx1"/>
          </a:solidFill>
          <a:latin typeface="+mn-lt"/>
          <a:ea typeface="+mn-ea"/>
          <a:cs typeface="+mn-cs"/>
          <a:sym typeface="Arial"/>
        </a:defRPr>
      </a:lvl7pPr>
      <a:lvl8pPr indent="3200400" algn="r">
        <a:defRPr sz="1400">
          <a:solidFill>
            <a:schemeClr val="tx1"/>
          </a:solidFill>
          <a:latin typeface="+mn-lt"/>
          <a:ea typeface="+mn-ea"/>
          <a:cs typeface="+mn-cs"/>
          <a:sym typeface="Arial"/>
        </a:defRPr>
      </a:lvl8pPr>
      <a:lvl9pPr indent="3657600" algn="r">
        <a:defRPr sz="1400">
          <a:solidFill>
            <a:schemeClr val="tx1"/>
          </a:solidFill>
          <a:latin typeface="+mn-lt"/>
          <a:ea typeface="+mn-ea"/>
          <a:cs typeface="+mn-cs"/>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4259346-A7F8-9ADA-55EB-B7317B19FC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354E660-0741-172B-2F61-97AB8A73A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FD2BF4-1CAC-5C03-E84C-95F6E870DD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zh-CN" altLang="en-US"/>
          </a:p>
        </p:txBody>
      </p:sp>
      <p:sp>
        <p:nvSpPr>
          <p:cNvPr id="5" name="页脚占位符 4">
            <a:extLst>
              <a:ext uri="{FF2B5EF4-FFF2-40B4-BE49-F238E27FC236}">
                <a16:creationId xmlns:a16="http://schemas.microsoft.com/office/drawing/2014/main" id="{41A8C047-3AB5-F3CD-F044-0BBD1DB6ED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5C7800EF-2C2A-B58A-1D51-B40AA6D4C2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3DA910-6EF5-46B4-A930-31B66B308C9E}" type="slidenum">
              <a:rPr lang="zh-CN" altLang="en-US" smtClean="0"/>
              <a:t>‹#›</a:t>
            </a:fld>
            <a:endParaRPr lang="zh-CN" altLang="en-US"/>
          </a:p>
        </p:txBody>
      </p:sp>
    </p:spTree>
    <p:extLst>
      <p:ext uri="{BB962C8B-B14F-4D97-AF65-F5344CB8AC3E}">
        <p14:creationId xmlns:p14="http://schemas.microsoft.com/office/powerpoint/2010/main" val="173178642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ti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t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900.png"/><Relationship Id="rId5" Type="http://schemas.openxmlformats.org/officeDocument/2006/relationships/image" Target="../media/image14.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14.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5.xml"/><Relationship Id="rId7" Type="http://schemas.openxmlformats.org/officeDocument/2006/relationships/image" Target="../media/image4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13.xml"/><Relationship Id="rId5" Type="http://schemas.openxmlformats.org/officeDocument/2006/relationships/slideLayout" Target="../slideLayouts/slideLayout21.xml"/><Relationship Id="rId4" Type="http://schemas.openxmlformats.org/officeDocument/2006/relationships/tags" Target="../tags/tag6.xml"/><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tif"/><Relationship Id="rId11" Type="http://schemas.openxmlformats.org/officeDocument/2006/relationships/image" Target="../media/image6.tif"/><Relationship Id="rId5" Type="http://schemas.openxmlformats.org/officeDocument/2006/relationships/image" Target="../media/image4.tif"/><Relationship Id="rId10" Type="http://schemas.openxmlformats.org/officeDocument/2006/relationships/image" Target="../media/image5.png"/><Relationship Id="rId4" Type="http://schemas.openxmlformats.org/officeDocument/2006/relationships/image" Target="../media/image9.jpe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9.xml"/><Relationship Id="rId7" Type="http://schemas.openxmlformats.org/officeDocument/2006/relationships/image" Target="../media/image4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6.png"/><Relationship Id="rId5" Type="http://schemas.openxmlformats.org/officeDocument/2006/relationships/notesSlide" Target="../notesSlides/notesSlide14.xml"/><Relationship Id="rId10" Type="http://schemas.openxmlformats.org/officeDocument/2006/relationships/image" Target="../media/image50.png"/><Relationship Id="rId4" Type="http://schemas.openxmlformats.org/officeDocument/2006/relationships/slideLayout" Target="../slideLayouts/slideLayout16.xml"/><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emf"/></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arxiv.org/pdf/2602.12303:"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20.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7E15CD7-0B3F-FB6A-52DC-FCB2C530D76D}"/>
              </a:ext>
            </a:extLst>
          </p:cNvPr>
          <p:cNvPicPr>
            <a:picLocks noChangeAspect="1"/>
          </p:cNvPicPr>
          <p:nvPr/>
        </p:nvPicPr>
        <p:blipFill>
          <a:blip r:embed="rId3"/>
          <a:stretch>
            <a:fillRect/>
          </a:stretch>
        </p:blipFill>
        <p:spPr>
          <a:xfrm>
            <a:off x="-6237" y="-31241"/>
            <a:ext cx="12379121" cy="6963256"/>
          </a:xfrm>
          <a:prstGeom prst="rect">
            <a:avLst/>
          </a:prstGeom>
        </p:spPr>
      </p:pic>
      <p:sp>
        <p:nvSpPr>
          <p:cNvPr id="12" name="标题 1">
            <a:extLst>
              <a:ext uri="{FF2B5EF4-FFF2-40B4-BE49-F238E27FC236}">
                <a16:creationId xmlns:a16="http://schemas.microsoft.com/office/drawing/2014/main" id="{BDD0F3AA-41C3-B6AE-0624-B9665BBBE84A}"/>
              </a:ext>
            </a:extLst>
          </p:cNvPr>
          <p:cNvSpPr txBox="1">
            <a:spLocks/>
          </p:cNvSpPr>
          <p:nvPr/>
        </p:nvSpPr>
        <p:spPr>
          <a:xfrm>
            <a:off x="2254298" y="3553361"/>
            <a:ext cx="12192000" cy="165258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defTabSz="0">
              <a:lnSpc>
                <a:spcPct val="150000"/>
              </a:lnSpc>
              <a:spcBef>
                <a:spcPct val="20000"/>
              </a:spcBef>
              <a:buClr>
                <a:srgbClr val="1F497D">
                  <a:lumMod val="20000"/>
                  <a:lumOff val="80000"/>
                </a:srgbClr>
              </a:buClr>
              <a:buSzPct val="63000"/>
              <a:defRPr/>
            </a:pPr>
            <a:r>
              <a:rPr lang="en-US" altLang="zh-CN" sz="4800" dirty="0">
                <a:solidFill>
                  <a:schemeClr val="bg1">
                    <a:lumMod val="95000"/>
                  </a:schemeClr>
                </a:solidFill>
                <a:latin typeface="Arial" panose="020B0604020202020204" pitchFamily="34" charset="0"/>
                <a:cs typeface="Arial" panose="020B0604020202020204" pitchFamily="34" charset="0"/>
              </a:rPr>
              <a:t>Einstein Probe mission status</a:t>
            </a:r>
            <a:endParaRPr lang="en-US" altLang="zh-CN" sz="4000" dirty="0">
              <a:solidFill>
                <a:schemeClr val="bg1">
                  <a:lumMod val="95000"/>
                </a:schemeClr>
              </a:solidFill>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422561B0-7D51-5600-9B26-75B84643B5E9}"/>
              </a:ext>
            </a:extLst>
          </p:cNvPr>
          <p:cNvPicPr>
            <a:picLocks noChangeAspect="1"/>
          </p:cNvPicPr>
          <p:nvPr/>
        </p:nvPicPr>
        <p:blipFill>
          <a:blip r:embed="rId4"/>
          <a:stretch>
            <a:fillRect/>
          </a:stretch>
        </p:blipFill>
        <p:spPr>
          <a:xfrm>
            <a:off x="6726589" y="94297"/>
            <a:ext cx="2179652" cy="735384"/>
          </a:xfrm>
          <a:prstGeom prst="rect">
            <a:avLst/>
          </a:prstGeom>
          <a:effectLst>
            <a:softEdge rad="195400"/>
          </a:effectLst>
        </p:spPr>
      </p:pic>
      <p:pic>
        <p:nvPicPr>
          <p:cNvPr id="2" name="image3.tif">
            <a:extLst>
              <a:ext uri="{FF2B5EF4-FFF2-40B4-BE49-F238E27FC236}">
                <a16:creationId xmlns:a16="http://schemas.microsoft.com/office/drawing/2014/main" id="{DCB06DFF-D962-6BEB-20EF-0E21A197FB3B}"/>
              </a:ext>
            </a:extLst>
          </p:cNvPr>
          <p:cNvPicPr/>
          <p:nvPr/>
        </p:nvPicPr>
        <p:blipFill>
          <a:blip r:embed="rId5"/>
          <a:stretch>
            <a:fillRect/>
          </a:stretch>
        </p:blipFill>
        <p:spPr>
          <a:xfrm>
            <a:off x="8950232" y="176504"/>
            <a:ext cx="1280680" cy="541024"/>
          </a:xfrm>
          <a:prstGeom prst="rect">
            <a:avLst/>
          </a:prstGeom>
          <a:ln w="12700">
            <a:miter lim="400000"/>
          </a:ln>
          <a:effectLst>
            <a:softEdge rad="65492"/>
          </a:effectLst>
        </p:spPr>
      </p:pic>
      <p:pic>
        <p:nvPicPr>
          <p:cNvPr id="4" name="image4.png">
            <a:extLst>
              <a:ext uri="{FF2B5EF4-FFF2-40B4-BE49-F238E27FC236}">
                <a16:creationId xmlns:a16="http://schemas.microsoft.com/office/drawing/2014/main" id="{62076710-7419-8B15-F066-B9EE93A97D42}"/>
              </a:ext>
            </a:extLst>
          </p:cNvPr>
          <p:cNvPicPr/>
          <p:nvPr/>
        </p:nvPicPr>
        <p:blipFill>
          <a:blip r:embed="rId6"/>
          <a:stretch>
            <a:fillRect/>
          </a:stretch>
        </p:blipFill>
        <p:spPr>
          <a:xfrm>
            <a:off x="10262444" y="167383"/>
            <a:ext cx="845655" cy="550144"/>
          </a:xfrm>
          <a:prstGeom prst="rect">
            <a:avLst/>
          </a:prstGeom>
          <a:ln w="12700">
            <a:miter lim="400000"/>
          </a:ln>
          <a:effectLst>
            <a:softEdge rad="65492"/>
          </a:effectLst>
        </p:spPr>
      </p:pic>
      <p:pic>
        <p:nvPicPr>
          <p:cNvPr id="6" name="image128.tif">
            <a:extLst>
              <a:ext uri="{FF2B5EF4-FFF2-40B4-BE49-F238E27FC236}">
                <a16:creationId xmlns:a16="http://schemas.microsoft.com/office/drawing/2014/main" id="{5770FD20-CF08-DC36-3F70-E4C4886DA2DF}"/>
              </a:ext>
            </a:extLst>
          </p:cNvPr>
          <p:cNvPicPr/>
          <p:nvPr/>
        </p:nvPicPr>
        <p:blipFill>
          <a:blip r:embed="rId7"/>
          <a:stretch>
            <a:fillRect/>
          </a:stretch>
        </p:blipFill>
        <p:spPr>
          <a:xfrm>
            <a:off x="11139816" y="176503"/>
            <a:ext cx="941153" cy="541024"/>
          </a:xfrm>
          <a:prstGeom prst="rect">
            <a:avLst/>
          </a:prstGeom>
          <a:ln w="12700">
            <a:miter lim="400000"/>
          </a:ln>
          <a:effectLst>
            <a:softEdge rad="65492"/>
          </a:effectLst>
        </p:spPr>
      </p:pic>
      <p:sp>
        <p:nvSpPr>
          <p:cNvPr id="8" name="文本框 7">
            <a:extLst>
              <a:ext uri="{FF2B5EF4-FFF2-40B4-BE49-F238E27FC236}">
                <a16:creationId xmlns:a16="http://schemas.microsoft.com/office/drawing/2014/main" id="{84E943C5-F433-314E-0DD7-BFDA75DA1797}"/>
              </a:ext>
            </a:extLst>
          </p:cNvPr>
          <p:cNvSpPr txBox="1"/>
          <p:nvPr/>
        </p:nvSpPr>
        <p:spPr>
          <a:xfrm>
            <a:off x="317299" y="6309150"/>
            <a:ext cx="134203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dirty="0">
                <a:ln>
                  <a:noFill/>
                </a:ln>
                <a:solidFill>
                  <a:prstClr val="white">
                    <a:lumMod val="85000"/>
                  </a:prstClr>
                </a:solidFill>
                <a:effectLst/>
                <a:uLnTx/>
                <a:uFillTx/>
                <a:latin typeface="Gill Sans MT" panose="020B0502020104020203"/>
                <a:ea typeface="华文中宋" panose="02010600040101010101" pitchFamily="2" charset="-122"/>
                <a:cs typeface="+mn-cs"/>
              </a:rPr>
              <a:t>Image credit CAS/ESA</a:t>
            </a:r>
            <a:endParaRPr kumimoji="1" lang="zh-CN" altLang="en-US" sz="1000" b="0" i="0" u="none" strike="noStrike" kern="1200" cap="none" spc="0" normalizeH="0" baseline="0" noProof="0" dirty="0">
              <a:ln>
                <a:noFill/>
              </a:ln>
              <a:solidFill>
                <a:prstClr val="white">
                  <a:lumMod val="85000"/>
                </a:prstClr>
              </a:solidFill>
              <a:effectLst/>
              <a:uLnTx/>
              <a:uFillTx/>
              <a:latin typeface="Gill Sans MT" panose="020B0502020104020203"/>
              <a:ea typeface="华文中宋" panose="02010600040101010101" pitchFamily="2" charset="-122"/>
              <a:cs typeface="+mn-cs"/>
            </a:endParaRPr>
          </a:p>
        </p:txBody>
      </p:sp>
      <p:pic>
        <p:nvPicPr>
          <p:cNvPr id="10" name="图片 9">
            <a:extLst>
              <a:ext uri="{FF2B5EF4-FFF2-40B4-BE49-F238E27FC236}">
                <a16:creationId xmlns:a16="http://schemas.microsoft.com/office/drawing/2014/main" id="{C0D01AAF-6F85-1BBE-B094-8AA3CED6EE7A}"/>
              </a:ext>
            </a:extLst>
          </p:cNvPr>
          <p:cNvPicPr>
            <a:picLocks noChangeAspect="1"/>
          </p:cNvPicPr>
          <p:nvPr/>
        </p:nvPicPr>
        <p:blipFill>
          <a:blip r:embed="rId8"/>
          <a:stretch>
            <a:fillRect/>
          </a:stretch>
        </p:blipFill>
        <p:spPr>
          <a:xfrm>
            <a:off x="239297" y="212701"/>
            <a:ext cx="1148327" cy="1091529"/>
          </a:xfrm>
          <a:prstGeom prst="rect">
            <a:avLst/>
          </a:prstGeom>
        </p:spPr>
      </p:pic>
      <p:sp>
        <p:nvSpPr>
          <p:cNvPr id="11" name="Shape 60">
            <a:extLst>
              <a:ext uri="{FF2B5EF4-FFF2-40B4-BE49-F238E27FC236}">
                <a16:creationId xmlns:a16="http://schemas.microsoft.com/office/drawing/2014/main" id="{926A8A9E-DFAA-8B7C-10EE-3B33DDFA55B8}"/>
              </a:ext>
            </a:extLst>
          </p:cNvPr>
          <p:cNvSpPr/>
          <p:nvPr/>
        </p:nvSpPr>
        <p:spPr>
          <a:xfrm>
            <a:off x="1914365" y="5030236"/>
            <a:ext cx="9624447" cy="207749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lgn="r"/>
            <a:r>
              <a:rPr lang="en-US" altLang="zh-CN" sz="2400" dirty="0" err="1">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sym typeface="Krona One"/>
              </a:rPr>
              <a:t>Dr</a:t>
            </a:r>
            <a:r>
              <a:rPr lang="en-US" altLang="zh-CN" sz="2400"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sym typeface="Krona One"/>
              </a:rPr>
              <a:t> </a:t>
            </a:r>
            <a:r>
              <a:rPr lang="en-US" altLang="zh-CN" sz="2400" dirty="0" err="1">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sym typeface="Krona One"/>
              </a:rPr>
              <a:t>Zhixing</a:t>
            </a:r>
            <a:r>
              <a:rPr lang="en-US" altLang="zh-CN" sz="2400"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sym typeface="Krona One"/>
              </a:rPr>
              <a:t> Ling (WXT Instrument Scientist)</a:t>
            </a:r>
          </a:p>
          <a:p>
            <a:pPr lvl="0" algn="r"/>
            <a:r>
              <a:rPr lang="en-US" sz="2400"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sym typeface="Krona One"/>
              </a:rPr>
              <a:t> </a:t>
            </a:r>
            <a:r>
              <a:rPr sz="2000"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sym typeface="Krona One"/>
              </a:rPr>
              <a:t>National Astro. Observatories</a:t>
            </a:r>
            <a:r>
              <a:rPr lang="en-US" sz="2000"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sym typeface="Krona One"/>
              </a:rPr>
              <a:t>,  </a:t>
            </a:r>
            <a:r>
              <a:rPr sz="2000" dirty="0">
                <a:solidFill>
                  <a:schemeClr val="bg1">
                    <a:lumMod val="95000"/>
                  </a:schemeClr>
                </a:solidFill>
                <a:latin typeface="Arial" panose="020B0604020202020204" pitchFamily="34" charset="0"/>
                <a:ea typeface="Krona One"/>
                <a:cs typeface="Arial" panose="020B0604020202020204" pitchFamily="34" charset="0"/>
                <a:sym typeface="Krona One"/>
              </a:rPr>
              <a:t>C</a:t>
            </a:r>
            <a:r>
              <a:rPr lang="en-US" sz="2000" dirty="0">
                <a:solidFill>
                  <a:schemeClr val="bg1">
                    <a:lumMod val="95000"/>
                  </a:schemeClr>
                </a:solidFill>
                <a:latin typeface="Arial" panose="020B0604020202020204" pitchFamily="34" charset="0"/>
                <a:ea typeface="Krona One"/>
                <a:cs typeface="Arial" panose="020B0604020202020204" pitchFamily="34" charset="0"/>
                <a:sym typeface="Krona One"/>
              </a:rPr>
              <a:t>AS</a:t>
            </a:r>
          </a:p>
          <a:p>
            <a:pPr lvl="0" algn="r"/>
            <a:r>
              <a:rPr lang="en-US" altLang="zh-CN" sz="2000"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sym typeface="Krona One"/>
              </a:rPr>
              <a:t>on behalf of the Einstein Probe consortium</a:t>
            </a:r>
            <a:endParaRPr lang="en-US" sz="2000" dirty="0">
              <a:solidFill>
                <a:schemeClr val="bg1">
                  <a:lumMod val="95000"/>
                </a:schemeClr>
              </a:solidFill>
              <a:latin typeface="Arial" panose="020B0604020202020204" pitchFamily="34" charset="0"/>
              <a:ea typeface="Krona One"/>
              <a:cs typeface="Arial" panose="020B0604020202020204" pitchFamily="34" charset="0"/>
              <a:sym typeface="Krona One"/>
            </a:endParaRPr>
          </a:p>
          <a:p>
            <a:pPr lvl="0" algn="r"/>
            <a:endParaRPr lang="en-US" dirty="0">
              <a:solidFill>
                <a:schemeClr val="bg1">
                  <a:lumMod val="95000"/>
                </a:schemeClr>
              </a:solidFill>
              <a:latin typeface="Arial" panose="020B0604020202020204" pitchFamily="34" charset="0"/>
              <a:ea typeface="Krona One"/>
              <a:cs typeface="Arial" panose="020B0604020202020204" pitchFamily="34" charset="0"/>
              <a:sym typeface="Krona One"/>
            </a:endParaRPr>
          </a:p>
          <a:p>
            <a:pPr lvl="0" algn="ctr"/>
            <a:r>
              <a:rPr lang="en-US" altLang="zh-CN"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sym typeface="Krona One"/>
              </a:rPr>
              <a:t>2026-04-20 18</a:t>
            </a:r>
            <a:r>
              <a:rPr lang="en-US" altLang="zh-CN" baseline="30000"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sym typeface="Krona One"/>
              </a:rPr>
              <a:t>th</a:t>
            </a:r>
            <a:r>
              <a:rPr lang="en-US" altLang="zh-CN"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sym typeface="Krona One"/>
              </a:rPr>
              <a:t> IACHEC meeting @Pelham</a:t>
            </a:r>
            <a:endParaRPr lang="en-US" altLang="zh-CN" sz="2800" dirty="0">
              <a:solidFill>
                <a:schemeClr val="bg1">
                  <a:lumMod val="95000"/>
                </a:schemeClr>
              </a:solidFill>
              <a:latin typeface="Arial" panose="020B0604020202020204" pitchFamily="34" charset="0"/>
              <a:ea typeface="Microsoft YaHei" panose="020B0503020204020204" pitchFamily="34" charset="-122"/>
              <a:cs typeface="Arial" panose="020B0604020202020204" pitchFamily="34" charset="0"/>
              <a:sym typeface="Krona One"/>
            </a:endParaRPr>
          </a:p>
          <a:p>
            <a:pPr lvl="0" algn="r"/>
            <a:endParaRPr sz="1500" dirty="0">
              <a:solidFill>
                <a:srgbClr val="3F6797"/>
              </a:solidFill>
              <a:latin typeface="Krona One"/>
              <a:ea typeface="Krona One"/>
              <a:cs typeface="Krona One"/>
              <a:sym typeface="Krona One"/>
            </a:endParaRPr>
          </a:p>
        </p:txBody>
      </p:sp>
    </p:spTree>
    <p:extLst>
      <p:ext uri="{BB962C8B-B14F-4D97-AF65-F5344CB8AC3E}">
        <p14:creationId xmlns:p14="http://schemas.microsoft.com/office/powerpoint/2010/main" val="3155941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黑暗中的灯光&#10;&#10;描述已自动生成">
            <a:extLst>
              <a:ext uri="{FF2B5EF4-FFF2-40B4-BE49-F238E27FC236}">
                <a16:creationId xmlns:a16="http://schemas.microsoft.com/office/drawing/2014/main" id="{7A3208B5-5F3D-E6E8-7D60-30294A4117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6450" y="44068"/>
            <a:ext cx="7034296" cy="6858000"/>
          </a:xfrm>
          <a:prstGeom prst="rect">
            <a:avLst/>
          </a:prstGeom>
        </p:spPr>
      </p:pic>
      <p:sp>
        <p:nvSpPr>
          <p:cNvPr id="7" name="文本框 6">
            <a:extLst>
              <a:ext uri="{FF2B5EF4-FFF2-40B4-BE49-F238E27FC236}">
                <a16:creationId xmlns:a16="http://schemas.microsoft.com/office/drawing/2014/main" id="{B8AB057C-EF42-982E-537E-98E517CB0EEB}"/>
              </a:ext>
            </a:extLst>
          </p:cNvPr>
          <p:cNvSpPr txBox="1"/>
          <p:nvPr/>
        </p:nvSpPr>
        <p:spPr>
          <a:xfrm>
            <a:off x="7435907" y="5873063"/>
            <a:ext cx="4603744" cy="2616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rPr>
              <a:t>X-ray data credit: EPSC, image credit: Chen Zhang, </a:t>
            </a:r>
            <a:r>
              <a:rPr kumimoji="0" lang="en-US" altLang="zh-CN" sz="1100" b="0" i="0" u="none" strike="noStrike" kern="100" cap="none" spc="0" normalizeH="0" baseline="0" noProof="0" err="1">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rPr>
              <a:t>Huaqing</a:t>
            </a:r>
            <a:r>
              <a:rPr kumimoji="0" lang="en-US" altLang="zh-CN" sz="1100" b="0" i="0" u="none" strike="noStrike" kern="1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rPr>
              <a:t> Cheng.</a:t>
            </a:r>
            <a:endParaRPr kumimoji="0" lang="zh-CN" altLang="zh-CN" sz="1100" b="0" i="0" u="none" strike="noStrike" kern="1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endParaRPr>
          </a:p>
        </p:txBody>
      </p:sp>
      <p:sp>
        <p:nvSpPr>
          <p:cNvPr id="10" name="文本框 9">
            <a:extLst>
              <a:ext uri="{FF2B5EF4-FFF2-40B4-BE49-F238E27FC236}">
                <a16:creationId xmlns:a16="http://schemas.microsoft.com/office/drawing/2014/main" id="{EBE20F9C-4E3E-1FA9-7E66-D8CDB0E8A6C7}"/>
              </a:ext>
            </a:extLst>
          </p:cNvPr>
          <p:cNvSpPr txBox="1"/>
          <p:nvPr/>
        </p:nvSpPr>
        <p:spPr>
          <a:xfrm>
            <a:off x="572219" y="5748606"/>
            <a:ext cx="259605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rPr>
              <a:t>Red: 450 to 1000 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rPr>
              <a:t>Green: 1000 to 2000 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rPr>
              <a:t>Blue: 2000 to 5000 eV</a:t>
            </a:r>
            <a:endParaRPr kumimoji="0" lang="zh-CN" altLang="en-US" sz="1400" b="0" i="0" u="none" strike="noStrike" kern="1200" cap="none" spc="0" normalizeH="0" baseline="0" noProof="0" dirty="0">
              <a:ln>
                <a:noFill/>
              </a:ln>
              <a:solidFill>
                <a:prstClr val="white"/>
              </a:solidFill>
              <a:effectLst/>
              <a:uLnTx/>
              <a:uFillTx/>
              <a:latin typeface="等线" panose="02110004020202020204"/>
              <a:ea typeface="等线" panose="02010600030101010101" pitchFamily="2" charset="-122"/>
              <a:cs typeface="Arial"/>
              <a:sym typeface="Arial"/>
            </a:endParaRPr>
          </a:p>
        </p:txBody>
      </p:sp>
      <p:grpSp>
        <p:nvGrpSpPr>
          <p:cNvPr id="15" name="组合 14">
            <a:extLst>
              <a:ext uri="{FF2B5EF4-FFF2-40B4-BE49-F238E27FC236}">
                <a16:creationId xmlns:a16="http://schemas.microsoft.com/office/drawing/2014/main" id="{BAE85953-3122-B9F0-EB8C-B253BC375478}"/>
              </a:ext>
            </a:extLst>
          </p:cNvPr>
          <p:cNvGrpSpPr/>
          <p:nvPr/>
        </p:nvGrpSpPr>
        <p:grpSpPr>
          <a:xfrm>
            <a:off x="7143410" y="1922043"/>
            <a:ext cx="4647814" cy="3575375"/>
            <a:chOff x="7301471" y="486802"/>
            <a:chExt cx="4919368" cy="3634106"/>
          </a:xfrm>
        </p:grpSpPr>
        <p:pic>
          <p:nvPicPr>
            <p:cNvPr id="8" name="图片 7" descr="图表, 直方图&#10;&#10;描述已自动生成">
              <a:extLst>
                <a:ext uri="{FF2B5EF4-FFF2-40B4-BE49-F238E27FC236}">
                  <a16:creationId xmlns:a16="http://schemas.microsoft.com/office/drawing/2014/main" id="{F7DAE7D4-D7A8-575B-A170-7722EFB8F4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791" b="2463"/>
            <a:stretch/>
          </p:blipFill>
          <p:spPr bwMode="auto">
            <a:xfrm>
              <a:off x="7348116" y="486803"/>
              <a:ext cx="4872723" cy="3447092"/>
            </a:xfrm>
            <a:prstGeom prst="rect">
              <a:avLst/>
            </a:prstGeom>
            <a:noFill/>
            <a:ln>
              <a:noFill/>
            </a:ln>
          </p:spPr>
        </p:pic>
        <p:sp>
          <p:nvSpPr>
            <p:cNvPr id="9" name="文本框 8">
              <a:extLst>
                <a:ext uri="{FF2B5EF4-FFF2-40B4-BE49-F238E27FC236}">
                  <a16:creationId xmlns:a16="http://schemas.microsoft.com/office/drawing/2014/main" id="{8A71DB2F-024E-6B2A-2A8A-3ACA575205CA}"/>
                </a:ext>
              </a:extLst>
            </p:cNvPr>
            <p:cNvSpPr txBox="1"/>
            <p:nvPr/>
          </p:nvSpPr>
          <p:spPr>
            <a:xfrm>
              <a:off x="7301472" y="3813131"/>
              <a:ext cx="4872723"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Arial"/>
                  <a:sym typeface="Arial"/>
                </a:rPr>
                <a:t>Energy (keV)</a:t>
              </a:r>
              <a:endParaRPr kumimoji="0" lang="zh-CN" altLang="en-US" sz="14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Arial"/>
                <a:sym typeface="Arial"/>
              </a:endParaRPr>
            </a:p>
          </p:txBody>
        </p:sp>
        <p:sp>
          <p:nvSpPr>
            <p:cNvPr id="11" name="文本框 10">
              <a:extLst>
                <a:ext uri="{FF2B5EF4-FFF2-40B4-BE49-F238E27FC236}">
                  <a16:creationId xmlns:a16="http://schemas.microsoft.com/office/drawing/2014/main" id="{53DF7394-CDAA-314A-1D73-B8CA3EDD6F9D}"/>
                </a:ext>
              </a:extLst>
            </p:cNvPr>
            <p:cNvSpPr txBox="1"/>
            <p:nvPr/>
          </p:nvSpPr>
          <p:spPr>
            <a:xfrm rot="16200000">
              <a:off x="5638307" y="2149966"/>
              <a:ext cx="3634105"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Arial"/>
                  <a:sym typeface="Arial"/>
                </a:rPr>
                <a:t>Counts/sec/keV</a:t>
              </a:r>
              <a:endParaRPr kumimoji="0" lang="zh-CN" altLang="en-US" sz="14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Arial"/>
                <a:sym typeface="Arial"/>
              </a:endParaRPr>
            </a:p>
          </p:txBody>
        </p:sp>
        <p:sp>
          <p:nvSpPr>
            <p:cNvPr id="13" name="文本框 12">
              <a:extLst>
                <a:ext uri="{FF2B5EF4-FFF2-40B4-BE49-F238E27FC236}">
                  <a16:creationId xmlns:a16="http://schemas.microsoft.com/office/drawing/2014/main" id="{24B3A089-63E4-3101-3514-5046AADF0E65}"/>
                </a:ext>
              </a:extLst>
            </p:cNvPr>
            <p:cNvSpPr txBox="1"/>
            <p:nvPr/>
          </p:nvSpPr>
          <p:spPr>
            <a:xfrm>
              <a:off x="10448171" y="580309"/>
              <a:ext cx="93453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rPr>
                <a:t>Si He 1.83</a:t>
              </a:r>
              <a:endParaRPr kumimoji="0" lang="zh-CN" altLang="en-US" sz="10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Arial"/>
                <a:sym typeface="Arial"/>
              </a:endParaRPr>
            </a:p>
          </p:txBody>
        </p:sp>
        <p:sp>
          <p:nvSpPr>
            <p:cNvPr id="14" name="文本框 13">
              <a:extLst>
                <a:ext uri="{FF2B5EF4-FFF2-40B4-BE49-F238E27FC236}">
                  <a16:creationId xmlns:a16="http://schemas.microsoft.com/office/drawing/2014/main" id="{965322BB-A072-F734-E9CE-DD1F4CD04D56}"/>
                </a:ext>
              </a:extLst>
            </p:cNvPr>
            <p:cNvSpPr txBox="1"/>
            <p:nvPr/>
          </p:nvSpPr>
          <p:spPr>
            <a:xfrm>
              <a:off x="10705825" y="1045261"/>
              <a:ext cx="93453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rPr>
                <a:t>S He 2.41</a:t>
              </a:r>
              <a:endParaRPr kumimoji="0" lang="zh-CN" altLang="en-US" sz="10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Arial"/>
                <a:sym typeface="Arial"/>
              </a:endParaRPr>
            </a:p>
          </p:txBody>
        </p:sp>
      </p:grpSp>
      <p:sp>
        <p:nvSpPr>
          <p:cNvPr id="16" name="文本框 15">
            <a:extLst>
              <a:ext uri="{FF2B5EF4-FFF2-40B4-BE49-F238E27FC236}">
                <a16:creationId xmlns:a16="http://schemas.microsoft.com/office/drawing/2014/main" id="{48B83BFF-6E30-62A6-46F9-6EF57610A3DD}"/>
              </a:ext>
            </a:extLst>
          </p:cNvPr>
          <p:cNvSpPr txBox="1"/>
          <p:nvPr/>
        </p:nvSpPr>
        <p:spPr>
          <a:xfrm>
            <a:off x="4219568" y="5942770"/>
            <a:ext cx="36076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rPr>
              <a:t>Image size 9.3° X 9.3 °</a:t>
            </a:r>
            <a:endParaRPr kumimoji="0" lang="en-US" altLang="zh-CN" sz="16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rPr>
              <a:t>exposure 22 kilo-seconds</a:t>
            </a:r>
            <a:endParaRPr kumimoji="0" lang="en-US" altLang="zh-CN" sz="1600" b="0" i="0" u="none" strike="noStrike" kern="1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endParaRPr>
          </a:p>
        </p:txBody>
      </p:sp>
      <p:sp>
        <p:nvSpPr>
          <p:cNvPr id="3" name="文本框 2">
            <a:extLst>
              <a:ext uri="{FF2B5EF4-FFF2-40B4-BE49-F238E27FC236}">
                <a16:creationId xmlns:a16="http://schemas.microsoft.com/office/drawing/2014/main" id="{1835BE4C-6480-3B4E-31CC-07D1ADAECF40}"/>
              </a:ext>
            </a:extLst>
          </p:cNvPr>
          <p:cNvSpPr txBox="1"/>
          <p:nvPr/>
        </p:nvSpPr>
        <p:spPr>
          <a:xfrm>
            <a:off x="1219493" y="322528"/>
            <a:ext cx="7441810"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w="0"/>
                <a:solidFill>
                  <a:prstClr val="white"/>
                </a:solidFill>
                <a:effectLst/>
                <a:uLnTx/>
                <a:uFillTx/>
                <a:latin typeface="Arial" panose="020B0604020202020204" pitchFamily="34" charset="0"/>
                <a:ea typeface="等线" panose="02010600030101010101" pitchFamily="2" charset="-122"/>
                <a:cs typeface="Arial" panose="020B0604020202020204" pitchFamily="34" charset="0"/>
                <a:sym typeface="Arial"/>
              </a:rPr>
              <a:t>WXT X-ray First light</a:t>
            </a:r>
            <a:r>
              <a:rPr kumimoji="0" lang="zh-CN" altLang="en-US" sz="2800" b="0" i="0" u="none" strike="noStrike" kern="1200" cap="none" spc="0" normalizeH="0" baseline="0" noProof="0" dirty="0">
                <a:ln w="0"/>
                <a:solidFill>
                  <a:prstClr val="white"/>
                </a:solidFill>
                <a:effectLst/>
                <a:uLnTx/>
                <a:uFillTx/>
                <a:latin typeface="Arial" panose="020B0604020202020204" pitchFamily="34" charset="0"/>
                <a:ea typeface="等线" panose="02010600030101010101" pitchFamily="2" charset="-122"/>
                <a:cs typeface="Arial" panose="020B0604020202020204" pitchFamily="34" charset="0"/>
                <a:sym typeface="Arial"/>
              </a:rPr>
              <a:t>   </a:t>
            </a:r>
            <a:r>
              <a:rPr kumimoji="0" lang="en-US" altLang="zh-CN" sz="2800" b="0" i="0" u="none" strike="noStrike" kern="1200" cap="none" spc="0" normalizeH="0" baseline="0" noProof="0" dirty="0">
                <a:ln w="0"/>
                <a:solidFill>
                  <a:prstClr val="white"/>
                </a:solidFill>
                <a:effectLst/>
                <a:uLnTx/>
                <a:uFillTx/>
                <a:latin typeface="Arial" panose="020B0604020202020204" pitchFamily="34" charset="0"/>
                <a:ea typeface="等线" panose="02010600030101010101" pitchFamily="2" charset="-122"/>
                <a:cs typeface="Arial" panose="020B0604020202020204" pitchFamily="34" charset="0"/>
                <a:sym typeface="Arial"/>
              </a:rPr>
              <a:t>Jan. 19,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sym typeface="Arial"/>
              </a:rPr>
              <a:t>Cassiopeia A supernova remnant (nebula)</a:t>
            </a:r>
          </a:p>
        </p:txBody>
      </p:sp>
      <p:sp>
        <p:nvSpPr>
          <p:cNvPr id="2" name="文本框 1">
            <a:extLst>
              <a:ext uri="{FF2B5EF4-FFF2-40B4-BE49-F238E27FC236}">
                <a16:creationId xmlns:a16="http://schemas.microsoft.com/office/drawing/2014/main" id="{8FE87058-F494-9043-C9CD-98CA64E9EA96}"/>
              </a:ext>
            </a:extLst>
          </p:cNvPr>
          <p:cNvSpPr txBox="1"/>
          <p:nvPr/>
        </p:nvSpPr>
        <p:spPr>
          <a:xfrm>
            <a:off x="7077308" y="1107357"/>
            <a:ext cx="462066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rPr>
              <a:t>X-ray spectrum obtained at the same time</a:t>
            </a:r>
          </a:p>
        </p:txBody>
      </p:sp>
      <p:pic>
        <p:nvPicPr>
          <p:cNvPr id="4" name="图片 3">
            <a:extLst>
              <a:ext uri="{FF2B5EF4-FFF2-40B4-BE49-F238E27FC236}">
                <a16:creationId xmlns:a16="http://schemas.microsoft.com/office/drawing/2014/main" id="{3DEE3663-388E-7467-EF98-D70773922CE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50144" y="171425"/>
            <a:ext cx="842777" cy="801092"/>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8DAB960-4D6A-6B5B-25C1-1AC365865369}"/>
                  </a:ext>
                </a:extLst>
              </p:cNvPr>
              <p:cNvSpPr txBox="1"/>
              <p:nvPr/>
            </p:nvSpPr>
            <p:spPr>
              <a:xfrm>
                <a:off x="7916865" y="4639299"/>
                <a:ext cx="2865435" cy="338554"/>
              </a:xfrm>
              <a:prstGeom prst="rect">
                <a:avLst/>
              </a:prstGeom>
              <a:noFill/>
            </p:spPr>
            <p:txBody>
              <a:bodyPr wrap="square">
                <a:spAutoFit/>
              </a:bodyPr>
              <a:lstStyle/>
              <a:p>
                <a:pPr marL="0" marR="0" lvl="0" indent="0" algn="l" defTabSz="914400" rtl="0" eaLnBrk="1" fontAlgn="auto" latinLnBrk="1" hangingPunct="0">
                  <a:lnSpc>
                    <a:spcPct val="100000"/>
                  </a:lnSpc>
                  <a:spcBef>
                    <a:spcPts val="500"/>
                  </a:spcBef>
                  <a:spcAft>
                    <a:spcPts val="0"/>
                  </a:spcAft>
                  <a:buClr>
                    <a:srgbClr val="C6D9F1"/>
                  </a:buClr>
                  <a:buSzPct val="63000"/>
                  <a:buFontTx/>
                  <a:buNone/>
                  <a:tabLst/>
                  <a:defRPr sz="1800"/>
                </a:pPr>
                <a14:m>
                  <m:oMath xmlns:m="http://schemas.openxmlformats.org/officeDocument/2006/math">
                    <m:r>
                      <m:rPr>
                        <m:sty m:val="p"/>
                      </m:rPr>
                      <a:rPr kumimoji="0" lang="el-GR" altLang="zh-CN" sz="1600" b="0" i="1" u="none" strike="noStrike" kern="0" cap="none" spc="0" normalizeH="0" baseline="0" noProof="0" smtClean="0">
                        <a:ln>
                          <a:noFill/>
                        </a:ln>
                        <a:solidFill>
                          <a:srgbClr val="535353"/>
                        </a:solidFill>
                        <a:effectLst/>
                        <a:uLnTx/>
                        <a:uFillTx/>
                        <a:latin typeface="Cambria Math" panose="02040503050406030204" pitchFamily="18" charset="0"/>
                        <a:ea typeface="Cambria Math" panose="02040503050406030204" pitchFamily="18" charset="0"/>
                        <a:sym typeface="Candara"/>
                      </a:rPr>
                      <m:t>Δ</m:t>
                    </m:r>
                  </m:oMath>
                </a14:m>
                <a:r>
                  <a:rPr kumimoji="0" lang="en-US" altLang="zh-CN" sz="1600" b="0" i="0" u="none" strike="noStrike" kern="0" cap="none" spc="0" normalizeH="0" baseline="0" noProof="0">
                    <a:ln>
                      <a:noFill/>
                    </a:ln>
                    <a:solidFill>
                      <a:srgbClr val="535353"/>
                    </a:solidFill>
                    <a:effectLst/>
                    <a:uLnTx/>
                    <a:uFillTx/>
                    <a:latin typeface="Arial Bold"/>
                    <a:cs typeface="Arial"/>
                    <a:sym typeface="Candara"/>
                  </a:rPr>
                  <a:t>E ~ 122eV @1.25keV</a:t>
                </a:r>
              </a:p>
            </p:txBody>
          </p:sp>
        </mc:Choice>
        <mc:Fallback xmlns="">
          <p:sp>
            <p:nvSpPr>
              <p:cNvPr id="12" name="文本框 11">
                <a:extLst>
                  <a:ext uri="{FF2B5EF4-FFF2-40B4-BE49-F238E27FC236}">
                    <a16:creationId xmlns:a16="http://schemas.microsoft.com/office/drawing/2014/main" id="{A8DAB960-4D6A-6B5B-25C1-1AC365865369}"/>
                  </a:ext>
                </a:extLst>
              </p:cNvPr>
              <p:cNvSpPr txBox="1">
                <a:spLocks noRot="1" noChangeAspect="1" noMove="1" noResize="1" noEditPoints="1" noAdjustHandles="1" noChangeArrowheads="1" noChangeShapeType="1" noTextEdit="1"/>
              </p:cNvSpPr>
              <p:nvPr/>
            </p:nvSpPr>
            <p:spPr>
              <a:xfrm>
                <a:off x="7916865" y="4639299"/>
                <a:ext cx="2865435" cy="338554"/>
              </a:xfrm>
              <a:prstGeom prst="rect">
                <a:avLst/>
              </a:prstGeom>
              <a:blipFill>
                <a:blip r:embed="rId6"/>
                <a:stretch>
                  <a:fillRect t="-7143" b="-21429"/>
                </a:stretch>
              </a:blipFill>
            </p:spPr>
            <p:txBody>
              <a:bodyPr/>
              <a:lstStyle/>
              <a:p>
                <a:r>
                  <a:rPr lang="zh-CN" altLang="en-US">
                    <a:noFill/>
                  </a:rPr>
                  <a:t> </a:t>
                </a:r>
              </a:p>
            </p:txBody>
          </p:sp>
        </mc:Fallback>
      </mc:AlternateContent>
      <p:sp>
        <p:nvSpPr>
          <p:cNvPr id="17" name="灯片编号占位符 16">
            <a:extLst>
              <a:ext uri="{FF2B5EF4-FFF2-40B4-BE49-F238E27FC236}">
                <a16:creationId xmlns:a16="http://schemas.microsoft.com/office/drawing/2014/main" id="{B69B6F77-3803-9898-71BF-A795C77DF9B8}"/>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93DA910-6EF5-46B4-A930-31B66B308C9E}" type="slidenum">
              <a:rPr kumimoji="0" lang="zh-CN" altLang="en-US" sz="1200" b="0" i="0" u="none" strike="noStrike" kern="0" cap="none" spc="0" normalizeH="0" baseline="0" noProof="0" smtClean="0">
                <a:ln>
                  <a:noFill/>
                </a:ln>
                <a:solidFill>
                  <a:prstClr val="black">
                    <a:tint val="82000"/>
                  </a:prstClr>
                </a:solidFill>
                <a:effectLst/>
                <a:uLnTx/>
                <a:uFillTx/>
                <a:latin typeface="Arial"/>
                <a:cs typeface="Arial"/>
                <a:sym typeface="Arial"/>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0" cap="none" spc="0" normalizeH="0" baseline="0" noProof="0">
              <a:ln>
                <a:noFill/>
              </a:ln>
              <a:solidFill>
                <a:prstClr val="black">
                  <a:tint val="82000"/>
                </a:prstClr>
              </a:solidFill>
              <a:effectLst/>
              <a:uLnTx/>
              <a:uFillTx/>
              <a:latin typeface="Arial"/>
              <a:cs typeface="Arial"/>
              <a:sym typeface="Arial"/>
            </a:endParaRPr>
          </a:p>
        </p:txBody>
      </p:sp>
      <p:sp>
        <p:nvSpPr>
          <p:cNvPr id="18" name="文本框 17">
            <a:extLst>
              <a:ext uri="{FF2B5EF4-FFF2-40B4-BE49-F238E27FC236}">
                <a16:creationId xmlns:a16="http://schemas.microsoft.com/office/drawing/2014/main" id="{EBF3CEE3-E6DB-07B8-2CFD-1FD3DEF8BADF}"/>
              </a:ext>
            </a:extLst>
          </p:cNvPr>
          <p:cNvSpPr txBox="1"/>
          <p:nvPr/>
        </p:nvSpPr>
        <p:spPr>
          <a:xfrm>
            <a:off x="637869" y="3417680"/>
            <a:ext cx="4370126"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rPr>
              <a:t>X-ray data credit: EPSC</a:t>
            </a:r>
            <a:endParaRPr kumimoji="0" lang="zh-CN" altLang="zh-CN" sz="2000" b="0" i="0" u="none" strike="noStrike" kern="1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endParaRPr>
          </a:p>
        </p:txBody>
      </p:sp>
    </p:spTree>
    <p:extLst>
      <p:ext uri="{BB962C8B-B14F-4D97-AF65-F5344CB8AC3E}">
        <p14:creationId xmlns:p14="http://schemas.microsoft.com/office/powerpoint/2010/main" val="1513697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黑暗里有星球&#10;&#10;描述已自动生成">
            <a:extLst>
              <a:ext uri="{FF2B5EF4-FFF2-40B4-BE49-F238E27FC236}">
                <a16:creationId xmlns:a16="http://schemas.microsoft.com/office/drawing/2014/main" id="{D98CCAB7-5C2D-4EE4-1105-5D3DCC7D4F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772"/>
            <a:ext cx="12335334" cy="6779228"/>
          </a:xfrm>
          <a:prstGeom prst="rect">
            <a:avLst/>
          </a:prstGeom>
        </p:spPr>
      </p:pic>
      <p:sp>
        <p:nvSpPr>
          <p:cNvPr id="5" name="文本框 4">
            <a:extLst>
              <a:ext uri="{FF2B5EF4-FFF2-40B4-BE49-F238E27FC236}">
                <a16:creationId xmlns:a16="http://schemas.microsoft.com/office/drawing/2014/main" id="{92C3B34B-A8BC-2F18-C812-50BCBC351D0E}"/>
              </a:ext>
            </a:extLst>
          </p:cNvPr>
          <p:cNvSpPr txBox="1"/>
          <p:nvPr/>
        </p:nvSpPr>
        <p:spPr>
          <a:xfrm>
            <a:off x="279014" y="369357"/>
            <a:ext cx="3922284"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rPr>
              <a:t>one WXT pointing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kern="100" dirty="0" err="1">
                <a:solidFill>
                  <a:prstClr val="white"/>
                </a:solidFill>
                <a:latin typeface="等线" panose="02010600030101010101" pitchFamily="2" charset="-122"/>
                <a:ea typeface="等线" panose="02010600030101010101" pitchFamily="2" charset="-122"/>
                <a:cs typeface="Times New Roman" panose="02020603050405020304" pitchFamily="18" charset="0"/>
                <a:sym typeface="Arial"/>
              </a:rPr>
              <a:t>FoV</a:t>
            </a:r>
            <a:r>
              <a:rPr lang="en-US" altLang="zh-CN" sz="1600" kern="100" dirty="0">
                <a:solidFill>
                  <a:prstClr val="white"/>
                </a:solidFill>
                <a:latin typeface="等线" panose="02010600030101010101" pitchFamily="2" charset="-122"/>
                <a:ea typeface="等线" panose="02010600030101010101" pitchFamily="2" charset="-122"/>
                <a:cs typeface="Times New Roman" panose="02020603050405020304" pitchFamily="18" charset="0"/>
                <a:sym typeface="Arial"/>
              </a:rPr>
              <a:t>: 3850 sq. deg</a:t>
            </a:r>
            <a:r>
              <a:rPr kumimoji="0" lang="en-US" altLang="zh-CN" sz="1600" b="0" i="0" u="none" strike="noStrike" kern="1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rPr>
              <a:t> (~1/10 whole sky)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kern="100" dirty="0">
                <a:solidFill>
                  <a:prstClr val="white"/>
                </a:solidFill>
                <a:latin typeface="等线" panose="02010600030101010101" pitchFamily="2" charset="-122"/>
                <a:ea typeface="等线" panose="02010600030101010101" pitchFamily="2" charset="-122"/>
                <a:cs typeface="Times New Roman" panose="02020603050405020304" pitchFamily="18" charset="0"/>
                <a:sym typeface="Arial"/>
              </a:rPr>
              <a:t>40 </a:t>
            </a:r>
            <a:r>
              <a:rPr lang="en-US" altLang="zh-CN" kern="100" dirty="0" err="1">
                <a:solidFill>
                  <a:prstClr val="white"/>
                </a:solidFill>
                <a:latin typeface="等线" panose="02010600030101010101" pitchFamily="2" charset="-122"/>
                <a:ea typeface="等线" panose="02010600030101010101" pitchFamily="2" charset="-122"/>
                <a:cs typeface="Times New Roman" panose="02020603050405020304" pitchFamily="18" charset="0"/>
                <a:sym typeface="Arial"/>
              </a:rPr>
              <a:t>ks</a:t>
            </a:r>
            <a:r>
              <a:rPr lang="en-US" altLang="zh-CN" kern="100" dirty="0">
                <a:solidFill>
                  <a:prstClr val="white"/>
                </a:solidFill>
                <a:latin typeface="等线" panose="02010600030101010101" pitchFamily="2" charset="-122"/>
                <a:ea typeface="等线" panose="02010600030101010101" pitchFamily="2" charset="-122"/>
                <a:cs typeface="Times New Roman" panose="02020603050405020304" pitchFamily="18" charset="0"/>
                <a:sym typeface="Arial"/>
              </a:rPr>
              <a:t> exposure</a:t>
            </a:r>
          </a:p>
        </p:txBody>
      </p:sp>
      <p:sp>
        <p:nvSpPr>
          <p:cNvPr id="6" name="文本框 5">
            <a:extLst>
              <a:ext uri="{FF2B5EF4-FFF2-40B4-BE49-F238E27FC236}">
                <a16:creationId xmlns:a16="http://schemas.microsoft.com/office/drawing/2014/main" id="{95919169-9173-7627-A76E-8F0956158539}"/>
              </a:ext>
            </a:extLst>
          </p:cNvPr>
          <p:cNvSpPr txBox="1"/>
          <p:nvPr/>
        </p:nvSpPr>
        <p:spPr>
          <a:xfrm>
            <a:off x="10120184" y="6277232"/>
            <a:ext cx="2071816" cy="2616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rPr>
              <a:t>credit: EPSC, CAS</a:t>
            </a:r>
            <a:endParaRPr kumimoji="0" lang="zh-CN" altLang="zh-CN" sz="1100" b="0" i="0" u="none" strike="noStrike" kern="1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Times New Roman" panose="02020603050405020304" pitchFamily="18" charset="0"/>
              <a:sym typeface="Arial"/>
            </a:endParaRPr>
          </a:p>
        </p:txBody>
      </p:sp>
      <p:pic>
        <p:nvPicPr>
          <p:cNvPr id="7" name="图片 6" descr="图片包含 场景, 舞台, 照片, 灯光&#10;&#10;描述已自动生成">
            <a:extLst>
              <a:ext uri="{FF2B5EF4-FFF2-40B4-BE49-F238E27FC236}">
                <a16:creationId xmlns:a16="http://schemas.microsoft.com/office/drawing/2014/main" id="{A0F493FC-693B-5A36-56B5-868514058569}"/>
              </a:ext>
            </a:extLst>
          </p:cNvPr>
          <p:cNvPicPr>
            <a:picLocks noChangeAspect="1"/>
          </p:cNvPicPr>
          <p:nvPr/>
        </p:nvPicPr>
        <p:blipFill rotWithShape="1">
          <a:blip r:embed="rId4"/>
          <a:srcRect t="7601" r="5834" b="6984"/>
          <a:stretch/>
        </p:blipFill>
        <p:spPr>
          <a:xfrm>
            <a:off x="0" y="3429000"/>
            <a:ext cx="4272951" cy="3280953"/>
          </a:xfrm>
          <a:prstGeom prst="rect">
            <a:avLst/>
          </a:prstGeom>
        </p:spPr>
      </p:pic>
      <p:sp>
        <p:nvSpPr>
          <p:cNvPr id="8" name="文本框 7">
            <a:extLst>
              <a:ext uri="{FF2B5EF4-FFF2-40B4-BE49-F238E27FC236}">
                <a16:creationId xmlns:a16="http://schemas.microsoft.com/office/drawing/2014/main" id="{A0FB1E2F-414D-9ADD-4530-96AD5B2F0951}"/>
              </a:ext>
            </a:extLst>
          </p:cNvPr>
          <p:cNvSpPr txBox="1"/>
          <p:nvPr/>
        </p:nvSpPr>
        <p:spPr>
          <a:xfrm>
            <a:off x="170511" y="3532776"/>
            <a:ext cx="3570208" cy="523220"/>
          </a:xfrm>
          <a:prstGeom prst="rect">
            <a:avLst/>
          </a:prstGeom>
          <a:noFill/>
        </p:spPr>
        <p:txBody>
          <a:bodyPr wrap="none" rtlCol="0">
            <a:spAutoFit/>
          </a:bodyPr>
          <a:lstStyle/>
          <a:p>
            <a:r>
              <a:rPr kumimoji="1" lang="en-US" altLang="zh-CN" sz="1400" dirty="0">
                <a:solidFill>
                  <a:schemeClr val="bg1"/>
                </a:solidFill>
              </a:rPr>
              <a:t>FXT</a:t>
            </a:r>
            <a:r>
              <a:rPr kumimoji="1" lang="zh-CN" altLang="en-US" sz="1400" dirty="0">
                <a:solidFill>
                  <a:schemeClr val="bg1"/>
                </a:solidFill>
              </a:rPr>
              <a:t> </a:t>
            </a:r>
            <a:r>
              <a:rPr kumimoji="1" lang="en-US" altLang="zh-CN" sz="1400" dirty="0">
                <a:solidFill>
                  <a:schemeClr val="bg1"/>
                </a:solidFill>
              </a:rPr>
              <a:t>X-ray image</a:t>
            </a:r>
          </a:p>
          <a:p>
            <a:r>
              <a:rPr kumimoji="1" lang="en-US" altLang="zh-CN" sz="1400" dirty="0">
                <a:solidFill>
                  <a:schemeClr val="bg1"/>
                </a:solidFill>
              </a:rPr>
              <a:t>obs. started a few min after onboard trigger</a:t>
            </a:r>
            <a:endParaRPr kumimoji="1" lang="zh-CN" altLang="en-US" sz="1400" dirty="0">
              <a:solidFill>
                <a:schemeClr val="bg1"/>
              </a:solidFill>
            </a:endParaRPr>
          </a:p>
        </p:txBody>
      </p:sp>
      <p:sp>
        <p:nvSpPr>
          <p:cNvPr id="9" name="文本框 8">
            <a:extLst>
              <a:ext uri="{FF2B5EF4-FFF2-40B4-BE49-F238E27FC236}">
                <a16:creationId xmlns:a16="http://schemas.microsoft.com/office/drawing/2014/main" id="{2F2E78B4-4FB4-8731-FE5F-23BCF82A2947}"/>
              </a:ext>
            </a:extLst>
          </p:cNvPr>
          <p:cNvSpPr txBox="1"/>
          <p:nvPr/>
        </p:nvSpPr>
        <p:spPr>
          <a:xfrm>
            <a:off x="181921" y="3987842"/>
            <a:ext cx="1342334" cy="3077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US" altLang="zh-CN" sz="1400" dirty="0">
                <a:solidFill>
                  <a:schemeClr val="bg1"/>
                </a:solidFill>
              </a:rPr>
              <a:t>expo 3.6 </a:t>
            </a:r>
            <a:r>
              <a:rPr lang="en-US" altLang="zh-CN" sz="1400" dirty="0" err="1">
                <a:solidFill>
                  <a:schemeClr val="bg1"/>
                </a:solidFill>
              </a:rPr>
              <a:t>ks</a:t>
            </a:r>
            <a:r>
              <a:rPr lang="en-US" altLang="zh-CN" sz="1400" dirty="0">
                <a:solidFill>
                  <a:schemeClr val="bg1"/>
                </a:solidFill>
              </a:rPr>
              <a:t>   </a:t>
            </a:r>
          </a:p>
        </p:txBody>
      </p:sp>
      <p:sp>
        <p:nvSpPr>
          <p:cNvPr id="10" name="文本框 9">
            <a:extLst>
              <a:ext uri="{FF2B5EF4-FFF2-40B4-BE49-F238E27FC236}">
                <a16:creationId xmlns:a16="http://schemas.microsoft.com/office/drawing/2014/main" id="{07D3D385-4C2C-5986-6B6B-A7E37EDA3F69}"/>
              </a:ext>
            </a:extLst>
          </p:cNvPr>
          <p:cNvSpPr txBox="1"/>
          <p:nvPr/>
        </p:nvSpPr>
        <p:spPr>
          <a:xfrm>
            <a:off x="253639" y="6133311"/>
            <a:ext cx="2310248" cy="307777"/>
          </a:xfrm>
          <a:prstGeom prst="rect">
            <a:avLst/>
          </a:prstGeom>
          <a:noFill/>
        </p:spPr>
        <p:txBody>
          <a:bodyPr wrap="none" rtlCol="0">
            <a:spAutoFit/>
          </a:bodyPr>
          <a:lstStyle/>
          <a:p>
            <a:r>
              <a:rPr kumimoji="1" lang="en-US" altLang="zh-CN" sz="1400" dirty="0">
                <a:solidFill>
                  <a:schemeClr val="bg1"/>
                </a:solidFill>
              </a:rPr>
              <a:t>FXT</a:t>
            </a:r>
            <a:r>
              <a:rPr kumimoji="1" lang="zh-CN" altLang="en-US" sz="1400" dirty="0">
                <a:solidFill>
                  <a:schemeClr val="bg1"/>
                </a:solidFill>
              </a:rPr>
              <a:t> </a:t>
            </a:r>
            <a:r>
              <a:rPr kumimoji="1" lang="en-US" altLang="zh-CN" sz="1400" dirty="0">
                <a:solidFill>
                  <a:schemeClr val="bg1"/>
                </a:solidFill>
              </a:rPr>
              <a:t>error radius: 5-8 arcsec</a:t>
            </a:r>
            <a:endParaRPr kumimoji="1" lang="zh-CN" altLang="en-US" sz="1400" dirty="0">
              <a:solidFill>
                <a:schemeClr val="bg1"/>
              </a:solidFill>
            </a:endParaRPr>
          </a:p>
        </p:txBody>
      </p:sp>
      <p:cxnSp>
        <p:nvCxnSpPr>
          <p:cNvPr id="11" name="直线箭头连接符 10">
            <a:extLst>
              <a:ext uri="{FF2B5EF4-FFF2-40B4-BE49-F238E27FC236}">
                <a16:creationId xmlns:a16="http://schemas.microsoft.com/office/drawing/2014/main" id="{47C48130-EC8B-DFC0-E314-B008661E5C2B}"/>
              </a:ext>
            </a:extLst>
          </p:cNvPr>
          <p:cNvCxnSpPr>
            <a:cxnSpLocks/>
          </p:cNvCxnSpPr>
          <p:nvPr/>
        </p:nvCxnSpPr>
        <p:spPr>
          <a:xfrm flipV="1">
            <a:off x="1296440" y="5645799"/>
            <a:ext cx="562514" cy="495019"/>
          </a:xfrm>
          <a:prstGeom prst="straightConnector1">
            <a:avLst/>
          </a:prstGeom>
          <a:noFill/>
          <a:ln w="25400" cap="flat">
            <a:solidFill>
              <a:schemeClr val="bg1">
                <a:lumMod val="85000"/>
              </a:schemeClr>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3" name="文本框 2">
            <a:extLst>
              <a:ext uri="{FF2B5EF4-FFF2-40B4-BE49-F238E27FC236}">
                <a16:creationId xmlns:a16="http://schemas.microsoft.com/office/drawing/2014/main" id="{7CDA6311-29A2-15B1-D20E-7EEB1BB8C5A0}"/>
              </a:ext>
            </a:extLst>
          </p:cNvPr>
          <p:cNvSpPr txBox="1"/>
          <p:nvPr/>
        </p:nvSpPr>
        <p:spPr>
          <a:xfrm>
            <a:off x="3634929" y="2440919"/>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9654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900" decel="100000" fill="hold"/>
                                        <p:tgtEl>
                                          <p:spTgt spid="1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The energetic universe as seen with the eROSITA X-ray telescope.&#10;The first eROSITA all-sky survey was conducted over a period of six months by letting the telescope rotate continuously, thus providing a uniform exposure of about 150-200 seconds over most of the sky, with the ecliptic poles being visited more deeply. As eROSITA scans the sky, the energy of the collected photons is measured with an accuracy ranging from 2% - 6%. To generate this image, in which the whole sky is projected onto an ellipse (so-called Aitoff projection) with the centre of the Milky Way in the middle and the body of the Galaxy running horizontally, photons have been colour-coded according to their energy (red for energies 0.3-0.6 keV, green for 0.6-1 keV, blue for 1-2.3 keV). The original image, with a resolution of about 10”, and a corresponding dynamic range of more than one billion, is then smoothed (with a 10’ FWHM Gaussian) in order to generate the above picture.The red diffuse glow away from the galactic plane is the emission of the hot gas in the vicinity of the solar system (the Local Bubble). Along the plane itself, dust and gas absorb the lowest energy X-ray photons, so that only high-energy emitting sources can be seen, and their colour appears blue in the image. The hotter gas close to the galactic centre, shown in green and yellow, carries imprinted the history of the most energetic processes in the life of the Milky Way, such as supernova explosions, driving fountains of gas out of the plane, and, possibly, past outburst from the now dormant supermassive black hole in the centre of the galaxy. Piercing through this turbulent, hot diffuse medium, are hundreds of thousands of X-ray sources, which appear mostly white in the image, and uniformly distributed over the sky. Among them, distant active galactic nuclei (including a few emitting at a time when the Universe was less than one tenth of its current age) are visible as point sources, while clusters of galaxies reveal themselves as extended X-ray nebulosities. In total, about one million X-ray sources have been detected in the eROSITA all-sky image, a treasure trove that will keep the teams busy for the coming yea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4" y="883579"/>
            <a:ext cx="12298166" cy="5974421"/>
          </a:xfrm>
          <a:prstGeom prst="rect">
            <a:avLst/>
          </a:prstGeom>
        </p:spPr>
      </p:pic>
      <p:sp>
        <p:nvSpPr>
          <p:cNvPr id="5" name="矩形 4"/>
          <p:cNvSpPr/>
          <p:nvPr/>
        </p:nvSpPr>
        <p:spPr>
          <a:xfrm>
            <a:off x="8317471" y="5171840"/>
            <a:ext cx="4147289" cy="1200329"/>
          </a:xfrm>
          <a:prstGeom prst="rect">
            <a:avLst/>
          </a:prstGeom>
          <a:noFill/>
        </p:spPr>
        <p:txBody>
          <a:bodyPr wrap="square" lIns="91440" tIns="45720" rIns="91440" bIns="45720">
            <a:spAutoFit/>
          </a:bodyPr>
          <a:lstStyle/>
          <a:p>
            <a:pPr algn="ctr"/>
            <a:r>
              <a:rPr lang="en-US" altLang="zh-CN" sz="3600" b="0" cap="none" spc="0" dirty="0">
                <a:ln w="0"/>
                <a:solidFill>
                  <a:srgbClr val="FF0000"/>
                </a:solidFill>
                <a:effectLst>
                  <a:outerShdw blurRad="38100" dist="19050" dir="2700000" algn="tl" rotWithShape="0">
                    <a:schemeClr val="dk1">
                      <a:alpha val="40000"/>
                    </a:schemeClr>
                  </a:outerShdw>
                </a:effectLst>
              </a:rPr>
              <a:t>Preliminary  </a:t>
            </a:r>
          </a:p>
          <a:p>
            <a:pPr algn="ctr"/>
            <a:r>
              <a:rPr lang="en-US" altLang="zh-CN" sz="3600" b="0" cap="none" spc="0" dirty="0">
                <a:ln w="0"/>
                <a:solidFill>
                  <a:srgbClr val="FF0000"/>
                </a:solidFill>
                <a:effectLst>
                  <a:outerShdw blurRad="38100" dist="19050" dir="2700000" algn="tl" rotWithShape="0">
                    <a:schemeClr val="dk1">
                      <a:alpha val="40000"/>
                    </a:schemeClr>
                  </a:outerShdw>
                </a:effectLst>
              </a:rPr>
              <a:t>credit: EPSC</a:t>
            </a:r>
            <a:endParaRPr lang="zh-CN" altLang="en-US" sz="3600" b="0" cap="none" spc="0" dirty="0">
              <a:ln w="0"/>
              <a:solidFill>
                <a:srgbClr val="FF0000"/>
              </a:solidFill>
              <a:effectLst>
                <a:outerShdw blurRad="38100" dist="19050" dir="2700000" algn="tl" rotWithShape="0">
                  <a:schemeClr val="dk1">
                    <a:alpha val="40000"/>
                  </a:schemeClr>
                </a:outerShdw>
              </a:effectLst>
            </a:endParaRPr>
          </a:p>
        </p:txBody>
      </p:sp>
      <p:sp>
        <p:nvSpPr>
          <p:cNvPr id="6" name="标题 1"/>
          <p:cNvSpPr txBox="1">
            <a:spLocks/>
          </p:cNvSpPr>
          <p:nvPr/>
        </p:nvSpPr>
        <p:spPr>
          <a:xfrm>
            <a:off x="609599" y="150064"/>
            <a:ext cx="10972800" cy="5619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2500" b="1">
                <a:solidFill>
                  <a:srgbClr val="4F81BD"/>
                </a:solidFill>
                <a:latin typeface="Krona One"/>
                <a:ea typeface="Krona One"/>
                <a:cs typeface="Krona One"/>
                <a:sym typeface="Krona One"/>
              </a:defRPr>
            </a:lvl1pPr>
            <a:lvl2pPr algn="ctr">
              <a:defRPr sz="2800" b="1">
                <a:solidFill>
                  <a:srgbClr val="3366FF"/>
                </a:solidFill>
                <a:latin typeface="Candara"/>
                <a:ea typeface="Candara"/>
                <a:cs typeface="Candara"/>
                <a:sym typeface="Candara"/>
              </a:defRPr>
            </a:lvl2pPr>
            <a:lvl3pPr algn="ctr">
              <a:defRPr sz="2800" b="1">
                <a:solidFill>
                  <a:srgbClr val="3366FF"/>
                </a:solidFill>
                <a:latin typeface="Candara"/>
                <a:ea typeface="Candara"/>
                <a:cs typeface="Candara"/>
                <a:sym typeface="Candara"/>
              </a:defRPr>
            </a:lvl3pPr>
            <a:lvl4pPr algn="ctr">
              <a:defRPr sz="2800" b="1">
                <a:solidFill>
                  <a:srgbClr val="3366FF"/>
                </a:solidFill>
                <a:latin typeface="Candara"/>
                <a:ea typeface="Candara"/>
                <a:cs typeface="Candara"/>
                <a:sym typeface="Candara"/>
              </a:defRPr>
            </a:lvl4pPr>
            <a:lvl5pPr algn="ctr">
              <a:defRPr sz="2800" b="1">
                <a:solidFill>
                  <a:srgbClr val="3366FF"/>
                </a:solidFill>
                <a:latin typeface="Candara"/>
                <a:ea typeface="Candara"/>
                <a:cs typeface="Candara"/>
                <a:sym typeface="Candara"/>
              </a:defRPr>
            </a:lvl5pPr>
            <a:lvl6pPr indent="457200" algn="ctr">
              <a:defRPr sz="2800" b="1">
                <a:solidFill>
                  <a:srgbClr val="3366FF"/>
                </a:solidFill>
                <a:latin typeface="Candara"/>
                <a:ea typeface="Candara"/>
                <a:cs typeface="Candara"/>
                <a:sym typeface="Candara"/>
              </a:defRPr>
            </a:lvl6pPr>
            <a:lvl7pPr indent="914400" algn="ctr">
              <a:defRPr sz="2800" b="1">
                <a:solidFill>
                  <a:srgbClr val="3366FF"/>
                </a:solidFill>
                <a:latin typeface="Candara"/>
                <a:ea typeface="Candara"/>
                <a:cs typeface="Candara"/>
                <a:sym typeface="Candara"/>
              </a:defRPr>
            </a:lvl7pPr>
            <a:lvl8pPr indent="1371600" algn="ctr">
              <a:defRPr sz="2800" b="1">
                <a:solidFill>
                  <a:srgbClr val="3366FF"/>
                </a:solidFill>
                <a:latin typeface="Candara"/>
                <a:ea typeface="Candara"/>
                <a:cs typeface="Candara"/>
                <a:sym typeface="Candara"/>
              </a:defRPr>
            </a:lvl8pPr>
            <a:lvl9pPr indent="1828800" algn="ctr">
              <a:defRPr sz="2800" b="1">
                <a:solidFill>
                  <a:srgbClr val="3366FF"/>
                </a:solidFill>
                <a:latin typeface="Candara"/>
                <a:ea typeface="Candara"/>
                <a:cs typeface="Candara"/>
                <a:sym typeface="Candara"/>
              </a:defRPr>
            </a:lvl9pPr>
          </a:lstStyle>
          <a:p>
            <a:r>
              <a:rPr lang="en-US" altLang="zh-CN" sz="3200" dirty="0">
                <a:latin typeface="Arial" panose="020B0604020202020204" pitchFamily="34" charset="0"/>
                <a:cs typeface="Arial" panose="020B0604020202020204" pitchFamily="34" charset="0"/>
              </a:rPr>
              <a:t>All sky map by EP-WXT</a:t>
            </a:r>
            <a:endParaRPr lang="zh-CN" altLang="en-US" sz="3200" dirty="0">
              <a:latin typeface="Arial" panose="020B0604020202020204" pitchFamily="34" charset="0"/>
              <a:cs typeface="Arial" panose="020B0604020202020204" pitchFamily="34" charset="0"/>
            </a:endParaRPr>
          </a:p>
        </p:txBody>
      </p:sp>
      <p:sp>
        <p:nvSpPr>
          <p:cNvPr id="2" name="文本框 1">
            <a:extLst>
              <a:ext uri="{FF2B5EF4-FFF2-40B4-BE49-F238E27FC236}">
                <a16:creationId xmlns:a16="http://schemas.microsoft.com/office/drawing/2014/main" id="{716DFE7D-2BB4-514B-16A4-1F5AF690500B}"/>
              </a:ext>
            </a:extLst>
          </p:cNvPr>
          <p:cNvSpPr txBox="1"/>
          <p:nvPr/>
        </p:nvSpPr>
        <p:spPr>
          <a:xfrm>
            <a:off x="265760" y="991423"/>
            <a:ext cx="674463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solidFill>
                <a:latin typeface="Microsoft YaHei" panose="020B0503020204020204" pitchFamily="34" charset="-122"/>
                <a:ea typeface="Microsoft YaHei" panose="020B0503020204020204" pitchFamily="34" charset="-122"/>
                <a:cs typeface="Arial"/>
                <a:sym typeface="Arial"/>
              </a:rPr>
              <a:t>All-sky X-ray image obtained with EP-WXT (0.5-2keV)</a:t>
            </a:r>
          </a:p>
          <a:p>
            <a:pPr>
              <a:defRPr/>
            </a:pPr>
            <a:r>
              <a:rPr lang="en-US" altLang="zh-CN" dirty="0">
                <a:solidFill>
                  <a:schemeClr val="bg1"/>
                </a:solidFill>
                <a:latin typeface="Microsoft YaHei" panose="020B0503020204020204" pitchFamily="34" charset="-122"/>
                <a:ea typeface="Microsoft YaHei" panose="020B0503020204020204" pitchFamily="34" charset="-122"/>
                <a:cs typeface="Arial"/>
                <a:sym typeface="Arial"/>
              </a:rPr>
              <a:t>~ 20 billion X-ray photons so far</a:t>
            </a:r>
          </a:p>
        </p:txBody>
      </p:sp>
      <p:sp>
        <p:nvSpPr>
          <p:cNvPr id="7" name="文本框 6">
            <a:extLst>
              <a:ext uri="{FF2B5EF4-FFF2-40B4-BE49-F238E27FC236}">
                <a16:creationId xmlns:a16="http://schemas.microsoft.com/office/drawing/2014/main" id="{F99A493C-E31B-39D8-F49C-3E9E0F302B12}"/>
              </a:ext>
            </a:extLst>
          </p:cNvPr>
          <p:cNvSpPr txBox="1"/>
          <p:nvPr/>
        </p:nvSpPr>
        <p:spPr>
          <a:xfrm>
            <a:off x="509901" y="5752423"/>
            <a:ext cx="5312355"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spcBef>
                <a:spcPts val="0"/>
              </a:spcBef>
              <a:spcAft>
                <a:spcPts val="0"/>
              </a:spcAft>
              <a:buClrTx/>
              <a:buSzTx/>
              <a:buFontTx/>
              <a:buNone/>
              <a:tabLst/>
            </a:pPr>
            <a:r>
              <a:rPr lang="en-US" altLang="zh-CN" sz="1600" dirty="0">
                <a:solidFill>
                  <a:schemeClr val="bg1"/>
                </a:solidFill>
                <a:latin typeface="Microsoft YaHei" panose="020B0503020204020204" pitchFamily="34" charset="-122"/>
                <a:ea typeface="Microsoft YaHei" panose="020B0503020204020204" pitchFamily="34" charset="-122"/>
                <a:cs typeface="Arial"/>
                <a:sym typeface="Arial"/>
              </a:rPr>
              <a:t>Long-term monitoring of ~7000 sources</a:t>
            </a:r>
          </a:p>
          <a:p>
            <a:pPr marL="0" marR="0" indent="0" algn="l" defTabSz="914400" rtl="0" fontAlgn="auto" latinLnBrk="1" hangingPunct="0">
              <a:spcBef>
                <a:spcPts val="0"/>
              </a:spcBef>
              <a:spcAft>
                <a:spcPts val="0"/>
              </a:spcAft>
              <a:buClrTx/>
              <a:buSzTx/>
              <a:buFontTx/>
              <a:buNone/>
              <a:tabLst/>
            </a:pPr>
            <a:r>
              <a:rPr lang="en-US" altLang="zh-CN" sz="1600" dirty="0">
                <a:solidFill>
                  <a:schemeClr val="bg1"/>
                </a:solidFill>
                <a:latin typeface="Microsoft YaHei" panose="020B0503020204020204" pitchFamily="34" charset="-122"/>
                <a:ea typeface="Microsoft YaHei" panose="020B0503020204020204" pitchFamily="34" charset="-122"/>
                <a:cs typeface="Arial"/>
                <a:sym typeface="Arial"/>
              </a:rPr>
              <a:t>finding new extended sources/features </a:t>
            </a:r>
          </a:p>
        </p:txBody>
      </p:sp>
    </p:spTree>
    <p:extLst>
      <p:ext uri="{BB962C8B-B14F-4D97-AF65-F5344CB8AC3E}">
        <p14:creationId xmlns:p14="http://schemas.microsoft.com/office/powerpoint/2010/main" val="145454509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E7D838-28EB-83D4-2B41-9EE28350F218}"/>
              </a:ext>
            </a:extLst>
          </p:cNvPr>
          <p:cNvSpPr>
            <a:spLocks noGrp="1"/>
          </p:cNvSpPr>
          <p:nvPr>
            <p:ph type="sldNum" sz="quarter" idx="4294967295"/>
          </p:nvPr>
        </p:nvSpPr>
        <p:spPr/>
        <p:txBody>
          <a:bodyPr/>
          <a:lstStyle/>
          <a:p>
            <a:pPr lvl="0"/>
            <a:endParaRPr lang="zh-CN" altLang="en-US" dirty="0"/>
          </a:p>
        </p:txBody>
      </p:sp>
      <p:sp>
        <p:nvSpPr>
          <p:cNvPr id="3" name="标题 2">
            <a:extLst>
              <a:ext uri="{FF2B5EF4-FFF2-40B4-BE49-F238E27FC236}">
                <a16:creationId xmlns:a16="http://schemas.microsoft.com/office/drawing/2014/main" id="{B1F3DF4D-BF5C-3357-90DD-03BA5FCBDB6B}"/>
              </a:ext>
            </a:extLst>
          </p:cNvPr>
          <p:cNvSpPr>
            <a:spLocks noGrp="1"/>
          </p:cNvSpPr>
          <p:nvPr>
            <p:ph type="title"/>
          </p:nvPr>
        </p:nvSpPr>
        <p:spPr>
          <a:xfrm>
            <a:off x="386137" y="360380"/>
            <a:ext cx="11983948" cy="1325563"/>
          </a:xfrm>
        </p:spPr>
        <p:txBody>
          <a:bodyPr/>
          <a:lstStyle/>
          <a:p>
            <a:r>
              <a:rPr kumimoji="1" lang="en-US" altLang="zh-CN" dirty="0">
                <a:latin typeface="Arial" panose="020B0604020202020204" pitchFamily="34" charset="0"/>
                <a:cs typeface="Arial" panose="020B0604020202020204" pitchFamily="34" charset="0"/>
              </a:rPr>
              <a:t>Statistics on X-ray sources detected with WXT</a:t>
            </a:r>
            <a:endParaRPr kumimoji="1" lang="zh-CN" altLang="en-US" dirty="0">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151B1B8B-9EA6-933F-1497-6D985627FD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77" y="1868787"/>
            <a:ext cx="7700526" cy="3744645"/>
          </a:xfrm>
          <a:prstGeom prst="rect">
            <a:avLst/>
          </a:prstGeom>
        </p:spPr>
      </p:pic>
      <p:pic>
        <p:nvPicPr>
          <p:cNvPr id="8" name="图片 7">
            <a:extLst>
              <a:ext uri="{FF2B5EF4-FFF2-40B4-BE49-F238E27FC236}">
                <a16:creationId xmlns:a16="http://schemas.microsoft.com/office/drawing/2014/main" id="{CEFC60A5-B8F6-F9D0-14D5-308C5DF130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7368" y="1971885"/>
            <a:ext cx="4574632" cy="3538450"/>
          </a:xfrm>
          <a:prstGeom prst="rect">
            <a:avLst/>
          </a:prstGeom>
        </p:spPr>
      </p:pic>
      <p:sp>
        <p:nvSpPr>
          <p:cNvPr id="4" name="文本框 3"/>
          <p:cNvSpPr txBox="1"/>
          <p:nvPr/>
        </p:nvSpPr>
        <p:spPr>
          <a:xfrm>
            <a:off x="4600180" y="4980762"/>
            <a:ext cx="1361270" cy="646331"/>
          </a:xfrm>
          <a:prstGeom prst="rect">
            <a:avLst/>
          </a:prstGeom>
          <a:noFill/>
        </p:spPr>
        <p:txBody>
          <a:bodyPr wrap="none" rtlCol="0">
            <a:spAutoFit/>
          </a:bodyPr>
          <a:lstStyle/>
          <a:p>
            <a:pPr algn="just" rtl="0"/>
            <a:r>
              <a:rPr lang="en-US" altLang="zh-CN" kern="100" dirty="0">
                <a:solidFill>
                  <a:schemeClr val="tx1"/>
                </a:solidFill>
                <a:latin typeface="等线" panose="02010600030101010101" pitchFamily="2" charset="-122"/>
                <a:ea typeface="等线" panose="02010600030101010101" pitchFamily="2" charset="-122"/>
                <a:cs typeface="Times New Roman" panose="02020603050405020304" pitchFamily="18" charset="0"/>
              </a:rPr>
              <a:t>credit: EPSC</a:t>
            </a:r>
            <a:endParaRPr lang="zh-CN" altLang="zh-CN" kern="100" dirty="0">
              <a:solidFill>
                <a:schemeClr val="tx1"/>
              </a:solidFill>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9" name="文本框 8"/>
          <p:cNvSpPr txBox="1"/>
          <p:nvPr/>
        </p:nvSpPr>
        <p:spPr>
          <a:xfrm>
            <a:off x="10830730" y="2811203"/>
            <a:ext cx="1361270" cy="646331"/>
          </a:xfrm>
          <a:prstGeom prst="rect">
            <a:avLst/>
          </a:prstGeom>
          <a:noFill/>
        </p:spPr>
        <p:txBody>
          <a:bodyPr wrap="none" rtlCol="0">
            <a:spAutoFit/>
          </a:bodyPr>
          <a:lstStyle/>
          <a:p>
            <a:pPr algn="just" rtl="0"/>
            <a:r>
              <a:rPr lang="en-US" altLang="zh-CN" kern="100" dirty="0">
                <a:solidFill>
                  <a:schemeClr val="tx1"/>
                </a:solidFill>
                <a:latin typeface="等线" panose="02010600030101010101" pitchFamily="2" charset="-122"/>
                <a:ea typeface="等线" panose="02010600030101010101" pitchFamily="2" charset="-122"/>
                <a:cs typeface="Times New Roman" panose="02020603050405020304" pitchFamily="18" charset="0"/>
              </a:rPr>
              <a:t>credit: EPSC</a:t>
            </a:r>
            <a:endParaRPr lang="zh-CN" altLang="zh-CN" kern="100" dirty="0">
              <a:solidFill>
                <a:schemeClr val="tx1"/>
              </a:solidFill>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340308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D5D17-4B23-6965-532B-0E10CDE14E3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A6E0F69-0517-D7F7-8A91-77CAD11F46B3}"/>
              </a:ext>
            </a:extLst>
          </p:cNvPr>
          <p:cNvSpPr>
            <a:spLocks noGrp="1"/>
          </p:cNvSpPr>
          <p:nvPr>
            <p:ph type="title"/>
          </p:nvPr>
        </p:nvSpPr>
        <p:spPr>
          <a:xfrm>
            <a:off x="609600" y="256810"/>
            <a:ext cx="10972800" cy="694336"/>
          </a:xfrm>
        </p:spPr>
        <p:txBody>
          <a:bodyPr>
            <a:normAutofit/>
          </a:bodyPr>
          <a:lstStyle/>
          <a:p>
            <a:r>
              <a:rPr kumimoji="1" lang="en-US" altLang="zh-CN" sz="2800" dirty="0"/>
              <a:t>EP X-ray transients</a:t>
            </a:r>
            <a:endParaRPr kumimoji="1" lang="zh-CN" altLang="en-US" sz="2800" dirty="0"/>
          </a:p>
        </p:txBody>
      </p:sp>
      <p:sp>
        <p:nvSpPr>
          <p:cNvPr id="3" name="文本占位符 2">
            <a:extLst>
              <a:ext uri="{FF2B5EF4-FFF2-40B4-BE49-F238E27FC236}">
                <a16:creationId xmlns:a16="http://schemas.microsoft.com/office/drawing/2014/main" id="{A884FD59-42D8-2A15-80EE-E430B54272D8}"/>
              </a:ext>
            </a:extLst>
          </p:cNvPr>
          <p:cNvSpPr>
            <a:spLocks noGrp="1"/>
          </p:cNvSpPr>
          <p:nvPr>
            <p:ph type="body" idx="1"/>
          </p:nvPr>
        </p:nvSpPr>
        <p:spPr/>
        <p:txBody>
          <a:bodyPr/>
          <a:lstStyle/>
          <a:p>
            <a:endParaRPr lang="zh-CN" altLang="en-US"/>
          </a:p>
        </p:txBody>
      </p:sp>
      <p:sp>
        <p:nvSpPr>
          <p:cNvPr id="4" name="内容占位符 2">
            <a:extLst>
              <a:ext uri="{FF2B5EF4-FFF2-40B4-BE49-F238E27FC236}">
                <a16:creationId xmlns:a16="http://schemas.microsoft.com/office/drawing/2014/main" id="{58B01C14-6C0B-7077-AEB7-3ECC57D9EB44}"/>
              </a:ext>
            </a:extLst>
          </p:cNvPr>
          <p:cNvSpPr txBox="1">
            <a:spLocks/>
          </p:cNvSpPr>
          <p:nvPr/>
        </p:nvSpPr>
        <p:spPr>
          <a:xfrm>
            <a:off x="8529926" y="1603730"/>
            <a:ext cx="3410437" cy="384209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2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r>
              <a:rPr kumimoji="1" lang="en-US" altLang="zh-CN" sz="2000" b="0" i="0" u="none" strike="noStrike" kern="1200" cap="none" spc="0" normalizeH="0" baseline="0" noProof="0" dirty="0">
                <a:ln>
                  <a:noFill/>
                </a:ln>
                <a:solidFill>
                  <a:srgbClr val="0070C0"/>
                </a:solidFill>
                <a:effectLst/>
                <a:uLnTx/>
                <a:uFillTx/>
                <a:latin typeface="Avenir Medium" panose="02000503020000020003" pitchFamily="2" charset="0"/>
                <a:ea typeface="Microsoft YaHei" panose="020B0503020204020204" pitchFamily="34" charset="-122"/>
                <a:cs typeface="Verdana" panose="020B0604030504040204" pitchFamily="34" charset="0"/>
              </a:rPr>
              <a:t>198</a:t>
            </a:r>
          </a:p>
          <a:p>
            <a:pPr marL="228600" marR="0" lvl="0"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r>
              <a:rPr kumimoji="1" lang="en-US" altLang="zh-CN" sz="2000" dirty="0">
                <a:solidFill>
                  <a:srgbClr val="0070C0"/>
                </a:solidFill>
              </a:rPr>
              <a:t>~150 EFXT</a:t>
            </a:r>
            <a:r>
              <a:rPr kumimoji="1" lang="en-US" altLang="zh-CN" sz="2000" b="0" i="0" u="none" strike="noStrike" kern="1200" cap="none" spc="0" normalizeH="0" baseline="0" noProof="0" dirty="0">
                <a:ln>
                  <a:noFill/>
                </a:ln>
                <a:solidFill>
                  <a:srgbClr val="0070C0"/>
                </a:solidFill>
                <a:effectLst/>
                <a:uLnTx/>
                <a:uFillTx/>
                <a:latin typeface="Avenir Medium" panose="02000503020000020003" pitchFamily="2" charset="0"/>
                <a:ea typeface="Microsoft YaHei" panose="020B0503020204020204" pitchFamily="34" charset="-122"/>
                <a:cs typeface="Verdana" panose="020B0604030504040204" pitchFamily="34" charset="0"/>
              </a:rPr>
              <a:t> </a:t>
            </a:r>
          </a:p>
          <a:p>
            <a:pPr marL="228600" marR="0" lvl="0"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r>
              <a:rPr kumimoji="1" lang="en-US" altLang="zh-CN" sz="2000" b="0" i="0" u="none" strike="noStrike" kern="1200" cap="none" spc="0" normalizeH="0" baseline="0" noProof="0" dirty="0">
                <a:ln>
                  <a:noFill/>
                </a:ln>
                <a:solidFill>
                  <a:srgbClr val="0070C0"/>
                </a:solidFill>
                <a:effectLst/>
                <a:uLnTx/>
                <a:uFillTx/>
                <a:latin typeface="Avenir Medium" panose="02000503020000020003" pitchFamily="2" charset="0"/>
                <a:ea typeface="Microsoft YaHei" panose="020B0503020204020204" pitchFamily="34" charset="-122"/>
                <a:cs typeface="Verdana" panose="020B0604030504040204" pitchFamily="34" charset="0"/>
              </a:rPr>
              <a:t>various types</a:t>
            </a:r>
            <a:r>
              <a:rPr kumimoji="1" lang="zh-CN" altLang="en-US" sz="2000" b="0" i="0" u="none" strike="noStrike" kern="1200" cap="none" spc="0" normalizeH="0" baseline="0" noProof="0" dirty="0">
                <a:ln>
                  <a:noFill/>
                </a:ln>
                <a:solidFill>
                  <a:srgbClr val="0070C0"/>
                </a:solidFill>
                <a:effectLst/>
                <a:uLnTx/>
                <a:uFillTx/>
                <a:latin typeface="Avenir Medium" panose="02000503020000020003" pitchFamily="2" charset="0"/>
                <a:ea typeface="Microsoft YaHei" panose="020B0503020204020204" pitchFamily="34" charset="-122"/>
                <a:cs typeface="Verdana" panose="020B0604030504040204" pitchFamily="34" charset="0"/>
              </a:rPr>
              <a:t> </a:t>
            </a:r>
            <a:endParaRPr kumimoji="1" lang="en-US" altLang="zh-CN" sz="2000" b="0" i="0" u="none" strike="noStrike" kern="1200" cap="none" spc="0" normalizeH="0" baseline="0" noProof="0" dirty="0">
              <a:ln>
                <a:noFill/>
              </a:ln>
              <a:solidFill>
                <a:srgbClr val="0070C0"/>
              </a:solidFill>
              <a:effectLst/>
              <a:uLnTx/>
              <a:uFillTx/>
              <a:latin typeface="Avenir Medium" panose="02000503020000020003" pitchFamily="2" charset="0"/>
              <a:ea typeface="Microsoft YaHei" panose="020B0503020204020204" pitchFamily="34" charset="-122"/>
              <a:cs typeface="Verdana" panose="020B0604030504040204" pitchFamily="34" charset="0"/>
            </a:endParaRPr>
          </a:p>
          <a:p>
            <a:pPr marL="228600" marR="0" lvl="0"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r>
              <a:rPr kumimoji="1" lang="en-US" altLang="zh-CN" sz="2000" b="0" i="0" u="none" strike="noStrike" kern="1200" cap="none" spc="0" normalizeH="0" baseline="0" noProof="0" dirty="0">
                <a:ln>
                  <a:noFill/>
                </a:ln>
                <a:solidFill>
                  <a:srgbClr val="0070C0"/>
                </a:solidFill>
                <a:effectLst/>
                <a:uLnTx/>
                <a:uFillTx/>
                <a:latin typeface="Avenir Medium" panose="02000503020000020003" pitchFamily="2" charset="0"/>
                <a:ea typeface="Microsoft YaHei" panose="020B0503020204020204" pitchFamily="34" charset="-122"/>
                <a:cs typeface="Verdana" panose="020B0604030504040204" pitchFamily="34" charset="0"/>
              </a:rPr>
              <a:t>&gt; 463 GCN/</a:t>
            </a:r>
            <a:r>
              <a:rPr kumimoji="1" lang="en-US" altLang="zh-CN" sz="2000" b="0" i="0" u="none" strike="noStrike" kern="1200" cap="none" spc="0" normalizeH="0" baseline="0" noProof="0" dirty="0" err="1">
                <a:ln>
                  <a:noFill/>
                </a:ln>
                <a:solidFill>
                  <a:srgbClr val="0070C0"/>
                </a:solidFill>
                <a:effectLst/>
                <a:uLnTx/>
                <a:uFillTx/>
                <a:latin typeface="Avenir Medium" panose="02000503020000020003" pitchFamily="2" charset="0"/>
                <a:ea typeface="Microsoft YaHei" panose="020B0503020204020204" pitchFamily="34" charset="-122"/>
                <a:cs typeface="Verdana" panose="020B0604030504040204" pitchFamily="34" charset="0"/>
              </a:rPr>
              <a:t>ATel</a:t>
            </a:r>
            <a:r>
              <a:rPr kumimoji="1" lang="en-US" altLang="zh-CN" sz="2000" b="0" i="0" u="none" strike="noStrike" kern="1200" cap="none" spc="0" normalizeH="0" baseline="0" noProof="0" dirty="0">
                <a:ln>
                  <a:noFill/>
                </a:ln>
                <a:solidFill>
                  <a:srgbClr val="0070C0"/>
                </a:solidFill>
                <a:effectLst/>
                <a:uLnTx/>
                <a:uFillTx/>
                <a:latin typeface="Avenir Medium" panose="02000503020000020003" pitchFamily="2" charset="0"/>
                <a:ea typeface="Microsoft YaHei" panose="020B0503020204020204" pitchFamily="34" charset="-122"/>
                <a:cs typeface="Verdana" panose="020B0604030504040204" pitchFamily="34" charset="0"/>
              </a:rPr>
              <a:t> alerts</a:t>
            </a:r>
          </a:p>
          <a:p>
            <a:pPr marL="228600" marR="0" lvl="0"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r>
              <a:rPr kumimoji="1" lang="en-US" altLang="zh-CN" sz="2000" dirty="0">
                <a:solidFill>
                  <a:srgbClr val="0070C0"/>
                </a:solidFill>
              </a:rPr>
              <a:t>enthusiastically responded by multiwavelength follow-ups worldwide --- crucial</a:t>
            </a:r>
          </a:p>
          <a:p>
            <a:pPr marL="228600" marR="0" lvl="0"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r>
              <a:rPr kumimoji="1" lang="en-US" altLang="zh-CN" sz="2000" dirty="0">
                <a:solidFill>
                  <a:srgbClr val="0070C0"/>
                </a:solidFill>
              </a:rPr>
              <a:t>     </a:t>
            </a:r>
            <a:endParaRPr kumimoji="1" lang="en-US" altLang="zh-CN" sz="2000" b="0" i="0" u="none" strike="noStrike" kern="1200" cap="none" spc="0" normalizeH="0" baseline="0" noProof="0" dirty="0">
              <a:ln>
                <a:noFill/>
              </a:ln>
              <a:solidFill>
                <a:srgbClr val="0070C0"/>
              </a:solidFill>
              <a:effectLst/>
              <a:uLnTx/>
              <a:uFillTx/>
              <a:latin typeface="Avenir Medium" panose="02000503020000020003" pitchFamily="2" charset="0"/>
              <a:ea typeface="Microsoft YaHei" panose="020B0503020204020204" pitchFamily="34" charset="-122"/>
              <a:cs typeface="Verdana" panose="020B0604030504040204" pitchFamily="34" charset="0"/>
            </a:endParaRPr>
          </a:p>
        </p:txBody>
      </p:sp>
      <p:pic>
        <p:nvPicPr>
          <p:cNvPr id="5" name="图片 4">
            <a:extLst>
              <a:ext uri="{FF2B5EF4-FFF2-40B4-BE49-F238E27FC236}">
                <a16:creationId xmlns:a16="http://schemas.microsoft.com/office/drawing/2014/main" id="{4C18567B-3828-5710-3CDB-DBFB683EE19F}"/>
              </a:ext>
            </a:extLst>
          </p:cNvPr>
          <p:cNvPicPr>
            <a:picLocks noChangeAspect="1"/>
          </p:cNvPicPr>
          <p:nvPr/>
        </p:nvPicPr>
        <p:blipFill>
          <a:blip r:embed="rId3"/>
          <a:stretch>
            <a:fillRect/>
          </a:stretch>
        </p:blipFill>
        <p:spPr>
          <a:xfrm>
            <a:off x="533349" y="951146"/>
            <a:ext cx="7581906" cy="5676856"/>
          </a:xfrm>
          <a:prstGeom prst="rect">
            <a:avLst/>
          </a:prstGeom>
        </p:spPr>
      </p:pic>
    </p:spTree>
    <p:extLst>
      <p:ext uri="{BB962C8B-B14F-4D97-AF65-F5344CB8AC3E}">
        <p14:creationId xmlns:p14="http://schemas.microsoft.com/office/powerpoint/2010/main" val="386822676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77E97-659F-B3A6-EC6F-F97ACEDF4241}"/>
            </a:ext>
          </a:extLst>
        </p:cNvPr>
        <p:cNvGrpSpPr/>
        <p:nvPr/>
      </p:nvGrpSpPr>
      <p:grpSpPr>
        <a:xfrm>
          <a:off x="0" y="0"/>
          <a:ext cx="0" cy="0"/>
          <a:chOff x="0" y="0"/>
          <a:chExt cx="0" cy="0"/>
        </a:xfrm>
      </p:grpSpPr>
      <p:pic>
        <p:nvPicPr>
          <p:cNvPr id="7" name="图片 6" descr="图形用户界面, 图示&#10;&#10;AI 生成的内容可能不正确。">
            <a:extLst>
              <a:ext uri="{FF2B5EF4-FFF2-40B4-BE49-F238E27FC236}">
                <a16:creationId xmlns:a16="http://schemas.microsoft.com/office/drawing/2014/main" id="{377EBEEA-AB07-6CC7-E9BD-FA4239C3EEBA}"/>
              </a:ext>
            </a:extLst>
          </p:cNvPr>
          <p:cNvPicPr>
            <a:picLocks noChangeAspect="1"/>
          </p:cNvPicPr>
          <p:nvPr/>
        </p:nvPicPr>
        <p:blipFill>
          <a:blip r:embed="rId3"/>
          <a:stretch>
            <a:fillRect/>
          </a:stretch>
        </p:blipFill>
        <p:spPr>
          <a:xfrm>
            <a:off x="983451" y="925157"/>
            <a:ext cx="10980632" cy="6105229"/>
          </a:xfrm>
          <a:prstGeom prst="rect">
            <a:avLst/>
          </a:prstGeom>
        </p:spPr>
      </p:pic>
      <p:sp>
        <p:nvSpPr>
          <p:cNvPr id="2" name="标题 1">
            <a:extLst>
              <a:ext uri="{FF2B5EF4-FFF2-40B4-BE49-F238E27FC236}">
                <a16:creationId xmlns:a16="http://schemas.microsoft.com/office/drawing/2014/main" id="{630E146C-AA42-5642-44BB-9148571C2B50}"/>
              </a:ext>
            </a:extLst>
          </p:cNvPr>
          <p:cNvSpPr>
            <a:spLocks noGrp="1"/>
          </p:cNvSpPr>
          <p:nvPr>
            <p:ph type="title"/>
          </p:nvPr>
        </p:nvSpPr>
        <p:spPr/>
        <p:txBody>
          <a:bodyPr>
            <a:normAutofit/>
          </a:bodyPr>
          <a:lstStyle/>
          <a:p>
            <a:r>
              <a:rPr kumimoji="1" lang="en-US" altLang="zh-CN" sz="2800" dirty="0"/>
              <a:t>EP X-ray transients</a:t>
            </a:r>
            <a:endParaRPr kumimoji="1" lang="zh-CN" altLang="en-US" sz="2800" dirty="0"/>
          </a:p>
        </p:txBody>
      </p:sp>
      <p:sp>
        <p:nvSpPr>
          <p:cNvPr id="27" name="文本框 26">
            <a:extLst>
              <a:ext uri="{FF2B5EF4-FFF2-40B4-BE49-F238E27FC236}">
                <a16:creationId xmlns:a16="http://schemas.microsoft.com/office/drawing/2014/main" id="{AB039CA9-BB36-3DF0-793E-20D571AD3564}"/>
              </a:ext>
            </a:extLst>
          </p:cNvPr>
          <p:cNvSpPr txBox="1"/>
          <p:nvPr/>
        </p:nvSpPr>
        <p:spPr>
          <a:xfrm>
            <a:off x="6523841" y="2004646"/>
            <a:ext cx="369330" cy="9239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eaVert" wrap="non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文本框 2">
            <a:extLst>
              <a:ext uri="{FF2B5EF4-FFF2-40B4-BE49-F238E27FC236}">
                <a16:creationId xmlns:a16="http://schemas.microsoft.com/office/drawing/2014/main" id="{78079C24-8D3F-BC91-35E9-EE685EE5CDEE}"/>
              </a:ext>
            </a:extLst>
          </p:cNvPr>
          <p:cNvSpPr txBox="1"/>
          <p:nvPr/>
        </p:nvSpPr>
        <p:spPr>
          <a:xfrm>
            <a:off x="8957324" y="6265448"/>
            <a:ext cx="2625076"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808080"/>
                </a:solidFill>
                <a:effectLst/>
                <a:uLnTx/>
                <a:uFillTx/>
                <a:latin typeface="Arial Bold"/>
                <a:ea typeface="Microsoft YaHei" panose="020B0503020204020204" pitchFamily="34" charset="-122"/>
                <a:cs typeface="Verdana" panose="020B0604030504040204" pitchFamily="34" charset="0"/>
                <a:sym typeface="Arial"/>
              </a:rPr>
              <a:t>Galactic coordinate system</a:t>
            </a:r>
            <a:endParaRPr kumimoji="0" lang="zh-CN" altLang="en-US" sz="1600" b="0" i="0" u="none" strike="noStrike" kern="0" cap="none" spc="0" normalizeH="0" baseline="0" noProof="0" dirty="0">
              <a:ln>
                <a:noFill/>
              </a:ln>
              <a:solidFill>
                <a:srgbClr val="808080"/>
              </a:solidFill>
              <a:effectLst/>
              <a:uLnTx/>
              <a:uFillTx/>
              <a:latin typeface="Arial Bold"/>
              <a:ea typeface="Microsoft YaHei" panose="020B0503020204020204" pitchFamily="34" charset="-122"/>
              <a:cs typeface="Verdana" panose="020B0604030504040204" pitchFamily="34" charset="0"/>
              <a:sym typeface="Arial"/>
            </a:endParaRPr>
          </a:p>
        </p:txBody>
      </p:sp>
    </p:spTree>
    <p:extLst>
      <p:ext uri="{BB962C8B-B14F-4D97-AF65-F5344CB8AC3E}">
        <p14:creationId xmlns:p14="http://schemas.microsoft.com/office/powerpoint/2010/main" val="133892170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084CD-1237-0D5D-331E-5C4676B703E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B271C40-B56E-BEF5-6A5E-38259BA4895A}"/>
              </a:ext>
            </a:extLst>
          </p:cNvPr>
          <p:cNvSpPr>
            <a:spLocks noGrp="1"/>
          </p:cNvSpPr>
          <p:nvPr>
            <p:ph type="title"/>
          </p:nvPr>
        </p:nvSpPr>
        <p:spPr/>
        <p:txBody>
          <a:bodyPr>
            <a:normAutofit/>
          </a:bodyPr>
          <a:lstStyle/>
          <a:p>
            <a:r>
              <a:rPr kumimoji="1" lang="en-US" altLang="zh-CN" sz="2400" dirty="0"/>
              <a:t>Extra-galactic fast X-ray transients (EFXT)</a:t>
            </a:r>
            <a:endParaRPr kumimoji="1" lang="zh-CN" altLang="en-US" sz="2400" dirty="0"/>
          </a:p>
        </p:txBody>
      </p:sp>
      <p:sp>
        <p:nvSpPr>
          <p:cNvPr id="3" name="Shape 374">
            <a:extLst>
              <a:ext uri="{FF2B5EF4-FFF2-40B4-BE49-F238E27FC236}">
                <a16:creationId xmlns:a16="http://schemas.microsoft.com/office/drawing/2014/main" id="{A534CFF2-2B37-3318-98D9-A11B1B10CFD8}"/>
              </a:ext>
            </a:extLst>
          </p:cNvPr>
          <p:cNvSpPr>
            <a:spLocks noGrp="1"/>
          </p:cNvSpPr>
          <p:nvPr>
            <p:ph type="sldNum" sz="quarter" idx="2"/>
          </p:nvPr>
        </p:nvSpPr>
        <p:spPr>
          <a:xfrm>
            <a:off x="8966200" y="6156959"/>
            <a:ext cx="2844800" cy="320041"/>
          </a:xfrm>
          <a:prstGeom prst="rect">
            <a:avLst/>
          </a:prstGeom>
          <a:extLst>
            <a:ext uri="{C572A759-6A51-4108-AA02-DFA0A04FC94B}">
              <ma14:wrappingTextBox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sz="1800">
                <a:solidFill>
                  <a:srgbClr val="000000"/>
                </a:solidFill>
              </a:defRPr>
            </a:pPr>
            <a:fld id="{86CB4B4D-7CA3-9044-876B-883B54F8677D}" type="slidenum">
              <a:rPr kumimoji="0" sz="1400" b="0" i="0" u="none" strike="noStrike" kern="0" cap="none" spc="0" normalizeH="0" baseline="0" noProof="0">
                <a:ln>
                  <a:noFill/>
                </a:ln>
                <a:solidFill>
                  <a:srgbClr val="A7C0DE"/>
                </a:solidFill>
                <a:effectLst/>
                <a:uLnTx/>
                <a:uFillTx/>
                <a:latin typeface="Krona One"/>
                <a:sym typeface="Krona One"/>
              </a:rPr>
              <a:pPr marL="0" marR="0" lvl="0" indent="0" algn="r" defTabSz="914400" rtl="0" eaLnBrk="1" fontAlgn="auto" latinLnBrk="0" hangingPunct="1">
                <a:lnSpc>
                  <a:spcPct val="100000"/>
                </a:lnSpc>
                <a:spcBef>
                  <a:spcPts val="0"/>
                </a:spcBef>
                <a:spcAft>
                  <a:spcPts val="0"/>
                </a:spcAft>
                <a:buClrTx/>
                <a:buSzTx/>
                <a:buFontTx/>
                <a:buNone/>
                <a:tabLst/>
                <a:defRPr sz="1800">
                  <a:solidFill>
                    <a:srgbClr val="000000"/>
                  </a:solidFill>
                </a:defRPr>
              </a:pPr>
              <a:t>16</a:t>
            </a:fld>
            <a:endParaRPr kumimoji="0" sz="1400" b="0" i="0" u="none" strike="noStrike" kern="0" cap="none" spc="0" normalizeH="0" baseline="0" noProof="0" dirty="0">
              <a:ln>
                <a:noFill/>
              </a:ln>
              <a:solidFill>
                <a:srgbClr val="A7C0DE"/>
              </a:solidFill>
              <a:effectLst/>
              <a:uLnTx/>
              <a:uFillTx/>
              <a:latin typeface="Krona One"/>
              <a:sym typeface="Krona One"/>
            </a:endParaRPr>
          </a:p>
        </p:txBody>
      </p:sp>
      <p:sp>
        <p:nvSpPr>
          <p:cNvPr id="5" name="内容占位符 2">
            <a:extLst>
              <a:ext uri="{FF2B5EF4-FFF2-40B4-BE49-F238E27FC236}">
                <a16:creationId xmlns:a16="http://schemas.microsoft.com/office/drawing/2014/main" id="{ED3978CC-C750-F3C4-2976-C1C1F5F20D5A}"/>
              </a:ext>
            </a:extLst>
          </p:cNvPr>
          <p:cNvSpPr txBox="1">
            <a:spLocks/>
          </p:cNvSpPr>
          <p:nvPr/>
        </p:nvSpPr>
        <p:spPr>
          <a:xfrm>
            <a:off x="499330" y="1094934"/>
            <a:ext cx="5943034" cy="530586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2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Clr>
                <a:srgbClr val="418AB3"/>
              </a:buClr>
            </a:pPr>
            <a:r>
              <a:rPr kumimoji="1" lang="en-US" altLang="zh-CN" sz="2400" dirty="0">
                <a:solidFill>
                  <a:srgbClr val="0070C0"/>
                </a:solidFill>
                <a:latin typeface="Microsoft YaHei" panose="020B0503020204020204" pitchFamily="34" charset="-122"/>
              </a:rPr>
              <a:t>Fast X-ray transient mystery</a:t>
            </a:r>
          </a:p>
          <a:p>
            <a:pPr lvl="1">
              <a:buClr>
                <a:srgbClr val="418AB3"/>
              </a:buClr>
            </a:pPr>
            <a:r>
              <a:rPr lang="en-US" altLang="zh-CN" sz="2200" kern="0" dirty="0">
                <a:solidFill>
                  <a:srgbClr val="808080"/>
                </a:solidFill>
                <a:latin typeface="Arial Bold"/>
              </a:rPr>
              <a:t>bursts lasting from seconds to hours, found since 1970’s </a:t>
            </a:r>
          </a:p>
          <a:p>
            <a:pPr lvl="1">
              <a:buClr>
                <a:srgbClr val="418AB3"/>
              </a:buClr>
            </a:pPr>
            <a:r>
              <a:rPr lang="en-US" altLang="zh-CN" sz="2200" kern="0" dirty="0">
                <a:solidFill>
                  <a:srgbClr val="808080"/>
                </a:solidFill>
                <a:latin typeface="Arial Bold"/>
              </a:rPr>
              <a:t>detected by wide-field &amp; narrow-field (serendipitously) instruments</a:t>
            </a:r>
          </a:p>
          <a:p>
            <a:pPr lvl="1">
              <a:buClr>
                <a:srgbClr val="418AB3"/>
              </a:buClr>
            </a:pPr>
            <a:r>
              <a:rPr lang="en-US" altLang="zh-CN" sz="2200" kern="0" dirty="0">
                <a:solidFill>
                  <a:srgbClr val="808080"/>
                </a:solidFill>
                <a:latin typeface="Arial Bold"/>
              </a:rPr>
              <a:t>classifications, demography &amp; origins remain unclear (stellar explosive process?)</a:t>
            </a:r>
            <a:endParaRPr kumimoji="1" lang="en-US" altLang="zh-CN" sz="2200" dirty="0">
              <a:solidFill>
                <a:srgbClr val="0070C0"/>
              </a:solidFill>
              <a:latin typeface="Microsoft YaHei" panose="020B0503020204020204" pitchFamily="34" charset="-122"/>
            </a:endParaRPr>
          </a:p>
          <a:p>
            <a:pPr>
              <a:buClr>
                <a:srgbClr val="418AB3"/>
              </a:buClr>
            </a:pPr>
            <a:r>
              <a:rPr kumimoji="1" lang="en-US" altLang="zh-CN" sz="2400" dirty="0">
                <a:solidFill>
                  <a:srgbClr val="0070C0"/>
                </a:solidFill>
                <a:latin typeface="Microsoft YaHei" panose="020B0503020204020204" pitchFamily="34" charset="-122"/>
              </a:rPr>
              <a:t>EP has detected </a:t>
            </a:r>
            <a:r>
              <a:rPr kumimoji="1" lang="en-US" altLang="zh-CN" sz="2400" dirty="0">
                <a:solidFill>
                  <a:srgbClr val="C00000"/>
                </a:solidFill>
                <a:latin typeface="Microsoft YaHei" panose="020B0503020204020204" pitchFamily="34" charset="-122"/>
              </a:rPr>
              <a:t>148</a:t>
            </a:r>
            <a:r>
              <a:rPr kumimoji="1" lang="en-US" altLang="zh-CN" sz="2400" dirty="0">
                <a:solidFill>
                  <a:srgbClr val="0070C0"/>
                </a:solidFill>
                <a:latin typeface="Microsoft YaHei" panose="020B0503020204020204" pitchFamily="34" charset="-122"/>
              </a:rPr>
              <a:t> EFXT </a:t>
            </a:r>
          </a:p>
          <a:p>
            <a:pPr lvl="1">
              <a:buClr>
                <a:srgbClr val="418AB3"/>
              </a:buClr>
            </a:pPr>
            <a:r>
              <a:rPr lang="en-US" altLang="zh-CN" sz="2200" kern="0" dirty="0">
                <a:solidFill>
                  <a:srgbClr val="808080"/>
                </a:solidFill>
                <a:latin typeface="Arial Bold"/>
              </a:rPr>
              <a:t>No-GRB (X-ray flash):</a:t>
            </a:r>
          </a:p>
          <a:p>
            <a:pPr marL="228600" lvl="1" indent="0">
              <a:buClr>
                <a:srgbClr val="418AB3"/>
              </a:buClr>
              <a:buNone/>
            </a:pPr>
            <a:r>
              <a:rPr lang="en-US" altLang="zh-CN" sz="2200" kern="0" dirty="0">
                <a:solidFill>
                  <a:srgbClr val="808080"/>
                </a:solidFill>
                <a:latin typeface="Arial Bold"/>
              </a:rPr>
              <a:t>       99</a:t>
            </a:r>
            <a:r>
              <a:rPr lang="zh-CN" altLang="en-US" sz="2200" kern="0" dirty="0">
                <a:solidFill>
                  <a:srgbClr val="808080"/>
                </a:solidFill>
                <a:latin typeface="Arial Bold"/>
              </a:rPr>
              <a:t> </a:t>
            </a:r>
            <a:r>
              <a:rPr lang="en-US" altLang="zh-CN" sz="2200" kern="0" dirty="0">
                <a:solidFill>
                  <a:srgbClr val="808080"/>
                </a:solidFill>
                <a:latin typeface="Arial Bold"/>
              </a:rPr>
              <a:t>(c.f. 30-40 before EP launch)</a:t>
            </a:r>
          </a:p>
          <a:p>
            <a:pPr lvl="1">
              <a:buClr>
                <a:srgbClr val="418AB3"/>
              </a:buClr>
            </a:pPr>
            <a:r>
              <a:rPr lang="en-US" altLang="zh-CN" sz="2200" kern="0" dirty="0">
                <a:solidFill>
                  <a:srgbClr val="808080"/>
                </a:solidFill>
                <a:latin typeface="Arial Bold"/>
              </a:rPr>
              <a:t>GRB in soft X-ray: new window </a:t>
            </a:r>
          </a:p>
          <a:p>
            <a:pPr lvl="1">
              <a:buClr>
                <a:srgbClr val="418AB3"/>
              </a:buClr>
            </a:pPr>
            <a:r>
              <a:rPr kumimoji="1" lang="en-US" altLang="zh-CN" sz="2400" kern="0" dirty="0">
                <a:solidFill>
                  <a:srgbClr val="808080"/>
                </a:solidFill>
                <a:latin typeface="Arial Bold"/>
              </a:rPr>
              <a:t>6 with z&gt;4</a:t>
            </a:r>
            <a:endParaRPr kumimoji="1" lang="en-US" altLang="zh-CN" sz="2200" dirty="0">
              <a:solidFill>
                <a:srgbClr val="0070C0"/>
              </a:solidFill>
              <a:latin typeface="Microsoft YaHei" panose="020B0503020204020204" pitchFamily="34" charset="-122"/>
            </a:endParaRPr>
          </a:p>
        </p:txBody>
      </p:sp>
      <p:pic>
        <p:nvPicPr>
          <p:cNvPr id="6" name="内容占位符 3">
            <a:extLst>
              <a:ext uri="{FF2B5EF4-FFF2-40B4-BE49-F238E27FC236}">
                <a16:creationId xmlns:a16="http://schemas.microsoft.com/office/drawing/2014/main" id="{7C0EF86B-05C6-163A-A072-991578790EA2}"/>
              </a:ext>
            </a:extLst>
          </p:cNvPr>
          <p:cNvPicPr>
            <a:picLocks noChangeAspect="1"/>
          </p:cNvPicPr>
          <p:nvPr/>
        </p:nvPicPr>
        <p:blipFill rotWithShape="1">
          <a:blip r:embed="rId3">
            <a:extLst>
              <a:ext uri="{28A0092B-C50C-407E-A947-70E740481C1C}">
                <a14:useLocalDpi xmlns:a14="http://schemas.microsoft.com/office/drawing/2010/main" val="0"/>
              </a:ext>
            </a:extLst>
          </a:blip>
          <a:srcRect l="5705" t="5744" r="2933"/>
          <a:stretch/>
        </p:blipFill>
        <p:spPr>
          <a:xfrm>
            <a:off x="8036653" y="3837717"/>
            <a:ext cx="3837710" cy="2766283"/>
          </a:xfrm>
          <a:prstGeom prst="rect">
            <a:avLst/>
          </a:prstGeom>
        </p:spPr>
      </p:pic>
      <p:sp>
        <p:nvSpPr>
          <p:cNvPr id="7" name="文本框 6">
            <a:extLst>
              <a:ext uri="{FF2B5EF4-FFF2-40B4-BE49-F238E27FC236}">
                <a16:creationId xmlns:a16="http://schemas.microsoft.com/office/drawing/2014/main" id="{0375B1D6-83A4-C6E1-9A62-126A5E1E48ED}"/>
              </a:ext>
            </a:extLst>
          </p:cNvPr>
          <p:cNvSpPr txBox="1"/>
          <p:nvPr/>
        </p:nvSpPr>
        <p:spPr>
          <a:xfrm>
            <a:off x="5711646" y="5892225"/>
            <a:ext cx="2268572" cy="584775"/>
          </a:xfrm>
          <a:prstGeom prst="rect">
            <a:avLst/>
          </a:prstGeom>
          <a:noFill/>
          <a:ln>
            <a:solidFill>
              <a:srgbClr val="FF0000"/>
            </a:solidFill>
          </a:ln>
        </p:spPr>
        <p:txBody>
          <a:bodyPr wrap="square" rtlCol="0">
            <a:spAutoFit/>
          </a:bodyPr>
          <a:lstStyle/>
          <a:p>
            <a:r>
              <a:rPr kumimoji="1" lang="en-US" altLang="zh-CN" sz="1600" dirty="0">
                <a:latin typeface="Avenir Book" panose="02000503020000020003" pitchFamily="2" charset="0"/>
                <a:ea typeface="Avenir Book" charset="0"/>
                <a:cs typeface="Avenir Book" charset="0"/>
              </a:rPr>
              <a:t>z</a:t>
            </a:r>
            <a:r>
              <a:rPr kumimoji="1" lang="en-US" altLang="zh-CN" sz="1600" baseline="-25000" dirty="0">
                <a:latin typeface="Avenir Book" panose="02000503020000020003" pitchFamily="2" charset="0"/>
                <a:ea typeface="Avenir Book" charset="0"/>
                <a:cs typeface="Avenir Book" charset="0"/>
              </a:rPr>
              <a:t>ph</a:t>
            </a:r>
            <a:r>
              <a:rPr kumimoji="1" lang="en-US" altLang="zh-CN" sz="1600" dirty="0">
                <a:latin typeface="Avenir Book" panose="02000503020000020003" pitchFamily="2" charset="0"/>
                <a:ea typeface="Avenir Book" charset="0"/>
                <a:cs typeface="Avenir Book" charset="0"/>
              </a:rPr>
              <a:t>~2.23,</a:t>
            </a:r>
            <a:r>
              <a:rPr kumimoji="1" lang="zh-CN" altLang="en-US" sz="1600" dirty="0">
                <a:latin typeface="Avenir Book" panose="02000503020000020003" pitchFamily="2" charset="0"/>
                <a:ea typeface="Avenir Book" charset="0"/>
                <a:cs typeface="Avenir Book" charset="0"/>
              </a:rPr>
              <a:t> </a:t>
            </a:r>
            <a:r>
              <a:rPr kumimoji="1" lang="en-US" altLang="zh-CN" sz="1600" dirty="0">
                <a:latin typeface="Avenir Book" panose="02000503020000020003" pitchFamily="2" charset="0"/>
                <a:ea typeface="Avenir Book" charset="0"/>
                <a:cs typeface="Avenir Book" charset="0"/>
              </a:rPr>
              <a:t>L</a:t>
            </a:r>
            <a:r>
              <a:rPr kumimoji="1" lang="en-US" altLang="zh-CN" sz="1600" baseline="-25000" dirty="0">
                <a:latin typeface="Avenir Book" panose="02000503020000020003" pitchFamily="2" charset="0"/>
                <a:ea typeface="Avenir Book" charset="0"/>
                <a:cs typeface="Avenir Book" charset="0"/>
              </a:rPr>
              <a:t>p</a:t>
            </a:r>
            <a:r>
              <a:rPr kumimoji="1" lang="en-US" altLang="zh-CN" sz="1600" dirty="0">
                <a:latin typeface="Avenir Book" panose="02000503020000020003" pitchFamily="2" charset="0"/>
                <a:ea typeface="Avenir Book" charset="0"/>
                <a:cs typeface="Avenir Book" charset="0"/>
              </a:rPr>
              <a:t>~6.8e46</a:t>
            </a:r>
            <a:r>
              <a:rPr kumimoji="1" lang="zh-CN" altLang="en-US" sz="1600" dirty="0">
                <a:latin typeface="Avenir Book" panose="02000503020000020003" pitchFamily="2" charset="0"/>
                <a:ea typeface="Avenir Book" charset="0"/>
                <a:cs typeface="Avenir Book" charset="0"/>
              </a:rPr>
              <a:t> </a:t>
            </a:r>
            <a:r>
              <a:rPr kumimoji="1" lang="en-US" altLang="zh-CN" sz="1600" dirty="0">
                <a:latin typeface="Avenir Book" panose="02000503020000020003" pitchFamily="2" charset="0"/>
                <a:ea typeface="Avenir Book" charset="0"/>
                <a:cs typeface="Avenir Book" charset="0"/>
              </a:rPr>
              <a:t>erg/s</a:t>
            </a:r>
            <a:r>
              <a:rPr kumimoji="1" lang="zh-CN" altLang="en-US" sz="1600" dirty="0">
                <a:latin typeface="Avenir Book" panose="02000503020000020003" pitchFamily="2" charset="0"/>
                <a:ea typeface="Avenir Book" charset="0"/>
                <a:cs typeface="Avenir Book" charset="0"/>
              </a:rPr>
              <a:t> </a:t>
            </a:r>
            <a:r>
              <a:rPr kumimoji="1" lang="en-US" altLang="zh-CN" sz="1600" dirty="0">
                <a:latin typeface="Avenir Book" panose="02000503020000020003" pitchFamily="2" charset="0"/>
                <a:ea typeface="Avenir Book" charset="0"/>
                <a:cs typeface="Avenir Book" charset="0"/>
              </a:rPr>
              <a:t>Bauer</a:t>
            </a:r>
            <a:r>
              <a:rPr kumimoji="1" lang="zh-CN" altLang="en-US" sz="1600" dirty="0">
                <a:latin typeface="Avenir Book" panose="02000503020000020003" pitchFamily="2" charset="0"/>
                <a:ea typeface="Avenir Book" charset="0"/>
                <a:cs typeface="Avenir Book" charset="0"/>
              </a:rPr>
              <a:t> </a:t>
            </a:r>
            <a:r>
              <a:rPr kumimoji="1" lang="en-US" altLang="zh-CN" sz="1600" dirty="0">
                <a:latin typeface="Avenir Book" panose="02000503020000020003" pitchFamily="2" charset="0"/>
                <a:ea typeface="Avenir Book" charset="0"/>
                <a:cs typeface="Avenir Book" charset="0"/>
              </a:rPr>
              <a:t>et</a:t>
            </a:r>
            <a:r>
              <a:rPr kumimoji="1" lang="zh-CN" altLang="en-US" sz="1600" dirty="0">
                <a:latin typeface="Avenir Book" panose="02000503020000020003" pitchFamily="2" charset="0"/>
                <a:ea typeface="Avenir Book" charset="0"/>
                <a:cs typeface="Avenir Book" charset="0"/>
              </a:rPr>
              <a:t> </a:t>
            </a:r>
            <a:r>
              <a:rPr kumimoji="1" lang="en-US" altLang="zh-CN" sz="1600" dirty="0">
                <a:latin typeface="Avenir Book" panose="02000503020000020003" pitchFamily="2" charset="0"/>
                <a:ea typeface="Avenir Book" charset="0"/>
                <a:cs typeface="Avenir Book" charset="0"/>
              </a:rPr>
              <a:t>al.</a:t>
            </a:r>
            <a:r>
              <a:rPr kumimoji="1" lang="zh-CN" altLang="en-US" sz="1600" dirty="0">
                <a:latin typeface="Avenir Book" panose="02000503020000020003" pitchFamily="2" charset="0"/>
                <a:ea typeface="Avenir Book" charset="0"/>
                <a:cs typeface="Avenir Book" charset="0"/>
              </a:rPr>
              <a:t> </a:t>
            </a:r>
            <a:r>
              <a:rPr kumimoji="1" lang="en-US" altLang="zh-CN" sz="1600" dirty="0">
                <a:latin typeface="Avenir Book" panose="02000503020000020003" pitchFamily="2" charset="0"/>
                <a:ea typeface="Avenir Book" charset="0"/>
                <a:cs typeface="Avenir Book" charset="0"/>
              </a:rPr>
              <a:t>2017</a:t>
            </a:r>
            <a:endParaRPr kumimoji="1" lang="zh-CN" altLang="en-US" sz="1600" dirty="0">
              <a:latin typeface="Avenir Book" panose="02000503020000020003" pitchFamily="2" charset="0"/>
              <a:ea typeface="Avenir Book" charset="0"/>
              <a:cs typeface="Avenir Book" charset="0"/>
            </a:endParaRPr>
          </a:p>
        </p:txBody>
      </p:sp>
      <p:sp>
        <p:nvSpPr>
          <p:cNvPr id="8" name="文本框 7">
            <a:extLst>
              <a:ext uri="{FF2B5EF4-FFF2-40B4-BE49-F238E27FC236}">
                <a16:creationId xmlns:a16="http://schemas.microsoft.com/office/drawing/2014/main" id="{B9A2E4F3-34AD-F071-BB33-44B3937A47F6}"/>
              </a:ext>
            </a:extLst>
          </p:cNvPr>
          <p:cNvSpPr txBox="1"/>
          <p:nvPr/>
        </p:nvSpPr>
        <p:spPr>
          <a:xfrm>
            <a:off x="9727994" y="4050838"/>
            <a:ext cx="1793559" cy="400110"/>
          </a:xfrm>
          <a:prstGeom prst="rect">
            <a:avLst/>
          </a:prstGeom>
          <a:noFill/>
        </p:spPr>
        <p:txBody>
          <a:bodyPr wrap="square" rtlCol="0">
            <a:spAutoFit/>
          </a:bodyPr>
          <a:lstStyle/>
          <a:p>
            <a:r>
              <a:rPr kumimoji="1" lang="en-US" altLang="zh-CN" sz="2000" dirty="0">
                <a:solidFill>
                  <a:srgbClr val="0070C0"/>
                </a:solidFill>
              </a:rPr>
              <a:t>CDF-S XT1</a:t>
            </a:r>
            <a:endParaRPr kumimoji="1" lang="zh-CN" altLang="en-US" sz="2000" dirty="0">
              <a:solidFill>
                <a:srgbClr val="0070C0"/>
              </a:solidFill>
            </a:endParaRPr>
          </a:p>
        </p:txBody>
      </p:sp>
      <p:sp>
        <p:nvSpPr>
          <p:cNvPr id="9" name="文本框 8">
            <a:extLst>
              <a:ext uri="{FF2B5EF4-FFF2-40B4-BE49-F238E27FC236}">
                <a16:creationId xmlns:a16="http://schemas.microsoft.com/office/drawing/2014/main" id="{F05AB6FE-5AAA-44E1-D3A4-1ED9CCA8363B}"/>
              </a:ext>
            </a:extLst>
          </p:cNvPr>
          <p:cNvSpPr txBox="1"/>
          <p:nvPr/>
        </p:nvSpPr>
        <p:spPr>
          <a:xfrm>
            <a:off x="1961427" y="5116147"/>
            <a:ext cx="184731" cy="338554"/>
          </a:xfrm>
          <a:prstGeom prst="rect">
            <a:avLst/>
          </a:prstGeom>
          <a:noFill/>
        </p:spPr>
        <p:txBody>
          <a:bodyPr wrap="none" rtlCol="0">
            <a:spAutoFit/>
          </a:bodyPr>
          <a:lstStyle/>
          <a:p>
            <a:pPr algn="ctr"/>
            <a:endParaRPr kumimoji="1" lang="en-US" altLang="zh-CN" sz="1600" dirty="0">
              <a:latin typeface="+mn-lt"/>
            </a:endParaRPr>
          </a:p>
        </p:txBody>
      </p:sp>
      <p:pic>
        <p:nvPicPr>
          <p:cNvPr id="10" name="图片 9" descr="图表, 条形图, 直方图&#10;&#10;AI 生成的内容可能不正确。">
            <a:extLst>
              <a:ext uri="{FF2B5EF4-FFF2-40B4-BE49-F238E27FC236}">
                <a16:creationId xmlns:a16="http://schemas.microsoft.com/office/drawing/2014/main" id="{D618D7DE-3BC1-A7E8-6A89-4BFA5B3C3B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7603" y="963118"/>
            <a:ext cx="3316268" cy="2874599"/>
          </a:xfrm>
          <a:prstGeom prst="rect">
            <a:avLst/>
          </a:prstGeom>
        </p:spPr>
      </p:pic>
      <p:sp>
        <p:nvSpPr>
          <p:cNvPr id="11" name="文本框 10">
            <a:extLst>
              <a:ext uri="{FF2B5EF4-FFF2-40B4-BE49-F238E27FC236}">
                <a16:creationId xmlns:a16="http://schemas.microsoft.com/office/drawing/2014/main" id="{31263496-7C23-43EB-22FE-74896285CE8E}"/>
              </a:ext>
            </a:extLst>
          </p:cNvPr>
          <p:cNvSpPr txBox="1"/>
          <p:nvPr/>
        </p:nvSpPr>
        <p:spPr>
          <a:xfrm>
            <a:off x="9518073" y="1299648"/>
            <a:ext cx="2174597" cy="738664"/>
          </a:xfrm>
          <a:prstGeom prst="rect">
            <a:avLst/>
          </a:prstGeom>
          <a:noFill/>
        </p:spPr>
        <p:txBody>
          <a:bodyPr wrap="square" rtlCol="0">
            <a:spAutoFit/>
          </a:bodyPr>
          <a:lstStyle/>
          <a:p>
            <a:pPr algn="ctr"/>
            <a:r>
              <a:rPr kumimoji="1" lang="en-US" altLang="zh-CN" sz="1400" dirty="0">
                <a:solidFill>
                  <a:schemeClr val="accent1"/>
                </a:solidFill>
              </a:rPr>
              <a:t>SN</a:t>
            </a:r>
            <a:r>
              <a:rPr kumimoji="1" lang="zh-CN" altLang="en-US" sz="1400" dirty="0">
                <a:solidFill>
                  <a:schemeClr val="accent1"/>
                </a:solidFill>
              </a:rPr>
              <a:t> </a:t>
            </a:r>
            <a:r>
              <a:rPr kumimoji="1" lang="en-US" altLang="zh-CN" sz="1400" dirty="0">
                <a:solidFill>
                  <a:schemeClr val="accent1"/>
                </a:solidFill>
              </a:rPr>
              <a:t>Shock</a:t>
            </a:r>
            <a:r>
              <a:rPr kumimoji="1" lang="zh-CN" altLang="en-US" sz="1400" dirty="0">
                <a:solidFill>
                  <a:schemeClr val="accent1"/>
                </a:solidFill>
              </a:rPr>
              <a:t> </a:t>
            </a:r>
            <a:r>
              <a:rPr kumimoji="1" lang="en-US" altLang="zh-CN" sz="1400" dirty="0">
                <a:solidFill>
                  <a:schemeClr val="accent1"/>
                </a:solidFill>
              </a:rPr>
              <a:t>breakout</a:t>
            </a:r>
            <a:r>
              <a:rPr kumimoji="1" lang="zh-CN" altLang="en-US" sz="1400" dirty="0">
                <a:solidFill>
                  <a:schemeClr val="accent1"/>
                </a:solidFill>
              </a:rPr>
              <a:t> </a:t>
            </a:r>
            <a:r>
              <a:rPr kumimoji="1" lang="en-US" altLang="zh-CN" sz="1400" dirty="0">
                <a:solidFill>
                  <a:schemeClr val="accent1"/>
                </a:solidFill>
              </a:rPr>
              <a:t>by</a:t>
            </a:r>
            <a:r>
              <a:rPr kumimoji="1" lang="zh-CN" altLang="en-US" sz="1400" dirty="0">
                <a:solidFill>
                  <a:schemeClr val="accent1"/>
                </a:solidFill>
              </a:rPr>
              <a:t> </a:t>
            </a:r>
            <a:r>
              <a:rPr kumimoji="1" lang="en-US" altLang="zh-CN" sz="1400" dirty="0">
                <a:solidFill>
                  <a:schemeClr val="accent1"/>
                </a:solidFill>
              </a:rPr>
              <a:t>Swift/XRT</a:t>
            </a:r>
            <a:r>
              <a:rPr kumimoji="1" lang="zh-CN" altLang="en-US" sz="1400" dirty="0">
                <a:solidFill>
                  <a:schemeClr val="accent1"/>
                </a:solidFill>
              </a:rPr>
              <a:t> </a:t>
            </a:r>
            <a:r>
              <a:rPr kumimoji="1" lang="en-US" altLang="zh-CN" sz="1400" dirty="0">
                <a:solidFill>
                  <a:schemeClr val="accent1"/>
                </a:solidFill>
              </a:rPr>
              <a:t>XRO</a:t>
            </a:r>
            <a:r>
              <a:rPr kumimoji="1" lang="zh-CN" altLang="en-US" sz="1400" dirty="0">
                <a:solidFill>
                  <a:schemeClr val="accent1"/>
                </a:solidFill>
              </a:rPr>
              <a:t> </a:t>
            </a:r>
            <a:r>
              <a:rPr kumimoji="1" lang="en-US" altLang="zh-CN" sz="1400" dirty="0">
                <a:solidFill>
                  <a:schemeClr val="accent1"/>
                </a:solidFill>
              </a:rPr>
              <a:t>080109</a:t>
            </a:r>
            <a:r>
              <a:rPr kumimoji="1" lang="zh-CN" altLang="en-US" sz="1400" dirty="0">
                <a:solidFill>
                  <a:schemeClr val="accent1"/>
                </a:solidFill>
              </a:rPr>
              <a:t> </a:t>
            </a:r>
            <a:r>
              <a:rPr kumimoji="1" lang="en-US" altLang="zh-CN" sz="1400" dirty="0">
                <a:solidFill>
                  <a:schemeClr val="accent1"/>
                </a:solidFill>
              </a:rPr>
              <a:t>(Soderberg+</a:t>
            </a:r>
            <a:r>
              <a:rPr kumimoji="1" lang="zh-CN" altLang="en-US" sz="1400" dirty="0">
                <a:solidFill>
                  <a:schemeClr val="accent1"/>
                </a:solidFill>
              </a:rPr>
              <a:t> </a:t>
            </a:r>
            <a:r>
              <a:rPr kumimoji="1" lang="en-US" altLang="zh-CN" sz="1400" dirty="0">
                <a:solidFill>
                  <a:schemeClr val="accent1"/>
                </a:solidFill>
              </a:rPr>
              <a:t>2008)</a:t>
            </a:r>
            <a:r>
              <a:rPr kumimoji="1" lang="zh-CN" altLang="en-US" sz="1400" dirty="0">
                <a:solidFill>
                  <a:schemeClr val="accent1"/>
                </a:solidFill>
              </a:rPr>
              <a:t> </a:t>
            </a:r>
          </a:p>
        </p:txBody>
      </p:sp>
      <p:pic>
        <p:nvPicPr>
          <p:cNvPr id="12" name="图片 11" descr="图片包含 游戏机, 星星, 烟花&#10;&#10;AI 生成的内容可能不正确。">
            <a:extLst>
              <a:ext uri="{FF2B5EF4-FFF2-40B4-BE49-F238E27FC236}">
                <a16:creationId xmlns:a16="http://schemas.microsoft.com/office/drawing/2014/main" id="{1F3F56F0-FE71-0AA9-1E73-C0CFE96DB35D}"/>
              </a:ext>
            </a:extLst>
          </p:cNvPr>
          <p:cNvPicPr>
            <a:picLocks noChangeAspect="1"/>
          </p:cNvPicPr>
          <p:nvPr/>
        </p:nvPicPr>
        <p:blipFill>
          <a:blip r:embed="rId5" cstate="print">
            <a:extLst>
              <a:ext uri="{28A0092B-C50C-407E-A947-70E740481C1C}">
                <a14:useLocalDpi xmlns:a14="http://schemas.microsoft.com/office/drawing/2010/main" val="0"/>
              </a:ext>
            </a:extLst>
          </a:blip>
          <a:srcRect l="7799" t="607" r="13965" b="6567"/>
          <a:stretch>
            <a:fillRect/>
          </a:stretch>
        </p:blipFill>
        <p:spPr>
          <a:xfrm>
            <a:off x="9955508" y="2400417"/>
            <a:ext cx="1120537" cy="919302"/>
          </a:xfrm>
          <a:prstGeom prst="rect">
            <a:avLst/>
          </a:prstGeom>
        </p:spPr>
      </p:pic>
    </p:spTree>
    <p:extLst>
      <p:ext uri="{BB962C8B-B14F-4D97-AF65-F5344CB8AC3E}">
        <p14:creationId xmlns:p14="http://schemas.microsoft.com/office/powerpoint/2010/main" val="397989042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17F079-F6FE-D1E1-6D26-4EE27358825C}"/>
              </a:ext>
            </a:extLst>
          </p:cNvPr>
          <p:cNvSpPr>
            <a:spLocks noGrp="1"/>
          </p:cNvSpPr>
          <p:nvPr>
            <p:ph type="title"/>
          </p:nvPr>
        </p:nvSpPr>
        <p:spPr/>
        <p:txBody>
          <a:bodyPr/>
          <a:lstStyle/>
          <a:p>
            <a:r>
              <a:rPr kumimoji="1" lang="en-US" altLang="zh-CN" dirty="0">
                <a:latin typeface="Arial" panose="020B0604020202020204" pitchFamily="34" charset="0"/>
                <a:cs typeface="Arial" panose="020B0604020202020204" pitchFamily="34" charset="0"/>
              </a:rPr>
              <a:t>EP240315</a:t>
            </a:r>
            <a:r>
              <a:rPr kumimoji="1" lang="en-US" altLang="zh-CN" cap="none" dirty="0">
                <a:latin typeface="Arial" panose="020B0604020202020204" pitchFamily="34" charset="0"/>
                <a:cs typeface="Arial" panose="020B0604020202020204" pitchFamily="34" charset="0"/>
              </a:rPr>
              <a:t>a: </a:t>
            </a:r>
            <a:r>
              <a:rPr kumimoji="1" lang="en-US" altLang="zh-CN" sz="2400" dirty="0">
                <a:latin typeface="Arial" panose="020B0604020202020204" pitchFamily="34" charset="0"/>
                <a:cs typeface="Arial" panose="020B0604020202020204" pitchFamily="34" charset="0"/>
              </a:rPr>
              <a:t>GRB @</a:t>
            </a:r>
            <a:r>
              <a:rPr kumimoji="1" lang="en-US" altLang="zh-CN" sz="2400" cap="none" dirty="0">
                <a:latin typeface="Arial" panose="020B0604020202020204" pitchFamily="34" charset="0"/>
                <a:cs typeface="Arial" panose="020B0604020202020204" pitchFamily="34" charset="0"/>
              </a:rPr>
              <a:t>redshift 4.859</a:t>
            </a:r>
            <a:endParaRPr kumimoji="1" lang="zh-CN" altLang="en-US" dirty="0">
              <a:latin typeface="Arial" panose="020B0604020202020204" pitchFamily="34" charset="0"/>
              <a:cs typeface="Arial" panose="020B0604020202020204" pitchFamily="34" charset="0"/>
            </a:endParaRPr>
          </a:p>
        </p:txBody>
      </p:sp>
      <p:pic>
        <p:nvPicPr>
          <p:cNvPr id="3" name="内容占位符 4" descr="形状&#10;&#10;中度可信度描述已自动生成">
            <a:extLst>
              <a:ext uri="{FF2B5EF4-FFF2-40B4-BE49-F238E27FC236}">
                <a16:creationId xmlns:a16="http://schemas.microsoft.com/office/drawing/2014/main" id="{910A2B51-78C3-FAB9-2ED3-BB4E426A0F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211" y="908953"/>
            <a:ext cx="5833260" cy="4385003"/>
          </a:xfrm>
          <a:prstGeom prst="rect">
            <a:avLst/>
          </a:prstGeom>
        </p:spPr>
      </p:pic>
      <p:pic>
        <p:nvPicPr>
          <p:cNvPr id="4" name="图片 3" descr="图表, 直方图&#10;&#10;描述已自动生成">
            <a:extLst>
              <a:ext uri="{FF2B5EF4-FFF2-40B4-BE49-F238E27FC236}">
                <a16:creationId xmlns:a16="http://schemas.microsoft.com/office/drawing/2014/main" id="{5C61F2E0-8429-B511-DDC2-85BD9A9A1B9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82688" y="932822"/>
            <a:ext cx="6110233" cy="4443062"/>
          </a:xfrm>
          <a:prstGeom prst="rect">
            <a:avLst/>
          </a:prstGeom>
        </p:spPr>
      </p:pic>
      <p:sp>
        <p:nvSpPr>
          <p:cNvPr id="5" name="内容占位符 2">
            <a:extLst>
              <a:ext uri="{FF2B5EF4-FFF2-40B4-BE49-F238E27FC236}">
                <a16:creationId xmlns:a16="http://schemas.microsoft.com/office/drawing/2014/main" id="{10E669B4-C4B4-90D2-5778-9A5816D3F34C}"/>
              </a:ext>
            </a:extLst>
          </p:cNvPr>
          <p:cNvSpPr txBox="1">
            <a:spLocks/>
          </p:cNvSpPr>
          <p:nvPr/>
        </p:nvSpPr>
        <p:spPr>
          <a:xfrm>
            <a:off x="619132" y="5256886"/>
            <a:ext cx="5127197" cy="46867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2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C0504D"/>
              </a:buClr>
              <a:buSzTx/>
              <a:buFont typeface="Arial" panose="020B0604020202020204" pitchFamily="34" charset="0"/>
              <a:buNone/>
              <a:tabLst/>
              <a:defRPr/>
            </a:pPr>
            <a:r>
              <a:rPr kumimoji="1" lang="en-US" altLang="zh-CN" sz="1600" b="0"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sym typeface="Arial"/>
              </a:rPr>
              <a:t>Onboard</a:t>
            </a:r>
            <a:r>
              <a:rPr kumimoji="1" lang="zh-CN" altLang="en-US" sz="1600" b="0"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sym typeface="Arial"/>
              </a:rPr>
              <a:t> </a:t>
            </a:r>
            <a:r>
              <a:rPr kumimoji="1" lang="en-US" altLang="zh-CN" sz="1600" b="0"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sym typeface="Arial"/>
              </a:rPr>
              <a:t>trigger,</a:t>
            </a:r>
            <a:r>
              <a:rPr kumimoji="1" lang="zh-CN" altLang="en-US" sz="1600" b="0"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sym typeface="Arial"/>
              </a:rPr>
              <a:t> </a:t>
            </a:r>
            <a:r>
              <a:rPr kumimoji="1" lang="en-US" altLang="zh-CN" sz="1600" b="0"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sym typeface="Arial"/>
              </a:rPr>
              <a:t>confirmed</a:t>
            </a:r>
            <a:r>
              <a:rPr kumimoji="1" lang="zh-CN" altLang="en-US" sz="1600" b="0"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sym typeface="Arial"/>
              </a:rPr>
              <a:t> </a:t>
            </a:r>
            <a:r>
              <a:rPr kumimoji="1" lang="en-US" altLang="zh-CN" sz="1600" b="0"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sym typeface="Arial"/>
              </a:rPr>
              <a:t>by</a:t>
            </a:r>
            <a:r>
              <a:rPr kumimoji="1" lang="zh-CN" altLang="en-US" sz="1600" b="0"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sym typeface="Arial"/>
              </a:rPr>
              <a:t> </a:t>
            </a:r>
            <a:r>
              <a:rPr kumimoji="1" lang="en-US" altLang="zh-CN" sz="1600" b="0"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sym typeface="Arial"/>
              </a:rPr>
              <a:t>on-ground</a:t>
            </a:r>
            <a:r>
              <a:rPr kumimoji="1" lang="zh-CN" altLang="en-US" sz="1600" b="0"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sym typeface="Arial"/>
              </a:rPr>
              <a:t> </a:t>
            </a:r>
            <a:r>
              <a:rPr kumimoji="1" lang="en-US" altLang="zh-CN" sz="1600" b="0"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sym typeface="Arial"/>
              </a:rPr>
              <a:t>analysis</a:t>
            </a:r>
          </a:p>
          <a:p>
            <a:pPr marL="0" marR="0" lvl="0" indent="0" algn="l" defTabSz="914400" rtl="0" eaLnBrk="1" fontAlgn="auto" latinLnBrk="0" hangingPunct="1">
              <a:lnSpc>
                <a:spcPct val="100000"/>
              </a:lnSpc>
              <a:spcBef>
                <a:spcPts val="1000"/>
              </a:spcBef>
              <a:spcAft>
                <a:spcPts val="0"/>
              </a:spcAft>
              <a:buClr>
                <a:srgbClr val="C0504D"/>
              </a:buClr>
              <a:buSzTx/>
              <a:buFont typeface="Arial" panose="020B0604020202020204" pitchFamily="34" charset="0"/>
              <a:buNone/>
              <a:tabLst/>
              <a:defRPr/>
            </a:pPr>
            <a:endParaRPr kumimoji="1" lang="en-US" altLang="zh-CN" sz="2000" b="0" i="0" u="none" strike="noStrike" kern="1200" cap="none" spc="0" normalizeH="0" baseline="0" noProof="0" dirty="0">
              <a:ln>
                <a:noFill/>
              </a:ln>
              <a:solidFill>
                <a:srgbClr val="000000">
                  <a:lumMod val="85000"/>
                  <a:lumOff val="15000"/>
                </a:srgbClr>
              </a:solidFill>
              <a:effectLst/>
              <a:uLnTx/>
              <a:uFillTx/>
              <a:latin typeface="Microsoft YaHei" panose="020B0503020204020204" pitchFamily="34" charset="-122"/>
              <a:ea typeface="Microsoft YaHei" panose="020B0503020204020204" pitchFamily="34" charset="-122"/>
              <a:sym typeface="Arial"/>
            </a:endParaRPr>
          </a:p>
          <a:p>
            <a:pPr marL="228600" marR="0" lvl="0" indent="-228600" algn="l" defTabSz="914400" rtl="0" eaLnBrk="1" fontAlgn="auto" latinLnBrk="0" hangingPunct="1">
              <a:lnSpc>
                <a:spcPct val="100000"/>
              </a:lnSpc>
              <a:spcBef>
                <a:spcPts val="1000"/>
              </a:spcBef>
              <a:spcAft>
                <a:spcPts val="0"/>
              </a:spcAft>
              <a:buClr>
                <a:srgbClr val="C0504D"/>
              </a:buClr>
              <a:buSzTx/>
              <a:buFont typeface="Arial" panose="020B0604020202020204" pitchFamily="34" charset="0"/>
              <a:buChar char="•"/>
              <a:tabLst/>
              <a:defRPr/>
            </a:pPr>
            <a:endParaRPr kumimoji="1" lang="en-US" altLang="zh-CN" sz="2000" b="0" i="0" u="none" strike="noStrike" kern="1200" cap="none" spc="0" normalizeH="0" baseline="0" noProof="0" dirty="0">
              <a:ln>
                <a:noFill/>
              </a:ln>
              <a:solidFill>
                <a:srgbClr val="000000">
                  <a:lumMod val="85000"/>
                  <a:lumOff val="15000"/>
                </a:srgbClr>
              </a:solidFill>
              <a:effectLst/>
              <a:uLnTx/>
              <a:uFillTx/>
              <a:latin typeface="Microsoft YaHei" panose="020B0503020204020204" pitchFamily="34" charset="-122"/>
              <a:ea typeface="Microsoft YaHei" panose="020B0503020204020204" pitchFamily="34" charset="-122"/>
              <a:sym typeface="Arial"/>
            </a:endParaRPr>
          </a:p>
          <a:p>
            <a:pPr marL="228600" marR="0" lvl="0" indent="-228600" algn="l" defTabSz="914400" rtl="0" eaLnBrk="1" fontAlgn="auto" latinLnBrk="0" hangingPunct="1">
              <a:lnSpc>
                <a:spcPct val="100000"/>
              </a:lnSpc>
              <a:spcBef>
                <a:spcPts val="1000"/>
              </a:spcBef>
              <a:spcAft>
                <a:spcPts val="0"/>
              </a:spcAft>
              <a:buClr>
                <a:srgbClr val="C0504D"/>
              </a:buClr>
              <a:buSzTx/>
              <a:buFont typeface="Arial" panose="020B0604020202020204" pitchFamily="34" charset="0"/>
              <a:buChar char="•"/>
              <a:tabLst/>
              <a:defRPr/>
            </a:pPr>
            <a:endParaRPr kumimoji="1" lang="en-US" altLang="zh-CN" sz="2000" b="0" i="0" u="none" strike="noStrike" kern="1200" cap="none" spc="0" normalizeH="0" baseline="0" noProof="0" dirty="0">
              <a:ln>
                <a:noFill/>
              </a:ln>
              <a:solidFill>
                <a:srgbClr val="000000">
                  <a:lumMod val="85000"/>
                  <a:lumOff val="15000"/>
                </a:srgbClr>
              </a:solidFill>
              <a:effectLst/>
              <a:uLnTx/>
              <a:uFillTx/>
              <a:latin typeface="Microsoft YaHei" panose="020B0503020204020204" pitchFamily="34" charset="-122"/>
              <a:ea typeface="Microsoft YaHei" panose="020B0503020204020204" pitchFamily="34" charset="-122"/>
              <a:sym typeface="Arial"/>
            </a:endParaRPr>
          </a:p>
        </p:txBody>
      </p:sp>
      <p:sp>
        <p:nvSpPr>
          <p:cNvPr id="7" name="文本框 6">
            <a:extLst>
              <a:ext uri="{FF2B5EF4-FFF2-40B4-BE49-F238E27FC236}">
                <a16:creationId xmlns:a16="http://schemas.microsoft.com/office/drawing/2014/main" id="{9015D3C2-B33E-2F85-0694-ED3A8569542F}"/>
              </a:ext>
            </a:extLst>
          </p:cNvPr>
          <p:cNvSpPr txBox="1"/>
          <p:nvPr/>
        </p:nvSpPr>
        <p:spPr>
          <a:xfrm>
            <a:off x="8227961" y="1761572"/>
            <a:ext cx="2840842"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a:ln>
                  <a:noFill/>
                </a:ln>
                <a:solidFill>
                  <a:srgbClr val="4BACC6">
                    <a:lumMod val="75000"/>
                  </a:srgbClr>
                </a:solidFill>
                <a:effectLst/>
                <a:uLnTx/>
                <a:uFillTx/>
                <a:latin typeface="Arial"/>
                <a:cs typeface="Arial"/>
                <a:sym typeface="Arial"/>
              </a:rPr>
              <a:t>Soft X-ray</a:t>
            </a:r>
            <a:r>
              <a:rPr kumimoji="1" lang="zh-CN" altLang="en-US" sz="1600" b="0" i="0" u="none" strike="noStrike" kern="0" cap="none" spc="0" normalizeH="0" baseline="0" noProof="0">
                <a:ln>
                  <a:noFill/>
                </a:ln>
                <a:solidFill>
                  <a:srgbClr val="4BACC6">
                    <a:lumMod val="75000"/>
                  </a:srgbClr>
                </a:solidFill>
                <a:effectLst/>
                <a:uLnTx/>
                <a:uFillTx/>
                <a:latin typeface="Arial"/>
                <a:cs typeface="Arial"/>
                <a:sym typeface="Arial"/>
              </a:rPr>
              <a:t> </a:t>
            </a:r>
            <a:r>
              <a:rPr kumimoji="1" lang="en-US" altLang="zh-CN" sz="1600" b="0" i="0" u="none" strike="noStrike" kern="0" cap="none" spc="0" normalizeH="0" baseline="0" noProof="0">
                <a:ln>
                  <a:noFill/>
                </a:ln>
                <a:solidFill>
                  <a:srgbClr val="4BACC6">
                    <a:lumMod val="75000"/>
                  </a:srgbClr>
                </a:solidFill>
                <a:effectLst/>
                <a:uLnTx/>
                <a:uFillTx/>
                <a:latin typeface="Arial"/>
                <a:cs typeface="Arial"/>
                <a:sym typeface="Arial"/>
              </a:rPr>
              <a:t>T90:</a:t>
            </a:r>
            <a:r>
              <a:rPr kumimoji="1" lang="zh-CN" altLang="en-US" sz="1600" b="0" i="0" u="none" strike="noStrike" kern="0" cap="none" spc="0" normalizeH="0" baseline="0" noProof="0">
                <a:ln>
                  <a:noFill/>
                </a:ln>
                <a:solidFill>
                  <a:srgbClr val="4BACC6">
                    <a:lumMod val="75000"/>
                  </a:srgbClr>
                </a:solidFill>
                <a:effectLst/>
                <a:uLnTx/>
                <a:uFillTx/>
                <a:latin typeface="Arial"/>
                <a:cs typeface="Arial"/>
                <a:sym typeface="Arial"/>
              </a:rPr>
              <a:t> </a:t>
            </a:r>
            <a:r>
              <a:rPr kumimoji="1" lang="en-US" altLang="zh-CN" sz="1600" b="0" i="0" u="none" strike="noStrike" kern="0" cap="none" spc="0" normalizeH="0" baseline="0" noProof="0">
                <a:ln>
                  <a:noFill/>
                </a:ln>
                <a:solidFill>
                  <a:srgbClr val="4BACC6">
                    <a:lumMod val="75000"/>
                  </a:srgbClr>
                </a:solidFill>
                <a:effectLst/>
                <a:uLnTx/>
                <a:uFillTx/>
                <a:latin typeface="Arial"/>
                <a:cs typeface="Arial"/>
                <a:sym typeface="Arial"/>
              </a:rPr>
              <a:t>1000</a:t>
            </a:r>
            <a:r>
              <a:rPr kumimoji="1" lang="zh-CN" altLang="en-US" sz="1600" b="0" i="0" u="none" strike="noStrike" kern="0" cap="none" spc="0" normalizeH="0" baseline="0" noProof="0">
                <a:ln>
                  <a:noFill/>
                </a:ln>
                <a:solidFill>
                  <a:srgbClr val="4BACC6">
                    <a:lumMod val="75000"/>
                  </a:srgbClr>
                </a:solidFill>
                <a:effectLst/>
                <a:uLnTx/>
                <a:uFillTx/>
                <a:latin typeface="Arial"/>
                <a:cs typeface="Arial"/>
                <a:sym typeface="Arial"/>
              </a:rPr>
              <a:t> </a:t>
            </a:r>
            <a:r>
              <a:rPr kumimoji="1" lang="en-US" altLang="zh-CN" sz="1600" b="0" i="0" u="none" strike="noStrike" kern="0" cap="none" spc="0" normalizeH="0" baseline="0" noProof="0">
                <a:ln>
                  <a:noFill/>
                </a:ln>
                <a:solidFill>
                  <a:srgbClr val="4BACC6">
                    <a:lumMod val="75000"/>
                  </a:srgbClr>
                </a:solidFill>
                <a:effectLst/>
                <a:uLnTx/>
                <a:uFillTx/>
                <a:latin typeface="Arial"/>
                <a:cs typeface="Arial"/>
                <a:sym typeface="Arial"/>
              </a:rPr>
              <a: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1" u="none" strike="noStrike" kern="1200" cap="none" spc="0" normalizeH="0" baseline="0" noProof="0">
                <a:ln>
                  <a:noFill/>
                </a:ln>
                <a:solidFill>
                  <a:srgbClr val="F79646">
                    <a:lumMod val="75000"/>
                  </a:srgbClr>
                </a:solidFill>
                <a:effectLst/>
                <a:uLnTx/>
                <a:uFillTx/>
                <a:latin typeface="Helvetica" pitchFamily="2" charset="0"/>
                <a:ea typeface="Microsoft YaHei" panose="020B0503020204020204" pitchFamily="34" charset="-122"/>
                <a:cs typeface="+mn-cs"/>
                <a:sym typeface="Arial"/>
              </a:rPr>
              <a:t>Gamma-ray</a:t>
            </a:r>
            <a:r>
              <a:rPr kumimoji="0" lang="zh-CN" altLang="en-US" sz="1600" b="0" i="1" u="none" strike="noStrike" kern="1200" cap="none" spc="0" normalizeH="0" baseline="0" noProof="0">
                <a:ln>
                  <a:noFill/>
                </a:ln>
                <a:solidFill>
                  <a:srgbClr val="F79646">
                    <a:lumMod val="75000"/>
                  </a:srgbClr>
                </a:solidFill>
                <a:effectLst/>
                <a:uLnTx/>
                <a:uFillTx/>
                <a:latin typeface="Helvetica" pitchFamily="2" charset="0"/>
                <a:ea typeface="Microsoft YaHei" panose="020B0503020204020204" pitchFamily="34" charset="-122"/>
                <a:cs typeface="+mn-cs"/>
                <a:sym typeface="Arial"/>
              </a:rPr>
              <a:t> </a:t>
            </a:r>
            <a:r>
              <a:rPr kumimoji="0" lang="en-US" altLang="zh-CN" sz="1600" b="0" i="1" u="none" strike="noStrike" kern="1200" cap="none" spc="0" normalizeH="0" baseline="0" noProof="0">
                <a:ln>
                  <a:noFill/>
                </a:ln>
                <a:solidFill>
                  <a:srgbClr val="F79646">
                    <a:lumMod val="75000"/>
                  </a:srgbClr>
                </a:solidFill>
                <a:effectLst/>
                <a:uLnTx/>
                <a:uFillTx/>
                <a:latin typeface="Helvetica" pitchFamily="2" charset="0"/>
                <a:ea typeface="Microsoft YaHei" panose="020B0503020204020204" pitchFamily="34" charset="-122"/>
                <a:cs typeface="+mn-cs"/>
                <a:sym typeface="Arial"/>
              </a:rPr>
              <a:t>T90</a:t>
            </a:r>
            <a:r>
              <a:rPr kumimoji="0" lang="zh-CN" altLang="en-US" sz="1600" b="0" i="1" u="none" strike="noStrike" kern="1200" cap="none" spc="0" normalizeH="0" baseline="0" noProof="0">
                <a:ln>
                  <a:noFill/>
                </a:ln>
                <a:solidFill>
                  <a:srgbClr val="F79646">
                    <a:lumMod val="75000"/>
                  </a:srgbClr>
                </a:solidFill>
                <a:effectLst/>
                <a:uLnTx/>
                <a:uFillTx/>
                <a:latin typeface="Helvetica" pitchFamily="2" charset="0"/>
                <a:ea typeface="Microsoft YaHei" panose="020B0503020204020204" pitchFamily="34" charset="-122"/>
                <a:cs typeface="+mn-cs"/>
                <a:sym typeface="Arial"/>
              </a:rPr>
              <a:t>：</a:t>
            </a:r>
            <a:r>
              <a:rPr kumimoji="0" lang="en-US" altLang="zh-CN" sz="1600" b="0" i="1" u="none" strike="noStrike" kern="1200" cap="none" spc="0" normalizeH="0" baseline="0" noProof="0">
                <a:ln>
                  <a:noFill/>
                </a:ln>
                <a:solidFill>
                  <a:srgbClr val="F79646">
                    <a:lumMod val="75000"/>
                  </a:srgbClr>
                </a:solidFill>
                <a:effectLst/>
                <a:uLnTx/>
                <a:uFillTx/>
                <a:latin typeface="Helvetica" pitchFamily="2" charset="0"/>
                <a:ea typeface="Microsoft YaHei" panose="020B0503020204020204" pitchFamily="34" charset="-122"/>
                <a:cs typeface="+mn-cs"/>
                <a:sym typeface="Arial"/>
              </a:rPr>
              <a:t>&lt;50</a:t>
            </a:r>
            <a:r>
              <a:rPr kumimoji="0" lang="zh-CN" altLang="en-US" sz="1600" b="0" i="1" u="none" strike="noStrike" kern="1200" cap="none" spc="0" normalizeH="0" baseline="0" noProof="0">
                <a:ln>
                  <a:noFill/>
                </a:ln>
                <a:solidFill>
                  <a:srgbClr val="F79646">
                    <a:lumMod val="75000"/>
                  </a:srgbClr>
                </a:solidFill>
                <a:effectLst/>
                <a:uLnTx/>
                <a:uFillTx/>
                <a:latin typeface="Helvetica" pitchFamily="2" charset="0"/>
                <a:ea typeface="Microsoft YaHei" panose="020B0503020204020204" pitchFamily="34" charset="-122"/>
                <a:cs typeface="+mn-cs"/>
                <a:sym typeface="Arial"/>
              </a:rPr>
              <a:t> </a:t>
            </a:r>
            <a:r>
              <a:rPr kumimoji="0" lang="en-US" altLang="zh-CN" sz="1600" b="0" i="1" u="none" strike="noStrike" kern="1200" cap="none" spc="0" normalizeH="0" baseline="0" noProof="0">
                <a:ln>
                  <a:noFill/>
                </a:ln>
                <a:solidFill>
                  <a:srgbClr val="F79646">
                    <a:lumMod val="75000"/>
                  </a:srgbClr>
                </a:solidFill>
                <a:effectLst/>
                <a:uLnTx/>
                <a:uFillTx/>
                <a:latin typeface="Helvetica" pitchFamily="2" charset="0"/>
                <a:ea typeface="Microsoft YaHei" panose="020B0503020204020204" pitchFamily="34" charset="-122"/>
                <a:cs typeface="+mn-cs"/>
                <a:sym typeface="Arial"/>
              </a:rPr>
              <a: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1" u="none" strike="noStrike" kern="1200" cap="none" spc="0" normalizeH="0" baseline="0" noProof="0">
                <a:ln>
                  <a:noFill/>
                </a:ln>
                <a:solidFill>
                  <a:srgbClr val="F79646">
                    <a:lumMod val="75000"/>
                  </a:srgbClr>
                </a:solidFill>
                <a:effectLst/>
                <a:uLnTx/>
                <a:uFillTx/>
                <a:latin typeface="Helvetica" pitchFamily="2" charset="0"/>
                <a:ea typeface="Microsoft YaHei" panose="020B0503020204020204" pitchFamily="34" charset="-122"/>
                <a:cs typeface="+mn-cs"/>
                <a:sym typeface="Arial"/>
              </a:rPr>
              <a:t>by Swift/BAT &amp; </a:t>
            </a:r>
            <a:r>
              <a:rPr kumimoji="0" lang="en-US" altLang="zh-CN" sz="1600" b="0" i="1" u="none" strike="noStrike" kern="1200" cap="none" spc="0" normalizeH="0" baseline="0" noProof="0" err="1">
                <a:ln>
                  <a:noFill/>
                </a:ln>
                <a:solidFill>
                  <a:srgbClr val="F79646">
                    <a:lumMod val="75000"/>
                  </a:srgbClr>
                </a:solidFill>
                <a:effectLst/>
                <a:uLnTx/>
                <a:uFillTx/>
                <a:latin typeface="Helvetica" pitchFamily="2" charset="0"/>
                <a:ea typeface="Microsoft YaHei" panose="020B0503020204020204" pitchFamily="34" charset="-122"/>
                <a:cs typeface="+mn-cs"/>
                <a:sym typeface="Arial"/>
              </a:rPr>
              <a:t>Konus</a:t>
            </a:r>
            <a:r>
              <a:rPr kumimoji="0" lang="en-US" altLang="zh-CN" sz="1600" b="0" i="1" u="none" strike="noStrike" kern="1200" cap="none" spc="0" normalizeH="0" baseline="0" noProof="0">
                <a:ln>
                  <a:noFill/>
                </a:ln>
                <a:solidFill>
                  <a:srgbClr val="F79646">
                    <a:lumMod val="75000"/>
                  </a:srgbClr>
                </a:solidFill>
                <a:effectLst/>
                <a:uLnTx/>
                <a:uFillTx/>
                <a:latin typeface="Helvetica" pitchFamily="2" charset="0"/>
                <a:ea typeface="Microsoft YaHei" panose="020B0503020204020204" pitchFamily="34" charset="-122"/>
                <a:cs typeface="+mn-cs"/>
                <a:sym typeface="Arial"/>
              </a:rPr>
              <a:t>-Wind </a:t>
            </a:r>
            <a:r>
              <a:rPr kumimoji="0" lang="zh-CN" altLang="en-US" sz="1600" b="0" i="1" u="none" strike="noStrike" kern="1200" cap="none" spc="0" normalizeH="0" baseline="0" noProof="0">
                <a:ln>
                  <a:noFill/>
                </a:ln>
                <a:solidFill>
                  <a:srgbClr val="F79646">
                    <a:lumMod val="75000"/>
                  </a:srgbClr>
                </a:solidFill>
                <a:effectLst/>
                <a:uLnTx/>
                <a:uFillTx/>
                <a:latin typeface="Helvetica" pitchFamily="2" charset="0"/>
                <a:ea typeface="Microsoft YaHei" panose="020B0503020204020204" pitchFamily="34" charset="-122"/>
                <a:cs typeface="+mn-cs"/>
                <a:sym typeface="Arial"/>
              </a:rPr>
              <a:t> </a:t>
            </a:r>
            <a:endParaRPr kumimoji="0" lang="en-US" altLang="zh-CN" sz="1600" b="0" i="1" u="none" strike="noStrike" kern="1200" cap="none" spc="0" normalizeH="0" baseline="0" noProof="0">
              <a:ln>
                <a:noFill/>
              </a:ln>
              <a:solidFill>
                <a:srgbClr val="F79646">
                  <a:lumMod val="75000"/>
                </a:srgbClr>
              </a:solidFill>
              <a:effectLst/>
              <a:uLnTx/>
              <a:uFillTx/>
              <a:latin typeface="Helvetica" pitchFamily="2" charset="0"/>
              <a:ea typeface="Microsoft YaHei" panose="020B0503020204020204" pitchFamily="34" charset="-122"/>
              <a:cs typeface="+mn-cs"/>
              <a:sym typeface="Arial"/>
            </a:endParaRPr>
          </a:p>
        </p:txBody>
      </p:sp>
      <p:sp>
        <p:nvSpPr>
          <p:cNvPr id="10" name="内容占位符 2">
            <a:extLst>
              <a:ext uri="{FF2B5EF4-FFF2-40B4-BE49-F238E27FC236}">
                <a16:creationId xmlns:a16="http://schemas.microsoft.com/office/drawing/2014/main" id="{210579CF-B796-C25B-8E57-B901B70BFA07}"/>
              </a:ext>
            </a:extLst>
          </p:cNvPr>
          <p:cNvSpPr txBox="1">
            <a:spLocks/>
          </p:cNvSpPr>
          <p:nvPr/>
        </p:nvSpPr>
        <p:spPr>
          <a:xfrm>
            <a:off x="6235535" y="5273971"/>
            <a:ext cx="5805948" cy="46867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2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C0504D"/>
              </a:buClr>
              <a:buSzTx/>
              <a:buFont typeface="Arial" panose="020B0604020202020204" pitchFamily="34" charset="0"/>
              <a:buNone/>
              <a:tabLst/>
              <a:defRPr/>
            </a:pPr>
            <a:r>
              <a:rPr kumimoji="1" lang="en-US" altLang="zh-CN" sz="1600" b="0" i="0" u="none" strike="noStrike" kern="1200" cap="none" spc="0" normalizeH="0" baseline="0" noProof="0">
                <a:ln>
                  <a:noFill/>
                </a:ln>
                <a:solidFill>
                  <a:srgbClr val="0070C0"/>
                </a:solidFill>
                <a:effectLst/>
                <a:uLnTx/>
                <a:uFillTx/>
                <a:latin typeface="Microsoft YaHei" panose="020B0503020204020204" pitchFamily="34" charset="-122"/>
                <a:ea typeface="Microsoft YaHei" panose="020B0503020204020204" pitchFamily="34" charset="-122"/>
                <a:sym typeface="Arial"/>
              </a:rPr>
              <a:t>Marked difference in LC of soft X-ray and hard X/</a:t>
            </a:r>
            <a:r>
              <a:rPr kumimoji="1" lang="en-US" altLang="zh-CN" sz="1600" b="0" i="0" u="none" strike="noStrike" kern="1200" cap="none" spc="0" normalizeH="0" baseline="0" noProof="0" err="1">
                <a:ln>
                  <a:noFill/>
                </a:ln>
                <a:solidFill>
                  <a:srgbClr val="0070C0"/>
                </a:solidFill>
                <a:effectLst/>
                <a:uLnTx/>
                <a:uFillTx/>
                <a:latin typeface="Microsoft YaHei" panose="020B0503020204020204" pitchFamily="34" charset="-122"/>
                <a:ea typeface="Microsoft YaHei" panose="020B0503020204020204" pitchFamily="34" charset="-122"/>
                <a:sym typeface="Arial"/>
              </a:rPr>
              <a:t>γ</a:t>
            </a:r>
            <a:r>
              <a:rPr kumimoji="1" lang="en-US" altLang="zh-CN" sz="1600" b="0" i="0" u="none" strike="noStrike" kern="1200" cap="none" spc="0" normalizeH="0" baseline="0" noProof="0">
                <a:ln>
                  <a:noFill/>
                </a:ln>
                <a:solidFill>
                  <a:srgbClr val="0070C0"/>
                </a:solidFill>
                <a:effectLst/>
                <a:uLnTx/>
                <a:uFillTx/>
                <a:latin typeface="Microsoft YaHei" panose="020B0503020204020204" pitchFamily="34" charset="-122"/>
                <a:ea typeface="Microsoft YaHei" panose="020B0503020204020204" pitchFamily="34" charset="-122"/>
                <a:sym typeface="Arial"/>
              </a:rPr>
              <a:t> rays</a:t>
            </a:r>
            <a:endParaRPr kumimoji="1" lang="en-US" altLang="zh-CN" sz="2000" b="0" i="0" u="none" strike="noStrike" kern="1200" cap="none" spc="0" normalizeH="0" baseline="0" noProof="0">
              <a:ln>
                <a:noFill/>
              </a:ln>
              <a:solidFill>
                <a:srgbClr val="0070C0"/>
              </a:solidFill>
              <a:effectLst/>
              <a:uLnTx/>
              <a:uFillTx/>
              <a:latin typeface="Microsoft YaHei" panose="020B0503020204020204" pitchFamily="34" charset="-122"/>
              <a:ea typeface="Microsoft YaHei" panose="020B0503020204020204" pitchFamily="34" charset="-122"/>
              <a:sym typeface="Arial"/>
            </a:endParaRPr>
          </a:p>
        </p:txBody>
      </p:sp>
      <p:pic>
        <p:nvPicPr>
          <p:cNvPr id="11" name="图片 10">
            <a:extLst>
              <a:ext uri="{FF2B5EF4-FFF2-40B4-BE49-F238E27FC236}">
                <a16:creationId xmlns:a16="http://schemas.microsoft.com/office/drawing/2014/main" id="{EB09675E-4ACE-A984-B0D5-F35F62C2606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50144" y="171425"/>
            <a:ext cx="842777" cy="801092"/>
          </a:xfrm>
          <a:prstGeom prst="rect">
            <a:avLst/>
          </a:prstGeom>
        </p:spPr>
      </p:pic>
      <p:sp>
        <p:nvSpPr>
          <p:cNvPr id="8" name="文本框 7">
            <a:extLst>
              <a:ext uri="{FF2B5EF4-FFF2-40B4-BE49-F238E27FC236}">
                <a16:creationId xmlns:a16="http://schemas.microsoft.com/office/drawing/2014/main" id="{6C7A6887-CE31-5FED-C3FF-8A43DD4DFD41}"/>
              </a:ext>
            </a:extLst>
          </p:cNvPr>
          <p:cNvSpPr txBox="1"/>
          <p:nvPr/>
        </p:nvSpPr>
        <p:spPr>
          <a:xfrm>
            <a:off x="609600" y="6120558"/>
            <a:ext cx="673314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b="0" i="0" u="none" strike="noStrike" kern="1200" cap="none" spc="0" normalizeH="0" baseline="0" noProof="0" dirty="0">
                <a:ln>
                  <a:noFill/>
                </a:ln>
                <a:solidFill>
                  <a:srgbClr val="000000">
                    <a:lumMod val="65000"/>
                    <a:lumOff val="35000"/>
                  </a:srgbClr>
                </a:solidFill>
                <a:effectLst/>
                <a:uLnTx/>
                <a:uFillTx/>
                <a:latin typeface="Microsoft YaHei" panose="020B0503020204020204" pitchFamily="34" charset="-122"/>
                <a:ea typeface="Microsoft YaHei" panose="020B0503020204020204" pitchFamily="34" charset="-122"/>
                <a:cs typeface="+mn-cs"/>
                <a:sym typeface="Arial"/>
              </a:rPr>
              <a:t>Levan A., et al. 2025 </a:t>
            </a:r>
            <a:r>
              <a:rPr kumimoji="1" lang="en-US" altLang="zh-CN" kern="1200" dirty="0">
                <a:solidFill>
                  <a:srgbClr val="000000">
                    <a:lumMod val="65000"/>
                    <a:lumOff val="35000"/>
                  </a:srgbClr>
                </a:solidFill>
                <a:latin typeface="Microsoft YaHei" panose="020B0503020204020204" pitchFamily="34" charset="-122"/>
                <a:ea typeface="Microsoft YaHei" panose="020B0503020204020204" pitchFamily="34" charset="-122"/>
                <a:cs typeface="+mn-cs"/>
              </a:rPr>
              <a:t>Nature Astronomy</a:t>
            </a:r>
            <a:endParaRPr kumimoji="1" lang="en-US" altLang="zh-CN" b="0" i="0" u="none" strike="noStrike" kern="1200" cap="none" spc="0" normalizeH="0" baseline="0" noProof="0" dirty="0">
              <a:ln>
                <a:noFill/>
              </a:ln>
              <a:solidFill>
                <a:srgbClr val="000000">
                  <a:lumMod val="65000"/>
                  <a:lumOff val="35000"/>
                </a:srgbClr>
              </a:solidFill>
              <a:effectLst/>
              <a:uLnTx/>
              <a:uFillTx/>
              <a:latin typeface="Microsoft YaHei" panose="020B0503020204020204" pitchFamily="34" charset="-122"/>
              <a:ea typeface="Microsoft YaHei" panose="020B0503020204020204" pitchFamily="34" charset="-122"/>
              <a:cs typeface="+mn-cs"/>
              <a:sym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b="0"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sym typeface="Arial"/>
              </a:rPr>
              <a:t>Liu Y., et al. 2025 </a:t>
            </a:r>
            <a:r>
              <a:rPr kumimoji="1" lang="en-US" altLang="zh-CN" kern="1200" dirty="0">
                <a:solidFill>
                  <a:srgbClr val="0070C0"/>
                </a:solidFill>
                <a:latin typeface="Microsoft YaHei" panose="020B0503020204020204" pitchFamily="34" charset="-122"/>
                <a:ea typeface="Microsoft YaHei" panose="020B0503020204020204" pitchFamily="34" charset="-122"/>
                <a:cs typeface="+mn-cs"/>
              </a:rPr>
              <a:t>Nature Astronomy </a:t>
            </a:r>
            <a:endParaRPr kumimoji="1" lang="zh-CN" altLang="en-US" b="0"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sym typeface="Arial"/>
            </a:endParaRPr>
          </a:p>
        </p:txBody>
      </p:sp>
      <p:pic>
        <p:nvPicPr>
          <p:cNvPr id="12" name="图片 11">
            <a:extLst>
              <a:ext uri="{FF2B5EF4-FFF2-40B4-BE49-F238E27FC236}">
                <a16:creationId xmlns:a16="http://schemas.microsoft.com/office/drawing/2014/main" id="{7A8D8D41-1DB1-B815-42AB-15884E03EB81}"/>
              </a:ext>
            </a:extLst>
          </p:cNvPr>
          <p:cNvPicPr>
            <a:picLocks noChangeAspect="1"/>
          </p:cNvPicPr>
          <p:nvPr/>
        </p:nvPicPr>
        <p:blipFill>
          <a:blip r:embed="rId6"/>
          <a:stretch>
            <a:fillRect/>
          </a:stretch>
        </p:blipFill>
        <p:spPr>
          <a:xfrm>
            <a:off x="3634794" y="3179766"/>
            <a:ext cx="2087255" cy="1844161"/>
          </a:xfrm>
          <a:prstGeom prst="rect">
            <a:avLst/>
          </a:prstGeom>
        </p:spPr>
      </p:pic>
      <p:sp>
        <p:nvSpPr>
          <p:cNvPr id="13" name="文本框 12">
            <a:extLst>
              <a:ext uri="{FF2B5EF4-FFF2-40B4-BE49-F238E27FC236}">
                <a16:creationId xmlns:a16="http://schemas.microsoft.com/office/drawing/2014/main" id="{347E8DD0-952E-47A1-372F-14764532C375}"/>
              </a:ext>
            </a:extLst>
          </p:cNvPr>
          <p:cNvSpPr txBox="1"/>
          <p:nvPr/>
        </p:nvSpPr>
        <p:spPr>
          <a:xfrm>
            <a:off x="3826323" y="4524164"/>
            <a:ext cx="1621977"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altLang="zh-CN" sz="1200" b="0" i="0" u="none" strike="noStrike" kern="0" cap="none" spc="0" normalizeH="0" baseline="0" noProof="0">
                <a:ln>
                  <a:noFill/>
                </a:ln>
                <a:solidFill>
                  <a:srgbClr val="FFFFFF"/>
                </a:solidFill>
                <a:effectLst/>
                <a:uLnTx/>
                <a:uFillTx/>
                <a:latin typeface="Arial"/>
                <a:cs typeface="Arial"/>
                <a:sym typeface="Arial"/>
              </a:rPr>
              <a:t>FXT detection of X-ray afterglow</a:t>
            </a:r>
            <a:endParaRPr kumimoji="0" lang="zh-CN" altLang="en-US" sz="12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 name="文本框 13">
            <a:extLst>
              <a:ext uri="{FF2B5EF4-FFF2-40B4-BE49-F238E27FC236}">
                <a16:creationId xmlns:a16="http://schemas.microsoft.com/office/drawing/2014/main" id="{A5347C37-CC0A-A610-2A1A-6042ECFFC9EF}"/>
              </a:ext>
            </a:extLst>
          </p:cNvPr>
          <p:cNvSpPr txBox="1"/>
          <p:nvPr/>
        </p:nvSpPr>
        <p:spPr>
          <a:xfrm>
            <a:off x="1145484" y="1366331"/>
            <a:ext cx="1621977"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altLang="zh-CN" sz="1200" b="0" i="0" u="none" strike="noStrike" kern="0" cap="none" spc="0" normalizeH="0" baseline="0" noProof="0">
                <a:ln>
                  <a:noFill/>
                </a:ln>
                <a:solidFill>
                  <a:srgbClr val="FFFFFF"/>
                </a:solidFill>
                <a:effectLst/>
                <a:uLnTx/>
                <a:uFillTx/>
                <a:latin typeface="Arial"/>
                <a:cs typeface="Arial"/>
                <a:sym typeface="Arial"/>
              </a:rPr>
              <a:t>WXT image</a:t>
            </a:r>
            <a:endParaRPr kumimoji="0" lang="zh-CN" altLang="en-US" sz="12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 name="文本框 14">
            <a:extLst>
              <a:ext uri="{FF2B5EF4-FFF2-40B4-BE49-F238E27FC236}">
                <a16:creationId xmlns:a16="http://schemas.microsoft.com/office/drawing/2014/main" id="{3008C098-96F4-6A6D-22DC-12E426C7E15B}"/>
              </a:ext>
            </a:extLst>
          </p:cNvPr>
          <p:cNvSpPr txBox="1"/>
          <p:nvPr/>
        </p:nvSpPr>
        <p:spPr>
          <a:xfrm>
            <a:off x="7377483" y="5664135"/>
            <a:ext cx="4541797"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altLang="zh-CN" sz="1600" b="0" i="0" u="none" strike="noStrike" kern="0" cap="none" spc="0" normalizeH="0" baseline="0" noProof="0">
                <a:ln>
                  <a:noFill/>
                </a:ln>
                <a:solidFill>
                  <a:srgbClr val="4F81BD">
                    <a:lumMod val="75000"/>
                  </a:srgbClr>
                </a:solidFill>
                <a:effectLst/>
                <a:uLnTx/>
                <a:uFillTx/>
                <a:latin typeface="Arial"/>
                <a:ea typeface="Arial"/>
                <a:cs typeface="Arial"/>
                <a:sym typeface="Arial"/>
              </a:rPr>
              <a:t>redshift 4.859 measured by VLT </a:t>
            </a:r>
            <a:r>
              <a:rPr kumimoji="0" lang="en-US" altLang="zh-CN" sz="1400" b="0" i="0" u="none" strike="noStrike" kern="0" cap="none" spc="0" normalizeH="0" baseline="0" noProof="0">
                <a:ln>
                  <a:noFill/>
                </a:ln>
                <a:solidFill>
                  <a:srgbClr val="4F81BD">
                    <a:lumMod val="75000"/>
                  </a:srgbClr>
                </a:solidFill>
                <a:effectLst/>
                <a:uLnTx/>
                <a:uFillTx/>
                <a:latin typeface="Arial"/>
                <a:ea typeface="Arial"/>
                <a:cs typeface="Arial"/>
                <a:sym typeface="Arial"/>
              </a:rPr>
              <a:t>(Levan et al. 2024)</a:t>
            </a:r>
            <a:endParaRPr kumimoji="0" lang="zh-CN" altLang="en-US" sz="1600" b="0" i="0" u="none" strike="noStrike" kern="0" cap="none" spc="0" normalizeH="0" baseline="0" noProof="0">
              <a:ln>
                <a:noFill/>
              </a:ln>
              <a:solidFill>
                <a:srgbClr val="4F81BD">
                  <a:lumMod val="75000"/>
                </a:srgbClr>
              </a:solidFill>
              <a:effectLst/>
              <a:uLnTx/>
              <a:uFillTx/>
              <a:latin typeface="Arial"/>
              <a:ea typeface="Arial"/>
              <a:cs typeface="Arial"/>
              <a:sym typeface="Arial"/>
            </a:endParaRPr>
          </a:p>
        </p:txBody>
      </p:sp>
      <p:sp>
        <p:nvSpPr>
          <p:cNvPr id="16" name="灯片编号占位符 15">
            <a:extLst>
              <a:ext uri="{FF2B5EF4-FFF2-40B4-BE49-F238E27FC236}">
                <a16:creationId xmlns:a16="http://schemas.microsoft.com/office/drawing/2014/main" id="{EE70AFF5-98F0-5209-A952-4A1C31694735}"/>
              </a:ext>
            </a:extLst>
          </p:cNvPr>
          <p:cNvSpPr>
            <a:spLocks noGrp="1"/>
          </p:cNvSpPr>
          <p:nvPr>
            <p:ph type="sldNum" sz="quarter" idx="2"/>
          </p:nvPr>
        </p:nvSpPr>
        <p:spPr>
          <a:xfrm>
            <a:off x="8966200" y="6156959"/>
            <a:ext cx="2844800" cy="320041"/>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zh-CN" sz="1400" b="0" i="0" u="none" strike="noStrike" kern="0" cap="none" spc="0" normalizeH="0" baseline="0" noProof="0" smtClean="0">
                <a:ln>
                  <a:noFill/>
                </a:ln>
                <a:solidFill>
                  <a:srgbClr val="A7C0DE"/>
                </a:solidFill>
                <a:effectLst/>
                <a:uLnTx/>
                <a:uFillTx/>
                <a:latin typeface="Krona One"/>
                <a:sym typeface="Krona One"/>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zh-CN" altLang="en-US" sz="1400" b="0" i="0" u="none" strike="noStrike" kern="0" cap="none" spc="0" normalizeH="0" baseline="0" noProof="0">
              <a:ln>
                <a:noFill/>
              </a:ln>
              <a:solidFill>
                <a:srgbClr val="A7C0DE"/>
              </a:solidFill>
              <a:effectLst/>
              <a:uLnTx/>
              <a:uFillTx/>
              <a:latin typeface="Krona One"/>
              <a:sym typeface="Krona One"/>
            </a:endParaRPr>
          </a:p>
        </p:txBody>
      </p:sp>
      <p:sp>
        <p:nvSpPr>
          <p:cNvPr id="9" name="文本框 8">
            <a:extLst>
              <a:ext uri="{FF2B5EF4-FFF2-40B4-BE49-F238E27FC236}">
                <a16:creationId xmlns:a16="http://schemas.microsoft.com/office/drawing/2014/main" id="{A723C052-2703-3000-4851-0CC4D0AFE295}"/>
              </a:ext>
            </a:extLst>
          </p:cNvPr>
          <p:cNvSpPr txBox="1"/>
          <p:nvPr/>
        </p:nvSpPr>
        <p:spPr>
          <a:xfrm>
            <a:off x="7258629" y="6007664"/>
            <a:ext cx="3891515" cy="584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a:ln>
                  <a:noFill/>
                </a:ln>
                <a:solidFill>
                  <a:srgbClr val="4F81BD">
                    <a:lumMod val="75000"/>
                  </a:srgbClr>
                </a:solidFill>
                <a:effectLst/>
                <a:uLnTx/>
                <a:uFillTx/>
                <a:latin typeface="Arial"/>
                <a:cs typeface="Arial"/>
                <a:sym typeface="Arial"/>
              </a:rPr>
              <a:t>detectable by WXT at z~7.5</a:t>
            </a:r>
          </a:p>
          <a:p>
            <a:pPr marL="0" marR="0" lvl="0" indent="0" defTabSz="914400" eaLnBrk="1" fontAlgn="auto" latinLnBrk="0" hangingPunct="1">
              <a:lnSpc>
                <a:spcPct val="100000"/>
              </a:lnSpc>
              <a:spcBef>
                <a:spcPts val="0"/>
              </a:spcBef>
              <a:spcAft>
                <a:spcPts val="0"/>
              </a:spcAft>
              <a:buClrTx/>
              <a:buSzTx/>
              <a:buFontTx/>
              <a:buNone/>
              <a:tabLst/>
              <a:defRPr/>
            </a:pPr>
            <a:r>
              <a:rPr lang="en-US" altLang="zh-CN" sz="1600">
                <a:solidFill>
                  <a:schemeClr val="accent4"/>
                </a:solidFill>
              </a:rPr>
              <a:t>EP’s potential of detecting high-z GRB !</a:t>
            </a:r>
            <a:r>
              <a:rPr kumimoji="0" lang="en-US" altLang="zh-CN" sz="1600" b="0" i="0" u="none" strike="noStrike" kern="0" cap="none" spc="0" normalizeH="0" baseline="0" noProof="0">
                <a:ln>
                  <a:noFill/>
                </a:ln>
                <a:solidFill>
                  <a:schemeClr val="accent4"/>
                </a:solidFill>
                <a:effectLst/>
                <a:uLnTx/>
                <a:uFillTx/>
                <a:latin typeface="Arial"/>
                <a:cs typeface="Arial"/>
                <a:sym typeface="Arial"/>
              </a:rPr>
              <a:t> </a:t>
            </a:r>
            <a:endParaRPr kumimoji="0" lang="zh-CN" altLang="en-US" sz="1600" b="0" i="0" u="none" strike="noStrike" kern="0" cap="none" spc="0" normalizeH="0" baseline="0" noProof="0">
              <a:ln>
                <a:noFill/>
              </a:ln>
              <a:solidFill>
                <a:schemeClr val="accent4"/>
              </a:solidFill>
              <a:effectLst/>
              <a:uLnTx/>
              <a:uFillTx/>
              <a:latin typeface="Arial"/>
              <a:cs typeface="Arial"/>
              <a:sym typeface="Arial"/>
            </a:endParaRPr>
          </a:p>
        </p:txBody>
      </p:sp>
    </p:spTree>
    <p:extLst>
      <p:ext uri="{BB962C8B-B14F-4D97-AF65-F5344CB8AC3E}">
        <p14:creationId xmlns:p14="http://schemas.microsoft.com/office/powerpoint/2010/main" val="67355767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35742" y="315864"/>
            <a:ext cx="11155680" cy="548640"/>
          </a:xfrm>
          <a:prstGeom prst="rect">
            <a:avLst/>
          </a:prstGeom>
          <a:noFill/>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rPr>
              <a:t>EP enabling multiple FXT–SN associations</a:t>
            </a:r>
            <a:endParaRPr kumimoji="0" lang="en-US" sz="3000" b="0" i="0" u="none" strike="noStrike" kern="1200" cap="none" spc="0" normalizeH="0" baseline="0" noProof="0" dirty="0">
              <a:ln>
                <a:noFill/>
              </a:ln>
              <a:solidFill>
                <a:schemeClr val="tx1"/>
              </a:solidFill>
              <a:effectLst/>
              <a:uLnTx/>
              <a:uFillTx/>
              <a:latin typeface="Calibri"/>
              <a:ea typeface="+mn-ea"/>
              <a:cs typeface="+mn-cs"/>
            </a:endParaRPr>
          </a:p>
        </p:txBody>
      </p:sp>
      <p:pic>
        <p:nvPicPr>
          <p:cNvPr id="36" name="图片 35" descr="3d900e68906e0a600bb98a20d88b6f79"/>
          <p:cNvPicPr>
            <a:picLocks noChangeAspect="1"/>
          </p:cNvPicPr>
          <p:nvPr/>
        </p:nvPicPr>
        <p:blipFill>
          <a:blip r:embed="rId7"/>
          <a:stretch>
            <a:fillRect/>
          </a:stretch>
        </p:blipFill>
        <p:spPr>
          <a:xfrm>
            <a:off x="7613513" y="133499"/>
            <a:ext cx="3856867" cy="3295501"/>
          </a:xfrm>
          <a:prstGeom prst="rect">
            <a:avLst/>
          </a:prstGeom>
        </p:spPr>
      </p:pic>
      <p:sp>
        <p:nvSpPr>
          <p:cNvPr id="37" name="文本框 36"/>
          <p:cNvSpPr txBox="1"/>
          <p:nvPr/>
        </p:nvSpPr>
        <p:spPr>
          <a:xfrm>
            <a:off x="765057" y="1694131"/>
            <a:ext cx="60661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solidFill>
                <a:effectLst/>
                <a:uLnTx/>
                <a:uFillTx/>
                <a:latin typeface="Calibri"/>
                <a:ea typeface="等线" panose="02010600030101010101" pitchFamily="2" charset="-122"/>
                <a:cs typeface="+mn-cs"/>
              </a:rPr>
              <a:t>8 confirmed FXT-SN, all Broad-line SN </a:t>
            </a:r>
            <a:r>
              <a:rPr kumimoji="0" lang="en-US" altLang="zh-CN" sz="2800" b="0" i="0" u="none" strike="noStrike" kern="1200" cap="none" spc="0" normalizeH="0" baseline="0" noProof="0" dirty="0" err="1">
                <a:ln>
                  <a:noFill/>
                </a:ln>
                <a:solidFill>
                  <a:schemeClr val="tx1"/>
                </a:solidFill>
                <a:effectLst/>
                <a:uLnTx/>
                <a:uFillTx/>
                <a:latin typeface="Calibri"/>
                <a:ea typeface="等线" panose="02010600030101010101" pitchFamily="2" charset="-122"/>
                <a:cs typeface="+mn-cs"/>
              </a:rPr>
              <a:t>Ic</a:t>
            </a:r>
            <a:endParaRPr kumimoji="0" lang="en-US" altLang="zh-CN" sz="2800" b="0" i="0" u="none" strike="noStrike" kern="1200" cap="none" spc="0" normalizeH="0" baseline="0" noProof="0" dirty="0">
              <a:ln>
                <a:noFill/>
              </a:ln>
              <a:solidFill>
                <a:schemeClr val="tx1"/>
              </a:solidFill>
              <a:effectLst/>
              <a:uLnTx/>
              <a:uFillTx/>
              <a:latin typeface="Calibri"/>
              <a:ea typeface="等线" panose="02010600030101010101" pitchFamily="2" charset="-122"/>
              <a:cs typeface="+mn-cs"/>
            </a:endParaRPr>
          </a:p>
        </p:txBody>
      </p:sp>
      <p:pic>
        <p:nvPicPr>
          <p:cNvPr id="3" name="图片 2">
            <a:extLst>
              <a:ext uri="{FF2B5EF4-FFF2-40B4-BE49-F238E27FC236}">
                <a16:creationId xmlns:a16="http://schemas.microsoft.com/office/drawing/2014/main" id="{E1020091-30D1-BF53-B3F5-4160F180927B}"/>
              </a:ext>
            </a:extLst>
          </p:cNvPr>
          <p:cNvPicPr>
            <a:picLocks noChangeAspect="1"/>
          </p:cNvPicPr>
          <p:nvPr>
            <p:custDataLst>
              <p:tags r:id="rId1"/>
            </p:custDataLst>
          </p:nvPr>
        </p:nvPicPr>
        <p:blipFill>
          <a:blip r:embed="rId8"/>
          <a:stretch>
            <a:fillRect/>
          </a:stretch>
        </p:blipFill>
        <p:spPr>
          <a:xfrm>
            <a:off x="4396542" y="3548920"/>
            <a:ext cx="4357370" cy="2893695"/>
          </a:xfrm>
          <a:prstGeom prst="rect">
            <a:avLst/>
          </a:prstGeom>
        </p:spPr>
      </p:pic>
      <p:sp>
        <p:nvSpPr>
          <p:cNvPr id="4" name="椭圆 3">
            <a:extLst>
              <a:ext uri="{FF2B5EF4-FFF2-40B4-BE49-F238E27FC236}">
                <a16:creationId xmlns:a16="http://schemas.microsoft.com/office/drawing/2014/main" id="{27A21754-77B4-E744-94FF-BC1F38CB30C6}"/>
              </a:ext>
            </a:extLst>
          </p:cNvPr>
          <p:cNvSpPr/>
          <p:nvPr/>
        </p:nvSpPr>
        <p:spPr>
          <a:xfrm>
            <a:off x="5476677" y="5611400"/>
            <a:ext cx="636905" cy="38481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88BFF6BA-43E4-73D5-CCD8-95ACC59282CC}"/>
              </a:ext>
            </a:extLst>
          </p:cNvPr>
          <p:cNvSpPr txBox="1"/>
          <p:nvPr>
            <p:custDataLst>
              <p:tags r:id="rId2"/>
            </p:custDataLst>
          </p:nvPr>
        </p:nvSpPr>
        <p:spPr>
          <a:xfrm>
            <a:off x="6512997" y="5418360"/>
            <a:ext cx="2007870" cy="706755"/>
          </a:xfrm>
          <a:prstGeom prst="rect">
            <a:avLst/>
          </a:prstGeom>
          <a:noFill/>
        </p:spPr>
        <p:txBody>
          <a:bodyPr wrap="square" rtlCol="0">
            <a:spAutoFit/>
          </a:bodyPr>
          <a:lstStyle/>
          <a:p>
            <a:r>
              <a:rPr lang="en-US" altLang="zh-CN" sz="2000">
                <a:solidFill>
                  <a:schemeClr val="tx1"/>
                </a:solidFill>
              </a:rPr>
              <a:t>Extreme of Amati relation</a:t>
            </a:r>
          </a:p>
        </p:txBody>
      </p:sp>
      <p:pic>
        <p:nvPicPr>
          <p:cNvPr id="6" name="图片 5">
            <a:extLst>
              <a:ext uri="{FF2B5EF4-FFF2-40B4-BE49-F238E27FC236}">
                <a16:creationId xmlns:a16="http://schemas.microsoft.com/office/drawing/2014/main" id="{61FB6BF9-38D8-8A0D-B69A-30CB92BF0DA4}"/>
              </a:ext>
            </a:extLst>
          </p:cNvPr>
          <p:cNvPicPr>
            <a:picLocks noChangeAspect="1"/>
          </p:cNvPicPr>
          <p:nvPr>
            <p:custDataLst>
              <p:tags r:id="rId3"/>
            </p:custDataLst>
          </p:nvPr>
        </p:nvPicPr>
        <p:blipFill>
          <a:blip r:embed="rId9"/>
          <a:stretch>
            <a:fillRect/>
          </a:stretch>
        </p:blipFill>
        <p:spPr>
          <a:xfrm>
            <a:off x="8635167" y="3548920"/>
            <a:ext cx="3238500" cy="2894965"/>
          </a:xfrm>
          <a:prstGeom prst="rect">
            <a:avLst/>
          </a:prstGeom>
        </p:spPr>
      </p:pic>
      <p:sp>
        <p:nvSpPr>
          <p:cNvPr id="7" name="文本框 6">
            <a:extLst>
              <a:ext uri="{FF2B5EF4-FFF2-40B4-BE49-F238E27FC236}">
                <a16:creationId xmlns:a16="http://schemas.microsoft.com/office/drawing/2014/main" id="{DA47EBD7-0A2A-87FE-A471-5035834D452E}"/>
              </a:ext>
            </a:extLst>
          </p:cNvPr>
          <p:cNvSpPr txBox="1"/>
          <p:nvPr/>
        </p:nvSpPr>
        <p:spPr>
          <a:xfrm>
            <a:off x="9541947" y="5756815"/>
            <a:ext cx="814705" cy="460375"/>
          </a:xfrm>
          <a:prstGeom prst="rect">
            <a:avLst/>
          </a:prstGeom>
          <a:noFill/>
        </p:spPr>
        <p:txBody>
          <a:bodyPr wrap="square" rtlCol="0">
            <a:spAutoFit/>
          </a:bodyPr>
          <a:lstStyle/>
          <a:p>
            <a:r>
              <a:rPr lang="en-US" altLang="zh-CN" sz="2400"/>
              <a:t>Jet</a:t>
            </a:r>
          </a:p>
        </p:txBody>
      </p:sp>
      <p:sp>
        <p:nvSpPr>
          <p:cNvPr id="8" name="文本框 7">
            <a:extLst>
              <a:ext uri="{FF2B5EF4-FFF2-40B4-BE49-F238E27FC236}">
                <a16:creationId xmlns:a16="http://schemas.microsoft.com/office/drawing/2014/main" id="{8314A2E4-B253-36B5-1D29-E41CE57B9D09}"/>
              </a:ext>
            </a:extLst>
          </p:cNvPr>
          <p:cNvSpPr txBox="1"/>
          <p:nvPr>
            <p:custDataLst>
              <p:tags r:id="rId4"/>
            </p:custDataLst>
          </p:nvPr>
        </p:nvSpPr>
        <p:spPr>
          <a:xfrm>
            <a:off x="10480477" y="5756815"/>
            <a:ext cx="1090930" cy="460375"/>
          </a:xfrm>
          <a:prstGeom prst="rect">
            <a:avLst/>
          </a:prstGeom>
          <a:noFill/>
        </p:spPr>
        <p:txBody>
          <a:bodyPr wrap="square" rtlCol="0">
            <a:spAutoFit/>
          </a:bodyPr>
          <a:lstStyle/>
          <a:p>
            <a:r>
              <a:rPr lang="en-US" altLang="zh-CN" sz="2400"/>
              <a:t>Shock</a:t>
            </a:r>
          </a:p>
        </p:txBody>
      </p:sp>
      <p:sp>
        <p:nvSpPr>
          <p:cNvPr id="9" name="Shape 8">
            <a:extLst>
              <a:ext uri="{FF2B5EF4-FFF2-40B4-BE49-F238E27FC236}">
                <a16:creationId xmlns:a16="http://schemas.microsoft.com/office/drawing/2014/main" id="{2E735CA1-DE24-BC55-9D65-841A1D857980}"/>
              </a:ext>
            </a:extLst>
          </p:cNvPr>
          <p:cNvSpPr/>
          <p:nvPr/>
        </p:nvSpPr>
        <p:spPr>
          <a:xfrm>
            <a:off x="461027" y="2978489"/>
            <a:ext cx="3779520" cy="2971800"/>
          </a:xfrm>
          <a:prstGeom prst="roundRect">
            <a:avLst/>
          </a:prstGeom>
          <a:solidFill>
            <a:srgbClr val="0B2239"/>
          </a:solidFill>
          <a:ln w="12700">
            <a:solidFill>
              <a:srgbClr val="2B4C66">
                <a:alpha val="65000"/>
              </a:srgbClr>
            </a:solidFill>
            <a:prstDash val="solid"/>
          </a:ln>
          <a:effectLst>
            <a:outerShdw blurRad="38100" dist="19050" dir="2700000" algn="bl" rotWithShape="0">
              <a:srgbClr val="000000">
                <a:alpha val="22000"/>
              </a:srgbClr>
            </a:outerShdw>
          </a:effectLst>
        </p:spPr>
        <p:txBody>
          <a:bodyPr/>
          <a:lstStyle/>
          <a:p>
            <a:endParaRPr lang="zh-CN" altLang="en-US" dirty="0"/>
          </a:p>
        </p:txBody>
      </p:sp>
      <p:sp>
        <p:nvSpPr>
          <p:cNvPr id="10" name="Text 10">
            <a:extLst>
              <a:ext uri="{FF2B5EF4-FFF2-40B4-BE49-F238E27FC236}">
                <a16:creationId xmlns:a16="http://schemas.microsoft.com/office/drawing/2014/main" id="{A6A8B51A-4790-9A41-276D-0CBA665628E7}"/>
              </a:ext>
            </a:extLst>
          </p:cNvPr>
          <p:cNvSpPr/>
          <p:nvPr/>
        </p:nvSpPr>
        <p:spPr>
          <a:xfrm>
            <a:off x="584852" y="3161369"/>
            <a:ext cx="3719195" cy="320040"/>
          </a:xfrm>
          <a:prstGeom prst="rect">
            <a:avLst/>
          </a:prstGeom>
          <a:noFill/>
        </p:spPr>
        <p:txBody>
          <a:bodyPr wrap="square" rtlCol="0" anchor="ctr"/>
          <a:lstStyle/>
          <a:p>
            <a:pPr marL="0" indent="0">
              <a:buNone/>
            </a:pPr>
            <a:r>
              <a:rPr lang="en-US" sz="2400" b="1" dirty="0">
                <a:solidFill>
                  <a:srgbClr val="FFFFFF"/>
                </a:solidFill>
              </a:rPr>
              <a:t>EP250108a / SN 2025kg</a:t>
            </a:r>
          </a:p>
        </p:txBody>
      </p:sp>
      <p:sp>
        <p:nvSpPr>
          <p:cNvPr id="11" name="Text 11">
            <a:extLst>
              <a:ext uri="{FF2B5EF4-FFF2-40B4-BE49-F238E27FC236}">
                <a16:creationId xmlns:a16="http://schemas.microsoft.com/office/drawing/2014/main" id="{77D54A9C-0ADB-34E3-662F-936D4FCD4A26}"/>
              </a:ext>
            </a:extLst>
          </p:cNvPr>
          <p:cNvSpPr/>
          <p:nvPr/>
        </p:nvSpPr>
        <p:spPr>
          <a:xfrm>
            <a:off x="795037" y="3481409"/>
            <a:ext cx="3108960" cy="274320"/>
          </a:xfrm>
          <a:prstGeom prst="rect">
            <a:avLst/>
          </a:prstGeom>
          <a:noFill/>
        </p:spPr>
        <p:txBody>
          <a:bodyPr wrap="square" rtlCol="0" anchor="ctr"/>
          <a:lstStyle/>
          <a:p>
            <a:pPr marL="0" indent="0">
              <a:buNone/>
            </a:pPr>
            <a:r>
              <a:rPr lang="en-US" sz="1250" dirty="0">
                <a:solidFill>
                  <a:srgbClr val="C9D6E2"/>
                </a:solidFill>
              </a:rPr>
              <a:t>Type Ic-BL @ z ≈ 0.176 </a:t>
            </a:r>
            <a:r>
              <a:rPr lang="en-US" sz="1250" b="1" dirty="0">
                <a:solidFill>
                  <a:srgbClr val="FFFFFF"/>
                </a:solidFill>
                <a:sym typeface="+mn-ea"/>
              </a:rPr>
              <a:t> (Li+ 2025)</a:t>
            </a:r>
            <a:endParaRPr lang="en-US" sz="1250" dirty="0"/>
          </a:p>
        </p:txBody>
      </p:sp>
      <p:sp>
        <p:nvSpPr>
          <p:cNvPr id="12" name="Text 12">
            <a:extLst>
              <a:ext uri="{FF2B5EF4-FFF2-40B4-BE49-F238E27FC236}">
                <a16:creationId xmlns:a16="http://schemas.microsoft.com/office/drawing/2014/main" id="{F64FBE61-1FE9-CBDB-261D-0C52F43621D5}"/>
              </a:ext>
            </a:extLst>
          </p:cNvPr>
          <p:cNvSpPr/>
          <p:nvPr/>
        </p:nvSpPr>
        <p:spPr>
          <a:xfrm>
            <a:off x="461027" y="3674449"/>
            <a:ext cx="3671570" cy="2011680"/>
          </a:xfrm>
          <a:prstGeom prst="rect">
            <a:avLst/>
          </a:prstGeom>
          <a:noFill/>
        </p:spPr>
        <p:txBody>
          <a:bodyPr wrap="square" rtlCol="0" anchor="t"/>
          <a:lstStyle/>
          <a:p>
            <a:pPr indent="0">
              <a:lnSpc>
                <a:spcPct val="115000"/>
              </a:lnSpc>
              <a:buSzPct val="100000"/>
              <a:buNone/>
            </a:pPr>
            <a:r>
              <a:rPr lang="en-US" sz="2400" dirty="0">
                <a:solidFill>
                  <a:schemeClr val="bg1"/>
                </a:solidFill>
              </a:rPr>
              <a:t>Extremely soft/weak </a:t>
            </a:r>
          </a:p>
          <a:p>
            <a:pPr indent="0">
              <a:lnSpc>
                <a:spcPct val="115000"/>
              </a:lnSpc>
              <a:buSzPct val="100000"/>
              <a:buNone/>
            </a:pPr>
            <a:r>
              <a:rPr lang="en-US" sz="2400" dirty="0">
                <a:solidFill>
                  <a:schemeClr val="bg1"/>
                </a:solidFill>
              </a:rPr>
              <a:t>X-ray flash</a:t>
            </a:r>
          </a:p>
          <a:p>
            <a:pPr indent="0">
              <a:lnSpc>
                <a:spcPct val="115000"/>
              </a:lnSpc>
              <a:buSzPct val="100000"/>
              <a:buNone/>
            </a:pPr>
            <a:r>
              <a:rPr lang="en-US" sz="2400" dirty="0">
                <a:solidFill>
                  <a:schemeClr val="bg1"/>
                </a:solidFill>
              </a:rPr>
              <a:t>A relativistic outflow origin (jet or shock)</a:t>
            </a:r>
          </a:p>
          <a:p>
            <a:pPr indent="0">
              <a:lnSpc>
                <a:spcPct val="115000"/>
              </a:lnSpc>
              <a:buSzPct val="100000"/>
              <a:buNone/>
            </a:pPr>
            <a:endParaRPr lang="en-US" sz="2400" dirty="0">
              <a:solidFill>
                <a:schemeClr val="bg1"/>
              </a:solidFill>
            </a:endParaRPr>
          </a:p>
        </p:txBody>
      </p:sp>
      <p:sp>
        <p:nvSpPr>
          <p:cNvPr id="17" name="文本框 16">
            <a:extLst>
              <a:ext uri="{FF2B5EF4-FFF2-40B4-BE49-F238E27FC236}">
                <a16:creationId xmlns:a16="http://schemas.microsoft.com/office/drawing/2014/main" id="{2D2235AA-EA3E-8D88-9030-60B831A7845F}"/>
              </a:ext>
            </a:extLst>
          </p:cNvPr>
          <p:cNvSpPr txBox="1"/>
          <p:nvPr/>
        </p:nvSpPr>
        <p:spPr>
          <a:xfrm>
            <a:off x="1296570" y="6235101"/>
            <a:ext cx="2981072" cy="369332"/>
          </a:xfrm>
          <a:prstGeom prst="rect">
            <a:avLst/>
          </a:prstGeom>
          <a:noFill/>
        </p:spPr>
        <p:txBody>
          <a:bodyPr wrap="none" rtlCol="0">
            <a:spAutoFit/>
          </a:bodyPr>
          <a:lstStyle/>
          <a:p>
            <a:r>
              <a:rPr kumimoji="1" lang="en-US" altLang="zh-CN" dirty="0">
                <a:solidFill>
                  <a:schemeClr val="bg1"/>
                </a:solidFill>
              </a:rPr>
              <a:t>from </a:t>
            </a:r>
            <a:r>
              <a:rPr kumimoji="1" lang="en-US" altLang="zh-CN" dirty="0" err="1">
                <a:solidFill>
                  <a:schemeClr val="bg1"/>
                </a:solidFill>
              </a:rPr>
              <a:t>Wenxiong</a:t>
            </a:r>
            <a:r>
              <a:rPr kumimoji="1" lang="en-US" altLang="zh-CN" dirty="0">
                <a:solidFill>
                  <a:schemeClr val="bg1"/>
                </a:solidFill>
              </a:rPr>
              <a:t> Li (submitted)</a:t>
            </a:r>
            <a:endParaRPr kumimoji="1" lang="zh-CN" altLang="en-US" dirty="0">
              <a:solidFill>
                <a:schemeClr val="bg1"/>
              </a:solidFill>
            </a:endParaRPr>
          </a:p>
        </p:txBody>
      </p:sp>
    </p:spTree>
    <p:extLst>
      <p:ext uri="{BB962C8B-B14F-4D97-AF65-F5344CB8AC3E}">
        <p14:creationId xmlns:p14="http://schemas.microsoft.com/office/powerpoint/2010/main" val="2857987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1ACF807-EFEF-AFA2-B513-575FBF15411D}"/>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zh-CN" sz="1400" b="0" i="0" u="none" strike="noStrike" kern="0" cap="none" spc="0" normalizeH="0" baseline="0" noProof="0" smtClean="0">
                <a:ln>
                  <a:noFill/>
                </a:ln>
                <a:solidFill>
                  <a:srgbClr val="A7C0DE"/>
                </a:solidFill>
                <a:effectLst/>
                <a:uLnTx/>
                <a:uFillTx/>
                <a:latin typeface="Krona One"/>
                <a:sym typeface="Krona One"/>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zh-CN" altLang="en-US" sz="1400" b="0" i="0" u="none" strike="noStrike" kern="0" cap="none" spc="0" normalizeH="0" baseline="0" noProof="0">
              <a:ln>
                <a:noFill/>
              </a:ln>
              <a:solidFill>
                <a:srgbClr val="A7C0DE"/>
              </a:solidFill>
              <a:effectLst/>
              <a:uLnTx/>
              <a:uFillTx/>
              <a:latin typeface="Krona One"/>
              <a:sym typeface="Krona One"/>
            </a:endParaRPr>
          </a:p>
        </p:txBody>
      </p:sp>
      <p:sp>
        <p:nvSpPr>
          <p:cNvPr id="3" name="标题 2">
            <a:extLst>
              <a:ext uri="{FF2B5EF4-FFF2-40B4-BE49-F238E27FC236}">
                <a16:creationId xmlns:a16="http://schemas.microsoft.com/office/drawing/2014/main" id="{72E981B3-8D2B-9B10-85D5-D6528CE7F91E}"/>
              </a:ext>
            </a:extLst>
          </p:cNvPr>
          <p:cNvSpPr>
            <a:spLocks noGrp="1"/>
          </p:cNvSpPr>
          <p:nvPr>
            <p:ph type="title"/>
          </p:nvPr>
        </p:nvSpPr>
        <p:spPr/>
        <p:txBody>
          <a:bodyPr/>
          <a:lstStyle/>
          <a:p>
            <a:r>
              <a:rPr kumimoji="1" lang="en-US" altLang="zh-CN" dirty="0">
                <a:latin typeface="Arial" panose="020B0604020202020204" pitchFamily="34" charset="0"/>
                <a:cs typeface="Arial" panose="020B0604020202020204" pitchFamily="34" charset="0"/>
              </a:rPr>
              <a:t>488 Stellar X-ray flares detected with EP-WXT</a:t>
            </a:r>
            <a:endParaRPr kumimoji="1" lang="zh-CN" altLang="en-US" dirty="0">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739AD064-E1E1-A82D-2599-8636FF607F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9661" y="1183808"/>
            <a:ext cx="9538728" cy="5378919"/>
          </a:xfrm>
          <a:prstGeom prst="rect">
            <a:avLst/>
          </a:prstGeom>
        </p:spPr>
      </p:pic>
      <p:pic>
        <p:nvPicPr>
          <p:cNvPr id="4" name="图片 3" descr="图表, 散点图&#10;&#10;描述已自动生成">
            <a:extLst>
              <a:ext uri="{FF2B5EF4-FFF2-40B4-BE49-F238E27FC236}">
                <a16:creationId xmlns:a16="http://schemas.microsoft.com/office/drawing/2014/main" id="{F25AE356-9C6B-7C47-9F8D-F4483DDCF1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61387" y="1183808"/>
            <a:ext cx="7329486" cy="54845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05546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DF250E4-1D11-10DE-0A68-5BCD5ED38C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643" y="1796104"/>
            <a:ext cx="6183762" cy="3860985"/>
          </a:xfrm>
          <a:prstGeom prst="rect">
            <a:avLst/>
          </a:prstGeom>
        </p:spPr>
      </p:pic>
      <p:sp>
        <p:nvSpPr>
          <p:cNvPr id="374" name="Shape 374"/>
          <p:cNvSpPr>
            <a:spLocks noGrp="1"/>
          </p:cNvSpPr>
          <p:nvPr>
            <p:ph type="sldNum" sz="quarter" idx="2"/>
          </p:nvPr>
        </p:nvSpPr>
        <p:spPr>
          <a:xfrm>
            <a:off x="8709346" y="5826303"/>
            <a:ext cx="2844800" cy="320041"/>
          </a:xfrm>
          <a:prstGeom prst="rect">
            <a:avLst/>
          </a:prstGeom>
          <a:extLst>
            <a:ext uri="{C572A759-6A51-4108-AA02-DFA0A04FC94B}">
              <ma14:wrappingTextBox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sz="1800">
                <a:solidFill>
                  <a:srgbClr val="000000"/>
                </a:solidFill>
              </a:defRPr>
            </a:pPr>
            <a:fld id="{86CB4B4D-7CA3-9044-876B-883B54F8677D}" type="slidenum">
              <a:rPr kumimoji="0" sz="1400" b="0" i="0" u="none" strike="noStrike" kern="0" cap="none" spc="0" normalizeH="0" baseline="0" noProof="0">
                <a:ln>
                  <a:noFill/>
                </a:ln>
                <a:solidFill>
                  <a:srgbClr val="A7C0DE"/>
                </a:solidFill>
                <a:effectLst/>
                <a:uLnTx/>
                <a:uFillTx/>
                <a:latin typeface="Krona One"/>
                <a:sym typeface="Krona One"/>
              </a:rPr>
              <a:pPr marL="0" marR="0" lvl="0" indent="0" algn="r" defTabSz="914400" rtl="0" eaLnBrk="1" fontAlgn="auto" latinLnBrk="0" hangingPunct="1">
                <a:lnSpc>
                  <a:spcPct val="100000"/>
                </a:lnSpc>
                <a:spcBef>
                  <a:spcPts val="0"/>
                </a:spcBef>
                <a:spcAft>
                  <a:spcPts val="0"/>
                </a:spcAft>
                <a:buClrTx/>
                <a:buSzTx/>
                <a:buFontTx/>
                <a:buNone/>
                <a:tabLst/>
                <a:defRPr sz="1800">
                  <a:solidFill>
                    <a:srgbClr val="000000"/>
                  </a:solidFill>
                </a:defRPr>
              </a:pPr>
              <a:t>2</a:t>
            </a:fld>
            <a:endParaRPr kumimoji="0" sz="1400" b="0" i="0" u="none" strike="noStrike" kern="0" cap="none" spc="0" normalizeH="0" baseline="0" noProof="0">
              <a:ln>
                <a:noFill/>
              </a:ln>
              <a:solidFill>
                <a:srgbClr val="A7C0DE"/>
              </a:solidFill>
              <a:effectLst/>
              <a:uLnTx/>
              <a:uFillTx/>
              <a:latin typeface="Krona One"/>
              <a:sym typeface="Krona One"/>
            </a:endParaRPr>
          </a:p>
        </p:txBody>
      </p:sp>
      <p:sp>
        <p:nvSpPr>
          <p:cNvPr id="375" name="Shape 375"/>
          <p:cNvSpPr>
            <a:spLocks noGrp="1"/>
          </p:cNvSpPr>
          <p:nvPr>
            <p:ph type="title"/>
          </p:nvPr>
        </p:nvSpPr>
        <p:spPr>
          <a:xfrm>
            <a:off x="254157" y="117335"/>
            <a:ext cx="6366553" cy="561975"/>
          </a:xfrm>
          <a:prstGeom prst="rect">
            <a:avLst/>
          </a:prstGeom>
        </p:spPr>
        <p:txBody>
          <a:bodyPr>
            <a:normAutofit/>
          </a:bodyPr>
          <a:lstStyle/>
          <a:p>
            <a:pPr lvl="0">
              <a:defRPr sz="1800" b="0">
                <a:solidFill>
                  <a:srgbClr val="000000"/>
                </a:solidFill>
              </a:defRPr>
            </a:pPr>
            <a:r>
              <a:rPr sz="2800" b="1" dirty="0">
                <a:solidFill>
                  <a:srgbClr val="4F81BD"/>
                </a:solidFill>
                <a:latin typeface="Arial" panose="020B0604020202020204" pitchFamily="34" charset="0"/>
                <a:cs typeface="Arial" panose="020B0604020202020204" pitchFamily="34" charset="0"/>
              </a:rPr>
              <a:t>Instruments &amp; </a:t>
            </a:r>
            <a:r>
              <a:rPr lang="en-US" sz="2800" b="1" dirty="0">
                <a:solidFill>
                  <a:srgbClr val="4F81BD"/>
                </a:solidFill>
                <a:latin typeface="Arial" panose="020B0604020202020204" pitchFamily="34" charset="0"/>
                <a:cs typeface="Arial" panose="020B0604020202020204" pitchFamily="34" charset="0"/>
              </a:rPr>
              <a:t>spacecraft</a:t>
            </a:r>
            <a:endParaRPr sz="2800" b="1" dirty="0">
              <a:solidFill>
                <a:srgbClr val="4F81BD"/>
              </a:solidFill>
              <a:latin typeface="Arial" panose="020B0604020202020204" pitchFamily="34" charset="0"/>
              <a:cs typeface="Arial" panose="020B0604020202020204" pitchFamily="34" charset="0"/>
            </a:endParaRPr>
          </a:p>
        </p:txBody>
      </p:sp>
      <p:sp>
        <p:nvSpPr>
          <p:cNvPr id="377" name="Shape 377"/>
          <p:cNvSpPr/>
          <p:nvPr/>
        </p:nvSpPr>
        <p:spPr>
          <a:xfrm>
            <a:off x="466323" y="779855"/>
            <a:ext cx="3479581"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3F6797"/>
                </a:solidFill>
                <a:effectLst/>
                <a:uLnTx/>
                <a:uFillTx/>
                <a:latin typeface="Arial Bold"/>
                <a:ea typeface="Arial Bold"/>
                <a:cs typeface="Arial Bold"/>
                <a:sym typeface="Arial Bold"/>
              </a:rPr>
              <a:t>Wide-field X-ray Telescope  </a:t>
            </a:r>
            <a:endParaRPr kumimoji="0" sz="2000" b="0" i="0" u="none" strike="noStrike" kern="0" cap="none" spc="0" normalizeH="0" baseline="0" noProof="0" dirty="0">
              <a:ln>
                <a:noFill/>
              </a:ln>
              <a:solidFill>
                <a:srgbClr val="0070C0"/>
              </a:solidFill>
              <a:effectLst/>
              <a:uLnTx/>
              <a:uFillTx/>
              <a:latin typeface="Arial Bold"/>
              <a:ea typeface="Arial Bold"/>
              <a:cs typeface="Arial Bold"/>
              <a:sym typeface="Arial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595959"/>
                </a:solidFill>
                <a:effectLst/>
                <a:uLnTx/>
                <a:uFillTx/>
                <a:latin typeface="Arial Bold"/>
                <a:ea typeface="Arial Bold"/>
                <a:cs typeface="Arial Bold"/>
                <a:sym typeface="Arial Bold"/>
              </a:rPr>
              <a:t>WXT (12 modules)</a:t>
            </a:r>
          </a:p>
        </p:txBody>
      </p:sp>
      <p:pic>
        <p:nvPicPr>
          <p:cNvPr id="378" name="image81.jpg" descr="u=87297524,287811907&amp;fm=21&amp;gp=0.jpg"/>
          <p:cNvPicPr/>
          <p:nvPr/>
        </p:nvPicPr>
        <p:blipFill>
          <a:blip r:embed="rId4"/>
          <a:stretch>
            <a:fillRect/>
          </a:stretch>
        </p:blipFill>
        <p:spPr>
          <a:xfrm>
            <a:off x="3840407" y="1215325"/>
            <a:ext cx="447368" cy="319390"/>
          </a:xfrm>
          <a:prstGeom prst="rect">
            <a:avLst/>
          </a:prstGeom>
          <a:ln w="12700">
            <a:miter lim="400000"/>
          </a:ln>
        </p:spPr>
      </p:pic>
      <p:sp>
        <p:nvSpPr>
          <p:cNvPr id="379" name="Shape 379"/>
          <p:cNvSpPr/>
          <p:nvPr/>
        </p:nvSpPr>
        <p:spPr>
          <a:xfrm>
            <a:off x="5016541" y="2368504"/>
            <a:ext cx="985737" cy="434131"/>
          </a:xfrm>
          <a:prstGeom prst="line">
            <a:avLst/>
          </a:prstGeom>
          <a:ln w="19050">
            <a:solidFill>
              <a:srgbClr val="00B050"/>
            </a:solidFill>
            <a:round/>
            <a:tailEnd type="triangle"/>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sz="1200">
                <a:latin typeface="+mn-lt"/>
                <a:ea typeface="+mn-ea"/>
                <a:cs typeface="+mn-cs"/>
                <a:sym typeface="Helvetica"/>
              </a:defRPr>
            </a:pPr>
            <a:endParaRPr kumimoji="0" sz="1200" b="0" i="0" u="none" strike="noStrike" kern="0" cap="none" spc="0" normalizeH="0" baseline="0" noProof="0">
              <a:ln>
                <a:noFill/>
              </a:ln>
              <a:solidFill>
                <a:sysClr val="windowText" lastClr="000000"/>
              </a:solidFill>
              <a:effectLst/>
              <a:uLnTx/>
              <a:uFillTx/>
              <a:latin typeface="Helvetica"/>
              <a:sym typeface="Helvetica"/>
            </a:endParaRPr>
          </a:p>
        </p:txBody>
      </p:sp>
      <p:pic>
        <p:nvPicPr>
          <p:cNvPr id="380" name="image3.tif"/>
          <p:cNvPicPr/>
          <p:nvPr/>
        </p:nvPicPr>
        <p:blipFill>
          <a:blip r:embed="rId5"/>
          <a:stretch>
            <a:fillRect/>
          </a:stretch>
        </p:blipFill>
        <p:spPr>
          <a:xfrm>
            <a:off x="3931057" y="3665662"/>
            <a:ext cx="750084" cy="327310"/>
          </a:xfrm>
          <a:prstGeom prst="rect">
            <a:avLst/>
          </a:prstGeom>
          <a:ln w="12700">
            <a:miter lim="400000"/>
          </a:ln>
        </p:spPr>
      </p:pic>
      <p:pic>
        <p:nvPicPr>
          <p:cNvPr id="381" name="image82.tif"/>
          <p:cNvPicPr/>
          <p:nvPr/>
        </p:nvPicPr>
        <p:blipFill>
          <a:blip r:embed="rId6"/>
          <a:stretch>
            <a:fillRect/>
          </a:stretch>
        </p:blipFill>
        <p:spPr>
          <a:xfrm flipH="1">
            <a:off x="4690127" y="3631770"/>
            <a:ext cx="475733" cy="356800"/>
          </a:xfrm>
          <a:prstGeom prst="rect">
            <a:avLst/>
          </a:prstGeom>
          <a:ln w="12700">
            <a:miter lim="400000"/>
          </a:ln>
        </p:spPr>
      </p:pic>
      <p:sp>
        <p:nvSpPr>
          <p:cNvPr id="382" name="Shape 382"/>
          <p:cNvSpPr/>
          <p:nvPr/>
        </p:nvSpPr>
        <p:spPr>
          <a:xfrm flipV="1">
            <a:off x="5147589" y="2992005"/>
            <a:ext cx="1216033" cy="1348327"/>
          </a:xfrm>
          <a:prstGeom prst="line">
            <a:avLst/>
          </a:prstGeom>
          <a:ln w="19050">
            <a:solidFill>
              <a:srgbClr val="00B050"/>
            </a:solidFill>
            <a:round/>
            <a:tailEnd type="triangle"/>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sz="1200">
                <a:latin typeface="+mn-lt"/>
                <a:ea typeface="+mn-ea"/>
                <a:cs typeface="+mn-cs"/>
                <a:sym typeface="Helvetica"/>
              </a:defRPr>
            </a:pPr>
            <a:endParaRPr kumimoji="0" sz="1200" b="0" i="0" u="none" strike="noStrike" kern="0" cap="none" spc="0" normalizeH="0" baseline="0" noProof="0">
              <a:ln>
                <a:noFill/>
              </a:ln>
              <a:solidFill>
                <a:sysClr val="windowText" lastClr="000000"/>
              </a:solidFill>
              <a:effectLst/>
              <a:uLnTx/>
              <a:uFillTx/>
              <a:latin typeface="Helvetica"/>
              <a:sym typeface="Helvetica"/>
            </a:endParaRPr>
          </a:p>
        </p:txBody>
      </p:sp>
      <p:pic>
        <p:nvPicPr>
          <p:cNvPr id="383" name="image81.jpg" descr="u=87297524,287811907&amp;fm=21&amp;gp=0.jpg"/>
          <p:cNvPicPr/>
          <p:nvPr/>
        </p:nvPicPr>
        <p:blipFill>
          <a:blip r:embed="rId4"/>
          <a:stretch>
            <a:fillRect/>
          </a:stretch>
        </p:blipFill>
        <p:spPr>
          <a:xfrm>
            <a:off x="3385819" y="3651780"/>
            <a:ext cx="475733" cy="320013"/>
          </a:xfrm>
          <a:prstGeom prst="rect">
            <a:avLst/>
          </a:prstGeom>
          <a:ln w="12700">
            <a:miter lim="400000"/>
          </a:ln>
        </p:spPr>
      </p:pic>
      <p:sp>
        <p:nvSpPr>
          <p:cNvPr id="384" name="Shape 384"/>
          <p:cNvSpPr/>
          <p:nvPr/>
        </p:nvSpPr>
        <p:spPr>
          <a:xfrm>
            <a:off x="466323" y="3220226"/>
            <a:ext cx="3692995" cy="667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3F6797"/>
                </a:solidFill>
                <a:effectLst/>
                <a:uLnTx/>
                <a:uFillTx/>
                <a:latin typeface="Arial Bold"/>
                <a:ea typeface="Arial Bold"/>
                <a:cs typeface="Arial Bold"/>
                <a:sym typeface="Arial Bold"/>
              </a:rPr>
              <a:t>Follow-up X-ray Telescope</a:t>
            </a:r>
            <a:endParaRPr kumimoji="0" sz="2000" b="0" i="0" u="none" strike="noStrike" kern="0" cap="none" spc="0" normalizeH="0" baseline="0" noProof="0" dirty="0">
              <a:ln>
                <a:noFill/>
              </a:ln>
              <a:solidFill>
                <a:srgbClr val="0070C0"/>
              </a:solidFill>
              <a:effectLst/>
              <a:uLnTx/>
              <a:uFillTx/>
              <a:latin typeface="Arial Bold"/>
              <a:ea typeface="Arial Bold"/>
              <a:cs typeface="Arial Bold"/>
              <a:sym typeface="Arial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595959"/>
                </a:solidFill>
                <a:effectLst/>
                <a:uLnTx/>
                <a:uFillTx/>
                <a:latin typeface="Arial Bold"/>
                <a:ea typeface="Arial Bold"/>
                <a:cs typeface="Arial Bold"/>
                <a:sym typeface="Arial Bold"/>
              </a:rPr>
              <a:t>FXT (2 units)</a:t>
            </a:r>
          </a:p>
        </p:txBody>
      </p:sp>
      <p:sp>
        <p:nvSpPr>
          <p:cNvPr id="385" name="Shape 385"/>
          <p:cNvSpPr/>
          <p:nvPr/>
        </p:nvSpPr>
        <p:spPr>
          <a:xfrm>
            <a:off x="500850" y="1598786"/>
            <a:ext cx="4630100" cy="1538883"/>
          </a:xfrm>
          <a:prstGeom prst="rect">
            <a:avLst/>
          </a:prstGeom>
          <a:solidFill>
            <a:srgbClr val="FFFFFF"/>
          </a:solidFill>
          <a:ln w="12700">
            <a:solidFill>
              <a:srgbClr val="A7C0DE"/>
            </a:solidFill>
            <a:miter/>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808080"/>
                </a:solidFill>
                <a:effectLst/>
                <a:uLnTx/>
                <a:uFillTx/>
                <a:latin typeface="Arial Bold"/>
                <a:ea typeface="Arial Bold"/>
                <a:cs typeface="Arial Bold"/>
                <a:sym typeface="Arial Bold"/>
              </a:rPr>
              <a:t>36 L</a:t>
            </a:r>
            <a:r>
              <a:rPr kumimoji="0" sz="2000" b="0" i="0" u="none" strike="noStrike" kern="0" cap="none" spc="0" normalizeH="0" baseline="0" noProof="0" dirty="0">
                <a:ln>
                  <a:noFill/>
                </a:ln>
                <a:solidFill>
                  <a:srgbClr val="808080"/>
                </a:solidFill>
                <a:effectLst/>
                <a:uLnTx/>
                <a:uFillTx/>
                <a:latin typeface="Arial Bold"/>
                <a:ea typeface="Arial Bold"/>
                <a:cs typeface="Arial Bold"/>
                <a:sym typeface="Arial Bold"/>
              </a:rPr>
              <a:t>obster-eye MPO</a:t>
            </a:r>
            <a:r>
              <a:rPr kumimoji="0" lang="en-US" sz="2000" b="0" i="0" u="none" strike="noStrike" kern="0" cap="none" spc="0" normalizeH="0" baseline="0" noProof="0" dirty="0">
                <a:ln>
                  <a:noFill/>
                </a:ln>
                <a:solidFill>
                  <a:srgbClr val="808080"/>
                </a:solidFill>
                <a:effectLst/>
                <a:uLnTx/>
                <a:uFillTx/>
                <a:latin typeface="Arial Bold"/>
                <a:ea typeface="Arial Bold"/>
                <a:cs typeface="Arial Bold"/>
                <a:sym typeface="Arial Bold"/>
              </a:rPr>
              <a:t> + 4 CMOS</a:t>
            </a:r>
            <a:r>
              <a:rPr kumimoji="0" sz="2000" b="0" i="0" u="none" strike="noStrike" kern="0" cap="none" spc="0" normalizeH="0" baseline="0" noProof="0" dirty="0">
                <a:ln>
                  <a:noFill/>
                </a:ln>
                <a:solidFill>
                  <a:srgbClr val="808080"/>
                </a:solidFill>
                <a:effectLst/>
                <a:uLnTx/>
                <a:uFillTx/>
                <a:latin typeface="Arial Bold"/>
                <a:ea typeface="Arial Bold"/>
                <a:cs typeface="Arial Bold"/>
                <a:sym typeface="Arial Bold"/>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err="1">
                <a:ln>
                  <a:noFill/>
                </a:ln>
                <a:solidFill>
                  <a:srgbClr val="808080"/>
                </a:solidFill>
                <a:effectLst/>
                <a:uLnTx/>
                <a:uFillTx/>
                <a:latin typeface="Arial Bold"/>
                <a:ea typeface="Arial Bold"/>
                <a:cs typeface="Arial Bold"/>
                <a:sym typeface="Arial Bold"/>
              </a:rPr>
              <a:t>FoV</a:t>
            </a:r>
            <a:r>
              <a:rPr kumimoji="0" sz="2000" b="0" i="0" u="none" strike="noStrike" kern="0" cap="none" spc="0" normalizeH="0" baseline="0" noProof="0" dirty="0">
                <a:ln>
                  <a:noFill/>
                </a:ln>
                <a:solidFill>
                  <a:srgbClr val="808080"/>
                </a:solidFill>
                <a:effectLst/>
                <a:uLnTx/>
                <a:uFillTx/>
                <a:latin typeface="Arial Bold"/>
                <a:ea typeface="Arial Bold"/>
                <a:cs typeface="Arial Bold"/>
                <a:sym typeface="Arial Bold"/>
              </a:rPr>
              <a:t>:  </a:t>
            </a:r>
            <a:r>
              <a:rPr kumimoji="0" lang="en-US" sz="2000" b="0" i="0" u="none" strike="noStrike" kern="0" cap="none" spc="0" normalizeH="0" baseline="0" noProof="0" dirty="0">
                <a:ln>
                  <a:noFill/>
                </a:ln>
                <a:solidFill>
                  <a:srgbClr val="4BACC6"/>
                </a:solidFill>
                <a:effectLst/>
                <a:uLnTx/>
                <a:uFillTx/>
                <a:latin typeface="Arial Bold"/>
                <a:ea typeface="Arial Bold"/>
                <a:cs typeface="Arial Bold"/>
                <a:sym typeface="Arial Bold"/>
              </a:rPr>
              <a:t>~3,</a:t>
            </a:r>
            <a:r>
              <a:rPr kumimoji="0" sz="2000" b="0" i="0" u="none" strike="noStrike" kern="0" cap="none" spc="0" normalizeH="0" baseline="0" noProof="0" dirty="0">
                <a:ln>
                  <a:noFill/>
                </a:ln>
                <a:solidFill>
                  <a:srgbClr val="4BACC6"/>
                </a:solidFill>
                <a:effectLst/>
                <a:uLnTx/>
                <a:uFillTx/>
                <a:latin typeface="Arial Bold"/>
                <a:ea typeface="Arial Bold"/>
                <a:cs typeface="Arial Bold"/>
                <a:sym typeface="Arial Bold"/>
              </a:rPr>
              <a:t>600 sq deg (1.1 </a:t>
            </a:r>
            <a:r>
              <a:rPr kumimoji="0" sz="2000" b="0" i="0" u="none" strike="noStrike" kern="0" cap="none" spc="0" normalizeH="0" baseline="0" noProof="0" dirty="0" err="1">
                <a:ln>
                  <a:noFill/>
                </a:ln>
                <a:solidFill>
                  <a:srgbClr val="4BACC6"/>
                </a:solidFill>
                <a:effectLst/>
                <a:uLnTx/>
                <a:uFillTx/>
                <a:latin typeface="Arial Bold"/>
                <a:ea typeface="Arial Bold"/>
                <a:cs typeface="Arial Bold"/>
                <a:sym typeface="Arial Bold"/>
              </a:rPr>
              <a:t>sr</a:t>
            </a:r>
            <a:r>
              <a:rPr kumimoji="0" sz="2000" b="0" i="0" u="none" strike="noStrike" kern="0" cap="none" spc="0" normalizeH="0" baseline="0" noProof="0" dirty="0">
                <a:ln>
                  <a:noFill/>
                </a:ln>
                <a:solidFill>
                  <a:srgbClr val="4BACC6"/>
                </a:solidFill>
                <a:effectLst/>
                <a:uLnTx/>
                <a:uFillTx/>
                <a:latin typeface="Arial Bold"/>
                <a:ea typeface="Arial Bold"/>
                <a:cs typeface="Arial Bold"/>
                <a:sym typeface="Arial Bold"/>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808080"/>
                </a:solidFill>
                <a:effectLst/>
                <a:uLnTx/>
                <a:uFillTx/>
                <a:latin typeface="Arial Bold"/>
                <a:ea typeface="Arial Bold"/>
                <a:cs typeface="Arial Bold"/>
                <a:sym typeface="Arial Bold"/>
              </a:rPr>
              <a:t>B</a:t>
            </a:r>
            <a:r>
              <a:rPr kumimoji="0" sz="2000" b="0" i="0" u="none" strike="noStrike" kern="0" cap="none" spc="0" normalizeH="0" baseline="0" noProof="0" dirty="0">
                <a:ln>
                  <a:noFill/>
                </a:ln>
                <a:solidFill>
                  <a:srgbClr val="808080"/>
                </a:solidFill>
                <a:effectLst/>
                <a:uLnTx/>
                <a:uFillTx/>
                <a:latin typeface="Arial Bold"/>
                <a:ea typeface="Arial Bold"/>
                <a:cs typeface="Arial Bold"/>
                <a:sym typeface="Arial Bold"/>
              </a:rPr>
              <a:t>and: </a:t>
            </a:r>
            <a:r>
              <a:rPr kumimoji="0" sz="2000" b="0" i="0" u="none" strike="noStrike" kern="0" cap="none" spc="0" normalizeH="0" baseline="0" noProof="0" dirty="0">
                <a:ln>
                  <a:noFill/>
                </a:ln>
                <a:solidFill>
                  <a:srgbClr val="4BACC6"/>
                </a:solidFill>
                <a:effectLst/>
                <a:uLnTx/>
                <a:uFillTx/>
                <a:latin typeface="Arial Bold"/>
                <a:ea typeface="Arial Bold"/>
                <a:cs typeface="Arial Bold"/>
                <a:sym typeface="Arial Bold"/>
              </a:rPr>
              <a:t>0.5 – 4 keV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808080"/>
                </a:solidFill>
                <a:effectLst/>
                <a:uLnTx/>
                <a:uFillTx/>
                <a:latin typeface="Arial Bold"/>
                <a:ea typeface="Arial Bold"/>
                <a:cs typeface="Arial Bold"/>
                <a:sym typeface="Arial Bold"/>
              </a:rPr>
              <a:t>R</a:t>
            </a:r>
            <a:r>
              <a:rPr kumimoji="0" sz="2000" b="0" i="0" u="none" strike="noStrike" kern="0" cap="none" spc="0" normalizeH="0" baseline="0" noProof="0" dirty="0">
                <a:ln>
                  <a:noFill/>
                </a:ln>
                <a:solidFill>
                  <a:srgbClr val="808080"/>
                </a:solidFill>
                <a:effectLst/>
                <a:uLnTx/>
                <a:uFillTx/>
                <a:latin typeface="Arial Bold"/>
                <a:ea typeface="Arial Bold"/>
                <a:cs typeface="Arial Bold"/>
                <a:sym typeface="Arial Bold"/>
              </a:rPr>
              <a:t>esolution: </a:t>
            </a:r>
            <a:r>
              <a:rPr kumimoji="0" sz="2000" b="0" i="0" u="none" strike="noStrike" kern="0" cap="none" spc="0" normalizeH="0" baseline="0" noProof="0" dirty="0">
                <a:ln>
                  <a:noFill/>
                </a:ln>
                <a:solidFill>
                  <a:srgbClr val="4BACC6"/>
                </a:solidFill>
                <a:effectLst/>
                <a:uLnTx/>
                <a:uFillTx/>
                <a:latin typeface="Arial Bold"/>
                <a:ea typeface="Arial Bold"/>
                <a:cs typeface="Arial Bold"/>
                <a:sym typeface="Arial Bold"/>
              </a:rPr>
              <a:t>~ 5’ (FWHM)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808080"/>
                </a:solidFill>
                <a:effectLst/>
                <a:uLnTx/>
                <a:uFillTx/>
                <a:latin typeface="Arial Bold"/>
                <a:ea typeface="Arial Bold"/>
                <a:cs typeface="Arial Bold"/>
                <a:sym typeface="Arial Bold"/>
              </a:rPr>
              <a:t>S</a:t>
            </a:r>
            <a:r>
              <a:rPr kumimoji="0" sz="2000" b="0" i="0" u="none" strike="noStrike" kern="0" cap="none" spc="0" normalizeH="0" baseline="0" noProof="0" dirty="0">
                <a:ln>
                  <a:noFill/>
                </a:ln>
                <a:solidFill>
                  <a:srgbClr val="808080"/>
                </a:solidFill>
                <a:effectLst/>
                <a:uLnTx/>
                <a:uFillTx/>
                <a:latin typeface="Arial Bold"/>
                <a:ea typeface="Arial Bold"/>
                <a:cs typeface="Arial Bold"/>
                <a:sym typeface="Arial Bold"/>
              </a:rPr>
              <a:t>ensitivity: </a:t>
            </a:r>
            <a:r>
              <a:rPr kumimoji="0" lang="zh-CN" altLang="en-US" sz="2000" b="0" i="0" u="none" strike="noStrike" kern="0" cap="none" spc="0" normalizeH="0" baseline="0" noProof="0" dirty="0">
                <a:ln>
                  <a:noFill/>
                </a:ln>
                <a:solidFill>
                  <a:srgbClr val="4BACC6"/>
                </a:solidFill>
                <a:effectLst/>
                <a:uLnTx/>
                <a:uFillTx/>
                <a:latin typeface="Arial Bold"/>
                <a:ea typeface="Arial Bold"/>
                <a:cs typeface="Arial Bold"/>
                <a:sym typeface="Arial Bold"/>
              </a:rPr>
              <a:t> </a:t>
            </a:r>
            <a:r>
              <a:rPr kumimoji="0" lang="en-US" altLang="zh-CN" sz="2000" b="0" i="0" u="none" strike="noStrike" kern="0" cap="none" spc="0" normalizeH="0" baseline="0" noProof="0" dirty="0">
                <a:ln>
                  <a:noFill/>
                </a:ln>
                <a:solidFill>
                  <a:srgbClr val="4BACC6"/>
                </a:solidFill>
                <a:effectLst/>
                <a:uLnTx/>
                <a:uFillTx/>
                <a:latin typeface="Arial Bold"/>
                <a:ea typeface="Arial Bold"/>
                <a:cs typeface="Arial Bold"/>
                <a:sym typeface="Arial Bold"/>
              </a:rPr>
              <a:t>~1 </a:t>
            </a:r>
            <a:r>
              <a:rPr kumimoji="0" lang="en-US" altLang="zh-CN" sz="2000" b="0" i="0" u="none" strike="noStrike" kern="0" cap="none" spc="0" normalizeH="0" baseline="0" noProof="0" dirty="0" err="1">
                <a:ln>
                  <a:noFill/>
                </a:ln>
                <a:solidFill>
                  <a:srgbClr val="4BACC6"/>
                </a:solidFill>
                <a:effectLst/>
                <a:uLnTx/>
                <a:uFillTx/>
                <a:latin typeface="Arial Bold"/>
                <a:ea typeface="Arial Bold"/>
                <a:cs typeface="Arial Bold"/>
                <a:sym typeface="Arial Bold"/>
              </a:rPr>
              <a:t>mCrab</a:t>
            </a:r>
            <a:r>
              <a:rPr kumimoji="0" lang="en-US" altLang="zh-CN" sz="2000" b="0" i="0" u="none" strike="noStrike" kern="0" cap="none" spc="0" normalizeH="0" baseline="0" noProof="0" dirty="0">
                <a:ln>
                  <a:noFill/>
                </a:ln>
                <a:solidFill>
                  <a:srgbClr val="4BACC6"/>
                </a:solidFill>
                <a:effectLst/>
                <a:uLnTx/>
                <a:uFillTx/>
                <a:latin typeface="Arial Bold"/>
                <a:ea typeface="Arial Bold"/>
                <a:cs typeface="Arial Bold"/>
                <a:sym typeface="Arial Bold"/>
              </a:rPr>
              <a:t> @1ks </a:t>
            </a:r>
            <a:endParaRPr kumimoji="0" sz="2000" b="0" i="0" u="none" strike="noStrike" kern="0" cap="none" spc="0" normalizeH="0" baseline="0" noProof="0" dirty="0">
              <a:ln>
                <a:noFill/>
              </a:ln>
              <a:solidFill>
                <a:srgbClr val="4BACC6"/>
              </a:solidFill>
              <a:effectLst/>
              <a:uLnTx/>
              <a:uFillTx/>
              <a:latin typeface="Arial Bold"/>
              <a:ea typeface="Arial Bold"/>
              <a:cs typeface="Arial Bold"/>
              <a:sym typeface="Arial Bold"/>
            </a:endParaRPr>
          </a:p>
        </p:txBody>
      </p:sp>
      <p:sp>
        <p:nvSpPr>
          <p:cNvPr id="386" name="Shape 386"/>
          <p:cNvSpPr/>
          <p:nvPr/>
        </p:nvSpPr>
        <p:spPr>
          <a:xfrm>
            <a:off x="535599" y="4015700"/>
            <a:ext cx="4611990" cy="1538883"/>
          </a:xfrm>
          <a:prstGeom prst="rect">
            <a:avLst/>
          </a:prstGeom>
          <a:solidFill>
            <a:srgbClr val="FFFFFF"/>
          </a:solidFill>
          <a:ln w="12700">
            <a:solidFill>
              <a:srgbClr val="A7C0DE"/>
            </a:solidFill>
            <a:miter/>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808080"/>
                </a:solidFill>
                <a:effectLst/>
                <a:uLnTx/>
                <a:uFillTx/>
                <a:latin typeface="Arial Bold"/>
                <a:ea typeface="Arial Bold"/>
                <a:cs typeface="Arial Bold"/>
                <a:sym typeface="Arial Bold"/>
              </a:rPr>
              <a:t>Wolter-1 </a:t>
            </a:r>
            <a:r>
              <a:rPr kumimoji="0" lang="en-US" sz="2000" b="0" i="0" u="none" strike="noStrike" kern="0" cap="none" spc="0" normalizeH="0" baseline="0" noProof="0" dirty="0">
                <a:ln>
                  <a:noFill/>
                </a:ln>
                <a:solidFill>
                  <a:srgbClr val="808080"/>
                </a:solidFill>
                <a:effectLst/>
                <a:uLnTx/>
                <a:uFillTx/>
                <a:latin typeface="Arial Bold"/>
                <a:ea typeface="Arial Bold"/>
                <a:cs typeface="Arial Bold"/>
                <a:sym typeface="Arial Bold"/>
              </a:rPr>
              <a:t>+ </a:t>
            </a:r>
            <a:r>
              <a:rPr kumimoji="0" lang="en-US" sz="2000" b="0" i="0" u="none" strike="noStrike" kern="0" cap="none" spc="0" normalizeH="0" baseline="0" noProof="0" dirty="0" err="1">
                <a:ln>
                  <a:noFill/>
                </a:ln>
                <a:solidFill>
                  <a:srgbClr val="808080"/>
                </a:solidFill>
                <a:effectLst/>
                <a:uLnTx/>
                <a:uFillTx/>
                <a:latin typeface="Arial Bold"/>
                <a:ea typeface="Arial Bold"/>
                <a:cs typeface="Arial Bold"/>
                <a:sym typeface="Arial Bold"/>
              </a:rPr>
              <a:t>pn</a:t>
            </a:r>
            <a:r>
              <a:rPr kumimoji="0" lang="en-US" sz="2000" b="0" i="0" u="none" strike="noStrike" kern="0" cap="none" spc="0" normalizeH="0" baseline="0" noProof="0" dirty="0">
                <a:ln>
                  <a:noFill/>
                </a:ln>
                <a:solidFill>
                  <a:srgbClr val="808080"/>
                </a:solidFill>
                <a:effectLst/>
                <a:uLnTx/>
                <a:uFillTx/>
                <a:latin typeface="Arial Bold"/>
                <a:ea typeface="Arial Bold"/>
                <a:cs typeface="Arial Bold"/>
                <a:sym typeface="Arial Bold"/>
              </a:rPr>
              <a:t>-CCD (</a:t>
            </a:r>
            <a:r>
              <a:rPr kumimoji="0" lang="en-US" sz="2000" b="0" i="0" u="none" strike="noStrike" kern="0" cap="none" spc="0" normalizeH="0" baseline="0" noProof="0" dirty="0" err="1">
                <a:ln>
                  <a:noFill/>
                </a:ln>
                <a:solidFill>
                  <a:srgbClr val="808080"/>
                </a:solidFill>
                <a:effectLst/>
                <a:uLnTx/>
                <a:uFillTx/>
                <a:latin typeface="Arial Bold"/>
                <a:ea typeface="Arial Bold"/>
                <a:cs typeface="Arial Bold"/>
                <a:sym typeface="Arial Bold"/>
              </a:rPr>
              <a:t>eROSITA</a:t>
            </a:r>
            <a:r>
              <a:rPr kumimoji="0" lang="en-US" sz="2000" b="0" i="0" u="none" strike="noStrike" kern="0" cap="none" spc="0" normalizeH="0" baseline="0" noProof="0" dirty="0">
                <a:ln>
                  <a:noFill/>
                </a:ln>
                <a:solidFill>
                  <a:srgbClr val="808080"/>
                </a:solidFill>
                <a:effectLst/>
                <a:uLnTx/>
                <a:uFillTx/>
                <a:latin typeface="Arial Bold"/>
                <a:ea typeface="Arial Bold"/>
                <a:cs typeface="Arial Bold"/>
                <a:sym typeface="Arial Bold"/>
              </a:rPr>
              <a:t>) </a:t>
            </a:r>
            <a:endParaRPr kumimoji="0" sz="2000" b="0" i="0" u="none" strike="noStrike" kern="0" cap="none" spc="0" normalizeH="0" baseline="0" noProof="0" dirty="0">
              <a:ln>
                <a:noFill/>
              </a:ln>
              <a:solidFill>
                <a:srgbClr val="808080"/>
              </a:solidFill>
              <a:effectLst/>
              <a:uLnTx/>
              <a:uFillTx/>
              <a:latin typeface="Arial Bold"/>
              <a:ea typeface="Arial Bold"/>
              <a:cs typeface="Arial Bold"/>
              <a:sym typeface="Arial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err="1">
                <a:ln>
                  <a:noFill/>
                </a:ln>
                <a:solidFill>
                  <a:srgbClr val="808080"/>
                </a:solidFill>
                <a:effectLst/>
                <a:uLnTx/>
                <a:uFillTx/>
                <a:latin typeface="Arial Bold"/>
                <a:ea typeface="Arial Bold"/>
                <a:cs typeface="Arial Bold"/>
                <a:sym typeface="Arial Bold"/>
              </a:rPr>
              <a:t>FoV</a:t>
            </a:r>
            <a:r>
              <a:rPr kumimoji="0" sz="2000" b="0" i="0" u="none" strike="noStrike" kern="0" cap="none" spc="0" normalizeH="0" baseline="0" noProof="0" dirty="0">
                <a:ln>
                  <a:noFill/>
                </a:ln>
                <a:solidFill>
                  <a:srgbClr val="808080"/>
                </a:solidFill>
                <a:effectLst/>
                <a:uLnTx/>
                <a:uFillTx/>
                <a:latin typeface="Arial Bold"/>
                <a:ea typeface="Arial Bold"/>
                <a:cs typeface="Arial Bold"/>
                <a:sym typeface="Arial Bold"/>
              </a:rPr>
              <a:t>:   </a:t>
            </a:r>
            <a:r>
              <a:rPr kumimoji="0" lang="en-US" sz="2000" b="0" i="0" u="none" strike="noStrike" kern="0" cap="none" spc="0" normalizeH="0" baseline="0" noProof="0" dirty="0">
                <a:ln>
                  <a:noFill/>
                </a:ln>
                <a:solidFill>
                  <a:srgbClr val="4BACC6"/>
                </a:solidFill>
                <a:effectLst/>
                <a:uLnTx/>
                <a:uFillTx/>
                <a:latin typeface="Arial Bold"/>
                <a:ea typeface="Arial Bold"/>
                <a:cs typeface="Arial Bold"/>
                <a:sym typeface="Arial Bold"/>
              </a:rPr>
              <a:t>~1</a:t>
            </a:r>
            <a:r>
              <a:rPr kumimoji="0" sz="2000" b="0" i="0" u="none" strike="noStrike" kern="0" cap="none" spc="0" normalizeH="0" baseline="0" noProof="0" dirty="0">
                <a:ln>
                  <a:noFill/>
                </a:ln>
                <a:solidFill>
                  <a:srgbClr val="4BACC6"/>
                </a:solidFill>
                <a:effectLst/>
                <a:uLnTx/>
                <a:uFillTx/>
                <a:latin typeface="Arial Bold"/>
                <a:ea typeface="Arial Bold"/>
                <a:cs typeface="Arial Bold"/>
                <a:sym typeface="Arial Bold"/>
              </a:rPr>
              <a:t> deg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808080"/>
                </a:solidFill>
                <a:effectLst/>
                <a:uLnTx/>
                <a:uFillTx/>
                <a:latin typeface="Arial Bold"/>
                <a:ea typeface="Arial Bold"/>
                <a:cs typeface="Arial Bold"/>
                <a:sym typeface="Arial Bold"/>
              </a:rPr>
              <a:t>B</a:t>
            </a:r>
            <a:r>
              <a:rPr kumimoji="0" sz="2000" b="0" i="0" u="none" strike="noStrike" kern="0" cap="none" spc="0" normalizeH="0" baseline="0" noProof="0" dirty="0">
                <a:ln>
                  <a:noFill/>
                </a:ln>
                <a:solidFill>
                  <a:srgbClr val="808080"/>
                </a:solidFill>
                <a:effectLst/>
                <a:uLnTx/>
                <a:uFillTx/>
                <a:latin typeface="Arial Bold"/>
                <a:ea typeface="Arial Bold"/>
                <a:cs typeface="Arial Bold"/>
                <a:sym typeface="Arial Bold"/>
              </a:rPr>
              <a:t>and: </a:t>
            </a:r>
            <a:r>
              <a:rPr kumimoji="0" sz="2000" b="0" i="0" u="none" strike="noStrike" kern="0" cap="none" spc="0" normalizeH="0" baseline="0" noProof="0" dirty="0">
                <a:ln>
                  <a:noFill/>
                </a:ln>
                <a:solidFill>
                  <a:srgbClr val="4BACC6"/>
                </a:solidFill>
                <a:effectLst/>
                <a:uLnTx/>
                <a:uFillTx/>
                <a:latin typeface="Arial Bold"/>
                <a:ea typeface="Arial Bold"/>
                <a:cs typeface="Arial Bold"/>
                <a:sym typeface="Arial Bold"/>
              </a:rPr>
              <a:t>0.3</a:t>
            </a:r>
            <a:r>
              <a:rPr kumimoji="0" lang="en-US" sz="2000" b="0" i="0" u="none" strike="noStrike" kern="0" cap="none" spc="0" normalizeH="0" baseline="0" noProof="0" dirty="0">
                <a:ln>
                  <a:noFill/>
                </a:ln>
                <a:solidFill>
                  <a:srgbClr val="4BACC6"/>
                </a:solidFill>
                <a:effectLst/>
                <a:uLnTx/>
                <a:uFillTx/>
                <a:latin typeface="Arial Bold"/>
                <a:ea typeface="Arial Bold"/>
                <a:cs typeface="Arial Bold"/>
                <a:sym typeface="Arial Bold"/>
              </a:rPr>
              <a:t> </a:t>
            </a:r>
            <a:r>
              <a:rPr kumimoji="0" sz="2000" b="0" i="0" u="none" strike="noStrike" kern="0" cap="none" spc="0" normalizeH="0" baseline="0" noProof="0" dirty="0">
                <a:ln>
                  <a:noFill/>
                </a:ln>
                <a:solidFill>
                  <a:srgbClr val="4BACC6"/>
                </a:solidFill>
                <a:effectLst/>
                <a:uLnTx/>
                <a:uFillTx/>
                <a:latin typeface="Arial Bold"/>
                <a:ea typeface="Arial Bold"/>
                <a:cs typeface="Arial Bold"/>
                <a:sym typeface="Arial Bold"/>
              </a:rPr>
              <a:t>-10keV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808080"/>
                </a:solidFill>
                <a:effectLst/>
                <a:uLnTx/>
                <a:uFillTx/>
                <a:latin typeface="Arial Bold"/>
                <a:ea typeface="Arial Bold"/>
                <a:cs typeface="Arial Bold"/>
                <a:sym typeface="Arial Bold"/>
              </a:rPr>
              <a:t>R</a:t>
            </a:r>
            <a:r>
              <a:rPr kumimoji="0" sz="2000" b="0" i="0" u="none" strike="noStrike" kern="0" cap="none" spc="0" normalizeH="0" baseline="0" noProof="0" dirty="0">
                <a:ln>
                  <a:noFill/>
                </a:ln>
                <a:solidFill>
                  <a:srgbClr val="808080"/>
                </a:solidFill>
                <a:effectLst/>
                <a:uLnTx/>
                <a:uFillTx/>
                <a:latin typeface="Arial Bold"/>
                <a:ea typeface="Arial Bold"/>
                <a:cs typeface="Arial Bold"/>
                <a:sym typeface="Arial Bold"/>
              </a:rPr>
              <a:t>esolution: </a:t>
            </a:r>
            <a:r>
              <a:rPr kumimoji="0" lang="en-US" sz="2000" b="0" i="0" u="none" strike="noStrike" kern="0" cap="none" spc="0" normalizeH="0" baseline="0" noProof="0" dirty="0">
                <a:ln>
                  <a:noFill/>
                </a:ln>
                <a:solidFill>
                  <a:srgbClr val="4BACC6"/>
                </a:solidFill>
                <a:effectLst/>
                <a:uLnTx/>
                <a:uFillTx/>
                <a:latin typeface="Arial Bold"/>
                <a:ea typeface="Arial Bold"/>
                <a:cs typeface="Arial Bold"/>
                <a:sym typeface="Arial Bold"/>
              </a:rPr>
              <a:t>24</a:t>
            </a:r>
            <a:r>
              <a:rPr kumimoji="0" sz="2000" b="0" i="0" u="none" strike="noStrike" kern="0" cap="none" spc="0" normalizeH="0" baseline="0" noProof="0" dirty="0">
                <a:ln>
                  <a:noFill/>
                </a:ln>
                <a:solidFill>
                  <a:srgbClr val="4BACC6"/>
                </a:solidFill>
                <a:effectLst/>
                <a:uLnTx/>
                <a:uFillTx/>
                <a:latin typeface="Arial Bold"/>
                <a:ea typeface="Arial Bold"/>
                <a:cs typeface="Arial Bold"/>
                <a:sym typeface="Arial Bold"/>
              </a:rPr>
              <a:t>” </a:t>
            </a:r>
            <a:r>
              <a:rPr kumimoji="0" sz="1800" b="0" i="0" u="none" strike="noStrike" kern="0" cap="none" spc="0" normalizeH="0" baseline="0" noProof="0" dirty="0">
                <a:ln>
                  <a:noFill/>
                </a:ln>
                <a:solidFill>
                  <a:srgbClr val="4BACC6"/>
                </a:solidFill>
                <a:effectLst/>
                <a:uLnTx/>
                <a:uFillTx/>
                <a:latin typeface="Arial Bold"/>
                <a:ea typeface="Arial Bold"/>
                <a:cs typeface="Arial Bold"/>
                <a:sym typeface="Arial Bold"/>
              </a:rPr>
              <a:t>(HPD</a:t>
            </a:r>
            <a:r>
              <a:rPr kumimoji="0" lang="en-US" sz="1800" b="0" i="0" u="none" strike="noStrike" kern="0" cap="none" spc="0" normalizeH="0" baseline="0" noProof="0" dirty="0">
                <a:ln>
                  <a:noFill/>
                </a:ln>
                <a:solidFill>
                  <a:srgbClr val="4BACC6"/>
                </a:solidFill>
                <a:effectLst/>
                <a:uLnTx/>
                <a:uFillTx/>
                <a:latin typeface="Arial Bold"/>
                <a:ea typeface="Arial Bold"/>
                <a:cs typeface="Arial Bold"/>
                <a:sym typeface="Arial Bold"/>
              </a:rPr>
              <a:t>,</a:t>
            </a:r>
            <a:r>
              <a:rPr kumimoji="0" sz="1800" b="0" i="0" u="none" strike="noStrike" kern="0" cap="none" spc="0" normalizeH="0" baseline="0" noProof="0" dirty="0">
                <a:ln>
                  <a:noFill/>
                </a:ln>
                <a:solidFill>
                  <a:srgbClr val="4BACC6"/>
                </a:solidFill>
                <a:effectLst/>
                <a:uLnTx/>
                <a:uFillTx/>
                <a:latin typeface="Arial Bold"/>
                <a:ea typeface="Arial Bold"/>
                <a:cs typeface="Arial Bold"/>
                <a:sym typeface="Arial Bold"/>
              </a:rPr>
              <a:t> on-axis)</a:t>
            </a:r>
            <a:endParaRPr kumimoji="0" lang="en-US" sz="1800" b="0" i="0" u="none" strike="noStrike" kern="0" cap="none" spc="0" normalizeH="0" baseline="0" noProof="0" dirty="0">
              <a:ln>
                <a:noFill/>
              </a:ln>
              <a:solidFill>
                <a:srgbClr val="4BACC6"/>
              </a:solidFill>
              <a:effectLst/>
              <a:uLnTx/>
              <a:uFillTx/>
              <a:latin typeface="Arial Bold"/>
              <a:ea typeface="Arial Bold"/>
              <a:cs typeface="Arial Bold"/>
              <a:sym typeface="Arial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err="1">
                <a:ln>
                  <a:noFill/>
                </a:ln>
                <a:solidFill>
                  <a:srgbClr val="808080"/>
                </a:solidFill>
                <a:effectLst/>
                <a:uLnTx/>
                <a:uFillTx/>
                <a:latin typeface="Arial Bold"/>
                <a:ea typeface="Arial Bold"/>
                <a:cs typeface="Arial Bold"/>
                <a:sym typeface="Arial Bold"/>
              </a:rPr>
              <a:t>Effe</a:t>
            </a:r>
            <a:r>
              <a:rPr kumimoji="0" lang="en-US" altLang="zh-CN" sz="2000" b="0" i="0" u="none" strike="noStrike" kern="0" cap="none" spc="0" normalizeH="0" baseline="0" noProof="0" dirty="0">
                <a:ln>
                  <a:noFill/>
                </a:ln>
                <a:solidFill>
                  <a:srgbClr val="808080"/>
                </a:solidFill>
                <a:effectLst/>
                <a:uLnTx/>
                <a:uFillTx/>
                <a:latin typeface="Arial Bold"/>
                <a:ea typeface="Arial Bold"/>
                <a:cs typeface="Arial Bold"/>
                <a:sym typeface="Arial Bold"/>
              </a:rPr>
              <a:t>. area: </a:t>
            </a:r>
            <a:r>
              <a:rPr kumimoji="0" lang="en-US" altLang="zh-CN" sz="2000" b="0" i="0" u="none" strike="noStrike" kern="0" cap="none" spc="0" normalizeH="0" baseline="0" noProof="0" dirty="0">
                <a:ln>
                  <a:noFill/>
                </a:ln>
                <a:solidFill>
                  <a:srgbClr val="4BACC6"/>
                </a:solidFill>
                <a:effectLst/>
                <a:uLnTx/>
                <a:uFillTx/>
                <a:latin typeface="Arial Bold"/>
                <a:ea typeface="Arial Bold"/>
                <a:cs typeface="Arial Bold"/>
                <a:sym typeface="Arial Bold"/>
              </a:rPr>
              <a:t>~300 cm</a:t>
            </a:r>
            <a:r>
              <a:rPr kumimoji="0" lang="en-US" altLang="zh-CN" sz="2000" b="0" i="0" u="none" strike="noStrike" kern="0" cap="none" spc="0" normalizeH="0" baseline="30000" noProof="0" dirty="0">
                <a:ln>
                  <a:noFill/>
                </a:ln>
                <a:solidFill>
                  <a:srgbClr val="4BACC6"/>
                </a:solidFill>
                <a:effectLst/>
                <a:uLnTx/>
                <a:uFillTx/>
                <a:latin typeface="Arial Bold"/>
                <a:ea typeface="Arial Bold"/>
                <a:cs typeface="Arial Bold"/>
                <a:sym typeface="Arial Bold"/>
              </a:rPr>
              <a:t>2</a:t>
            </a:r>
            <a:r>
              <a:rPr kumimoji="0" lang="en-US" altLang="zh-CN" sz="2000" b="0" i="0" u="none" strike="noStrike" kern="0" cap="none" spc="0" normalizeH="0" baseline="0" noProof="0" dirty="0">
                <a:ln>
                  <a:noFill/>
                </a:ln>
                <a:solidFill>
                  <a:srgbClr val="4BACC6"/>
                </a:solidFill>
                <a:effectLst/>
                <a:uLnTx/>
                <a:uFillTx/>
                <a:latin typeface="Arial Bold"/>
                <a:ea typeface="Arial Bold"/>
                <a:cs typeface="Arial Bold"/>
                <a:sym typeface="Arial Bold"/>
              </a:rPr>
              <a:t> @1keV (x 2 units) </a:t>
            </a:r>
          </a:p>
        </p:txBody>
      </p:sp>
      <p:sp>
        <p:nvSpPr>
          <p:cNvPr id="9" name="Shape 387">
            <a:extLst>
              <a:ext uri="{FF2B5EF4-FFF2-40B4-BE49-F238E27FC236}">
                <a16:creationId xmlns:a16="http://schemas.microsoft.com/office/drawing/2014/main" id="{B1CB06BB-FD22-C75D-9D28-D1F74641F4B0}"/>
              </a:ext>
            </a:extLst>
          </p:cNvPr>
          <p:cNvSpPr/>
          <p:nvPr/>
        </p:nvSpPr>
        <p:spPr>
          <a:xfrm>
            <a:off x="7883784" y="2530866"/>
            <a:ext cx="3485502" cy="923330"/>
          </a:xfrm>
          <a:prstGeom prst="rect">
            <a:avLst/>
          </a:prstGeom>
          <a:solidFill>
            <a:srgbClr val="FFFFFF"/>
          </a:solidFill>
          <a:ln w="12700">
            <a:solidFill>
              <a:srgbClr val="A7C0DE"/>
            </a:solidFill>
            <a:miter/>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808080"/>
                </a:solidFill>
                <a:effectLst/>
                <a:uLnTx/>
                <a:uFillTx/>
                <a:latin typeface="Arial Bold"/>
                <a:ea typeface="Arial Bold"/>
                <a:cs typeface="Arial Bold"/>
                <a:sym typeface="Arial Bold"/>
              </a:rPr>
              <a:t>On-board data processing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808080"/>
                </a:solidFill>
                <a:effectLst/>
                <a:uLnTx/>
                <a:uFillTx/>
                <a:latin typeface="Arial Bold"/>
                <a:ea typeface="Arial Bold"/>
                <a:cs typeface="Arial Bold"/>
                <a:sym typeface="Arial Bold"/>
              </a:rPr>
              <a:t>Quick slew &amp; autonomous follow-up</a:t>
            </a:r>
            <a:r>
              <a:rPr kumimoji="0" lang="en-US" sz="2000" b="0" i="0" u="none" strike="noStrike" kern="0" cap="none" spc="0" normalizeH="0" baseline="0" noProof="0" dirty="0">
                <a:ln>
                  <a:noFill/>
                </a:ln>
                <a:solidFill>
                  <a:srgbClr val="808080"/>
                </a:solidFill>
                <a:effectLst/>
                <a:uLnTx/>
                <a:uFillTx/>
                <a:latin typeface="Arial Bold"/>
                <a:ea typeface="Arial Bold"/>
                <a:cs typeface="Arial Bold"/>
                <a:sym typeface="Arial Bold"/>
              </a:rPr>
              <a:t> (15</a:t>
            </a:r>
            <a:r>
              <a:rPr kumimoji="0" lang="en-US" altLang="zh-CN" sz="2000" b="0" i="0" u="none" strike="noStrike" kern="0" cap="none" spc="0" normalizeH="0" baseline="0" noProof="0" dirty="0">
                <a:ln>
                  <a:noFill/>
                </a:ln>
                <a:solidFill>
                  <a:srgbClr val="808080"/>
                </a:solidFill>
                <a:effectLst/>
                <a:uLnTx/>
                <a:uFillTx/>
                <a:latin typeface="Arial Bold"/>
                <a:ea typeface="Arial Bold"/>
                <a:cs typeface="Arial Bold"/>
                <a:sym typeface="Arial Bold"/>
              </a:rPr>
              <a:t>°/min</a:t>
            </a:r>
            <a:r>
              <a:rPr kumimoji="0" lang="en-US" sz="2000" b="0" i="0" u="none" strike="noStrike" kern="0" cap="none" spc="0" normalizeH="0" baseline="0" noProof="0" dirty="0">
                <a:ln>
                  <a:noFill/>
                </a:ln>
                <a:solidFill>
                  <a:srgbClr val="808080"/>
                </a:solidFill>
                <a:effectLst/>
                <a:uLnTx/>
                <a:uFillTx/>
                <a:latin typeface="Arial Bold"/>
                <a:ea typeface="Arial Bold"/>
                <a:cs typeface="Arial Bold"/>
                <a:sym typeface="Arial Bold"/>
              </a:rPr>
              <a:t>)</a:t>
            </a:r>
            <a:endParaRPr kumimoji="0" sz="2000" b="0" i="0" u="none" strike="noStrike" kern="0" cap="none" spc="0" normalizeH="0" baseline="0" noProof="0" dirty="0">
              <a:ln>
                <a:noFill/>
              </a:ln>
              <a:solidFill>
                <a:srgbClr val="808080"/>
              </a:solidFill>
              <a:effectLst/>
              <a:uLnTx/>
              <a:uFillTx/>
              <a:latin typeface="Arial Bold"/>
              <a:ea typeface="Arial Bold"/>
              <a:cs typeface="Arial Bold"/>
              <a:sym typeface="Arial Bold"/>
            </a:endParaRPr>
          </a:p>
        </p:txBody>
      </p:sp>
      <p:sp>
        <p:nvSpPr>
          <p:cNvPr id="10" name="Shape 389">
            <a:extLst>
              <a:ext uri="{FF2B5EF4-FFF2-40B4-BE49-F238E27FC236}">
                <a16:creationId xmlns:a16="http://schemas.microsoft.com/office/drawing/2014/main" id="{B7E6CC5F-4320-A548-E374-811C5523CE80}"/>
              </a:ext>
            </a:extLst>
          </p:cNvPr>
          <p:cNvSpPr/>
          <p:nvPr/>
        </p:nvSpPr>
        <p:spPr>
          <a:xfrm>
            <a:off x="7870588" y="2130675"/>
            <a:ext cx="1628548"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a:solidFill>
                  <a:srgbClr val="3F6797"/>
                </a:solidFill>
                <a:latin typeface="Arial Bold"/>
                <a:ea typeface="Arial Bold"/>
                <a:cs typeface="Arial Bold"/>
                <a:sym typeface="Arial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a:solidFill>
                  <a:srgbClr val="000000"/>
                </a:solidFill>
              </a:defRPr>
            </a:pPr>
            <a:r>
              <a:rPr kumimoji="0" sz="2000" b="0" i="0" u="none" strike="noStrike" kern="0" cap="none" spc="0" normalizeH="0" baseline="0" noProof="0" dirty="0">
                <a:ln>
                  <a:noFill/>
                </a:ln>
                <a:solidFill>
                  <a:srgbClr val="3F6797"/>
                </a:solidFill>
                <a:effectLst/>
                <a:uLnTx/>
                <a:uFillTx/>
                <a:latin typeface="Arial Bold"/>
                <a:sym typeface="Arial Bold"/>
              </a:rPr>
              <a:t>Spacecraft</a:t>
            </a:r>
          </a:p>
        </p:txBody>
      </p:sp>
      <p:sp>
        <p:nvSpPr>
          <p:cNvPr id="12" name="Shape 387">
            <a:extLst>
              <a:ext uri="{FF2B5EF4-FFF2-40B4-BE49-F238E27FC236}">
                <a16:creationId xmlns:a16="http://schemas.microsoft.com/office/drawing/2014/main" id="{288B983B-1613-2481-97B0-1EC9E6DFE260}"/>
              </a:ext>
            </a:extLst>
          </p:cNvPr>
          <p:cNvSpPr/>
          <p:nvPr/>
        </p:nvSpPr>
        <p:spPr>
          <a:xfrm>
            <a:off x="7870588" y="4312437"/>
            <a:ext cx="3513042" cy="923330"/>
          </a:xfrm>
          <a:prstGeom prst="rect">
            <a:avLst/>
          </a:prstGeom>
          <a:solidFill>
            <a:srgbClr val="FFFFFF"/>
          </a:solidFill>
          <a:ln w="12700">
            <a:solidFill>
              <a:srgbClr val="A7C0DE"/>
            </a:solidFill>
            <a:miter/>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808080"/>
                </a:solidFill>
                <a:effectLst/>
                <a:uLnTx/>
                <a:uFillTx/>
                <a:latin typeface="Arial Bold"/>
                <a:ea typeface="Arial Bold"/>
                <a:cs typeface="Arial Bold"/>
                <a:sym typeface="Arial Bold"/>
              </a:rPr>
              <a:t>X</a:t>
            </a:r>
            <a:r>
              <a:rPr kumimoji="0" lang="en-US" altLang="zh-CN" sz="2000" b="0" i="0" u="none" strike="noStrike" kern="0" cap="none" spc="0" normalizeH="0" baseline="0" noProof="0" dirty="0">
                <a:ln>
                  <a:noFill/>
                </a:ln>
                <a:solidFill>
                  <a:srgbClr val="808080"/>
                </a:solidFill>
                <a:effectLst/>
                <a:uLnTx/>
                <a:uFillTx/>
                <a:latin typeface="Arial Bold"/>
                <a:ea typeface="Arial Bold"/>
                <a:cs typeface="Arial Bold"/>
                <a:sym typeface="Arial Bold"/>
              </a:rPr>
              <a:t>/S-band (several hours)</a:t>
            </a:r>
            <a:endParaRPr kumimoji="0" lang="en-US" sz="2000" b="0" i="0" u="none" strike="noStrike" kern="0" cap="none" spc="0" normalizeH="0" baseline="0" noProof="0" dirty="0">
              <a:ln>
                <a:noFill/>
              </a:ln>
              <a:solidFill>
                <a:srgbClr val="808080"/>
              </a:solidFill>
              <a:effectLst/>
              <a:uLnTx/>
              <a:uFillTx/>
              <a:latin typeface="Arial Bold"/>
              <a:ea typeface="Arial Bold"/>
              <a:cs typeface="Arial Bold"/>
              <a:sym typeface="Arial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808080"/>
                </a:solidFill>
                <a:effectLst/>
                <a:uLnTx/>
                <a:uFillTx/>
                <a:latin typeface="Arial Bold"/>
                <a:ea typeface="Arial Bold"/>
                <a:cs typeface="Arial Bold"/>
                <a:sym typeface="Arial Bold"/>
              </a:rPr>
              <a:t>B (down/up-link; minutes)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808080"/>
                </a:solidFill>
                <a:effectLst/>
                <a:uLnTx/>
                <a:uFillTx/>
                <a:latin typeface="Arial Bold"/>
                <a:ea typeface="Arial Bold"/>
                <a:cs typeface="Arial Bold"/>
                <a:sym typeface="Arial Bold"/>
              </a:rPr>
              <a:t>VHF (down-link; minutes)</a:t>
            </a:r>
            <a:endParaRPr kumimoji="0" sz="2000" b="0" i="0" u="none" strike="noStrike" kern="0" cap="none" spc="0" normalizeH="0" baseline="0" noProof="0" dirty="0">
              <a:ln>
                <a:noFill/>
              </a:ln>
              <a:solidFill>
                <a:srgbClr val="808080"/>
              </a:solidFill>
              <a:effectLst/>
              <a:uLnTx/>
              <a:uFillTx/>
              <a:latin typeface="Arial Bold"/>
              <a:ea typeface="Arial Bold"/>
              <a:cs typeface="Arial Bold"/>
              <a:sym typeface="Arial Bold"/>
            </a:endParaRPr>
          </a:p>
        </p:txBody>
      </p:sp>
      <p:sp>
        <p:nvSpPr>
          <p:cNvPr id="13" name="Shape 389">
            <a:extLst>
              <a:ext uri="{FF2B5EF4-FFF2-40B4-BE49-F238E27FC236}">
                <a16:creationId xmlns:a16="http://schemas.microsoft.com/office/drawing/2014/main" id="{1FCADA94-DA3C-3BB1-E6D4-1211669BB9AA}"/>
              </a:ext>
            </a:extLst>
          </p:cNvPr>
          <p:cNvSpPr/>
          <p:nvPr/>
        </p:nvSpPr>
        <p:spPr>
          <a:xfrm>
            <a:off x="7830829" y="3895998"/>
            <a:ext cx="1776106" cy="40011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solidFill>
                  <a:srgbClr val="3F6797"/>
                </a:solidFill>
                <a:latin typeface="Arial Bold"/>
                <a:ea typeface="Arial Bold"/>
                <a:cs typeface="Arial Bold"/>
                <a:sym typeface="Arial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2000" b="0" i="0" u="none" strike="noStrike" kern="0" cap="none" spc="0" normalizeH="0" baseline="0" noProof="0" dirty="0">
                <a:ln>
                  <a:noFill/>
                </a:ln>
                <a:solidFill>
                  <a:srgbClr val="3F6797"/>
                </a:solidFill>
                <a:effectLst/>
                <a:uLnTx/>
                <a:uFillTx/>
                <a:latin typeface="Arial Bold"/>
                <a:sym typeface="Arial Bold"/>
              </a:rPr>
              <a:t>Telemetry</a:t>
            </a:r>
            <a:endParaRPr kumimoji="0" sz="2000" b="0" i="0" u="none" strike="noStrike" kern="0" cap="none" spc="0" normalizeH="0" baseline="0" noProof="0" dirty="0">
              <a:ln>
                <a:noFill/>
              </a:ln>
              <a:solidFill>
                <a:srgbClr val="3F6797"/>
              </a:solidFill>
              <a:effectLst/>
              <a:uLnTx/>
              <a:uFillTx/>
              <a:latin typeface="Arial Bold"/>
              <a:sym typeface="Arial Bold"/>
            </a:endParaRPr>
          </a:p>
        </p:txBody>
      </p:sp>
      <p:pic>
        <p:nvPicPr>
          <p:cNvPr id="14" name="image81.jpg" descr="u=87297524,287811907&amp;fm=21&amp;gp=0.jpg">
            <a:extLst>
              <a:ext uri="{FF2B5EF4-FFF2-40B4-BE49-F238E27FC236}">
                <a16:creationId xmlns:a16="http://schemas.microsoft.com/office/drawing/2014/main" id="{88F53F7A-131B-A640-65C0-388A5AB76F7C}"/>
              </a:ext>
            </a:extLst>
          </p:cNvPr>
          <p:cNvPicPr/>
          <p:nvPr/>
        </p:nvPicPr>
        <p:blipFill>
          <a:blip r:embed="rId4"/>
          <a:stretch>
            <a:fillRect/>
          </a:stretch>
        </p:blipFill>
        <p:spPr>
          <a:xfrm>
            <a:off x="9291999" y="3958439"/>
            <a:ext cx="459457" cy="309064"/>
          </a:xfrm>
          <a:prstGeom prst="rect">
            <a:avLst/>
          </a:prstGeom>
          <a:ln w="12700">
            <a:miter lim="400000"/>
          </a:ln>
        </p:spPr>
      </p:pic>
      <p:pic>
        <p:nvPicPr>
          <p:cNvPr id="15" name="image3.tif">
            <a:extLst>
              <a:ext uri="{FF2B5EF4-FFF2-40B4-BE49-F238E27FC236}">
                <a16:creationId xmlns:a16="http://schemas.microsoft.com/office/drawing/2014/main" id="{1897A595-D151-92CF-A55E-3B41FD6B1076}"/>
              </a:ext>
            </a:extLst>
          </p:cNvPr>
          <p:cNvPicPr/>
          <p:nvPr/>
        </p:nvPicPr>
        <p:blipFill>
          <a:blip r:embed="rId5"/>
          <a:stretch>
            <a:fillRect/>
          </a:stretch>
        </p:blipFill>
        <p:spPr>
          <a:xfrm>
            <a:off x="9798711" y="3974979"/>
            <a:ext cx="750084" cy="327310"/>
          </a:xfrm>
          <a:prstGeom prst="rect">
            <a:avLst/>
          </a:prstGeom>
          <a:ln w="12700">
            <a:miter lim="400000"/>
          </a:ln>
        </p:spPr>
      </p:pic>
      <p:pic>
        <p:nvPicPr>
          <p:cNvPr id="16" name="图片 15">
            <a:extLst>
              <a:ext uri="{FF2B5EF4-FFF2-40B4-BE49-F238E27FC236}">
                <a16:creationId xmlns:a16="http://schemas.microsoft.com/office/drawing/2014/main" id="{687A9CBA-1B56-83B1-93A9-6F202865F292}"/>
              </a:ext>
            </a:extLst>
          </p:cNvPr>
          <p:cNvPicPr>
            <a:picLocks noChangeAspect="1"/>
          </p:cNvPicPr>
          <p:nvPr/>
        </p:nvPicPr>
        <p:blipFill>
          <a:blip r:embed="rId7"/>
          <a:stretch>
            <a:fillRect/>
          </a:stretch>
        </p:blipFill>
        <p:spPr>
          <a:xfrm>
            <a:off x="10540428" y="3991478"/>
            <a:ext cx="400974" cy="267316"/>
          </a:xfrm>
          <a:prstGeom prst="rect">
            <a:avLst/>
          </a:prstGeom>
        </p:spPr>
      </p:pic>
      <p:pic>
        <p:nvPicPr>
          <p:cNvPr id="17" name="image81.jpg" descr="u=87297524,287811907&amp;fm=21&amp;gp=0.jpg">
            <a:extLst>
              <a:ext uri="{FF2B5EF4-FFF2-40B4-BE49-F238E27FC236}">
                <a16:creationId xmlns:a16="http://schemas.microsoft.com/office/drawing/2014/main" id="{F781C0F7-B38F-630B-E685-5A8F43EF6058}"/>
              </a:ext>
            </a:extLst>
          </p:cNvPr>
          <p:cNvPicPr/>
          <p:nvPr/>
        </p:nvPicPr>
        <p:blipFill>
          <a:blip r:embed="rId4"/>
          <a:stretch>
            <a:fillRect/>
          </a:stretch>
        </p:blipFill>
        <p:spPr>
          <a:xfrm>
            <a:off x="10565383" y="2159940"/>
            <a:ext cx="447368" cy="319390"/>
          </a:xfrm>
          <a:prstGeom prst="rect">
            <a:avLst/>
          </a:prstGeom>
          <a:ln w="12700">
            <a:miter lim="400000"/>
          </a:ln>
        </p:spPr>
      </p:pic>
      <p:pic>
        <p:nvPicPr>
          <p:cNvPr id="6" name="图片 5">
            <a:extLst>
              <a:ext uri="{FF2B5EF4-FFF2-40B4-BE49-F238E27FC236}">
                <a16:creationId xmlns:a16="http://schemas.microsoft.com/office/drawing/2014/main" id="{149A081E-5AD8-4616-EA47-F0EA82C600AF}"/>
              </a:ext>
            </a:extLst>
          </p:cNvPr>
          <p:cNvPicPr>
            <a:picLocks noChangeAspect="1"/>
          </p:cNvPicPr>
          <p:nvPr/>
        </p:nvPicPr>
        <p:blipFill>
          <a:blip r:embed="rId8"/>
          <a:stretch>
            <a:fillRect/>
          </a:stretch>
        </p:blipFill>
        <p:spPr>
          <a:xfrm>
            <a:off x="11150144" y="171425"/>
            <a:ext cx="842777" cy="801092"/>
          </a:xfrm>
          <a:prstGeom prst="rect">
            <a:avLst/>
          </a:prstGeom>
        </p:spPr>
      </p:pic>
      <p:pic>
        <p:nvPicPr>
          <p:cNvPr id="3" name="image3.tif">
            <a:extLst>
              <a:ext uri="{FF2B5EF4-FFF2-40B4-BE49-F238E27FC236}">
                <a16:creationId xmlns:a16="http://schemas.microsoft.com/office/drawing/2014/main" id="{30D5D413-EDE0-971C-7644-B23CBBC140C2}"/>
              </a:ext>
            </a:extLst>
          </p:cNvPr>
          <p:cNvPicPr/>
          <p:nvPr/>
        </p:nvPicPr>
        <p:blipFill>
          <a:blip r:embed="rId5"/>
          <a:stretch>
            <a:fillRect/>
          </a:stretch>
        </p:blipFill>
        <p:spPr>
          <a:xfrm>
            <a:off x="4262067" y="1207405"/>
            <a:ext cx="750084" cy="327310"/>
          </a:xfrm>
          <a:prstGeom prst="rect">
            <a:avLst/>
          </a:prstGeom>
          <a:ln w="12700">
            <a:miter lim="400000"/>
          </a:ln>
        </p:spPr>
      </p:pic>
      <p:pic>
        <p:nvPicPr>
          <p:cNvPr id="26" name="图片 25">
            <a:extLst>
              <a:ext uri="{FF2B5EF4-FFF2-40B4-BE49-F238E27FC236}">
                <a16:creationId xmlns:a16="http://schemas.microsoft.com/office/drawing/2014/main" id="{422561B0-7D51-5600-9B26-75B84643B5E9}"/>
              </a:ext>
            </a:extLst>
          </p:cNvPr>
          <p:cNvPicPr>
            <a:picLocks noChangeAspect="1"/>
          </p:cNvPicPr>
          <p:nvPr/>
        </p:nvPicPr>
        <p:blipFill>
          <a:blip r:embed="rId9"/>
          <a:stretch>
            <a:fillRect/>
          </a:stretch>
        </p:blipFill>
        <p:spPr>
          <a:xfrm>
            <a:off x="5891103" y="196800"/>
            <a:ext cx="2179652" cy="735384"/>
          </a:xfrm>
          <a:prstGeom prst="rect">
            <a:avLst/>
          </a:prstGeom>
          <a:effectLst>
            <a:softEdge rad="195400"/>
          </a:effectLst>
        </p:spPr>
      </p:pic>
      <p:pic>
        <p:nvPicPr>
          <p:cNvPr id="27" name="image3.tif">
            <a:extLst>
              <a:ext uri="{FF2B5EF4-FFF2-40B4-BE49-F238E27FC236}">
                <a16:creationId xmlns:a16="http://schemas.microsoft.com/office/drawing/2014/main" id="{DCB06DFF-D962-6BEB-20EF-0E21A197FB3B}"/>
              </a:ext>
            </a:extLst>
          </p:cNvPr>
          <p:cNvPicPr/>
          <p:nvPr/>
        </p:nvPicPr>
        <p:blipFill>
          <a:blip r:embed="rId5"/>
          <a:stretch>
            <a:fillRect/>
          </a:stretch>
        </p:blipFill>
        <p:spPr>
          <a:xfrm>
            <a:off x="8114746" y="279007"/>
            <a:ext cx="1280680" cy="541024"/>
          </a:xfrm>
          <a:prstGeom prst="rect">
            <a:avLst/>
          </a:prstGeom>
          <a:ln w="12700">
            <a:miter lim="400000"/>
          </a:ln>
          <a:effectLst>
            <a:softEdge rad="65492"/>
          </a:effectLst>
        </p:spPr>
      </p:pic>
      <p:pic>
        <p:nvPicPr>
          <p:cNvPr id="28" name="image4.png">
            <a:extLst>
              <a:ext uri="{FF2B5EF4-FFF2-40B4-BE49-F238E27FC236}">
                <a16:creationId xmlns:a16="http://schemas.microsoft.com/office/drawing/2014/main" id="{62076710-7419-8B15-F066-B9EE93A97D42}"/>
              </a:ext>
            </a:extLst>
          </p:cNvPr>
          <p:cNvPicPr/>
          <p:nvPr/>
        </p:nvPicPr>
        <p:blipFill>
          <a:blip r:embed="rId10"/>
          <a:stretch>
            <a:fillRect/>
          </a:stretch>
        </p:blipFill>
        <p:spPr>
          <a:xfrm>
            <a:off x="9426958" y="269886"/>
            <a:ext cx="845655" cy="550144"/>
          </a:xfrm>
          <a:prstGeom prst="rect">
            <a:avLst/>
          </a:prstGeom>
          <a:ln w="12700">
            <a:miter lim="400000"/>
          </a:ln>
          <a:effectLst>
            <a:softEdge rad="65492"/>
          </a:effectLst>
        </p:spPr>
      </p:pic>
      <p:pic>
        <p:nvPicPr>
          <p:cNvPr id="29" name="image128.tif">
            <a:extLst>
              <a:ext uri="{FF2B5EF4-FFF2-40B4-BE49-F238E27FC236}">
                <a16:creationId xmlns:a16="http://schemas.microsoft.com/office/drawing/2014/main" id="{5770FD20-CF08-DC36-3F70-E4C4886DA2DF}"/>
              </a:ext>
            </a:extLst>
          </p:cNvPr>
          <p:cNvPicPr/>
          <p:nvPr/>
        </p:nvPicPr>
        <p:blipFill>
          <a:blip r:embed="rId11"/>
          <a:stretch>
            <a:fillRect/>
          </a:stretch>
        </p:blipFill>
        <p:spPr>
          <a:xfrm>
            <a:off x="10304330" y="279006"/>
            <a:ext cx="941153" cy="541024"/>
          </a:xfrm>
          <a:prstGeom prst="rect">
            <a:avLst/>
          </a:prstGeom>
          <a:ln w="12700">
            <a:miter lim="400000"/>
          </a:ln>
          <a:effectLst>
            <a:softEdge rad="65492"/>
          </a:effectLst>
        </p:spPr>
      </p:pic>
      <p:cxnSp>
        <p:nvCxnSpPr>
          <p:cNvPr id="31" name="直接连接符 30">
            <a:extLst>
              <a:ext uri="{FF2B5EF4-FFF2-40B4-BE49-F238E27FC236}">
                <a16:creationId xmlns:a16="http://schemas.microsoft.com/office/drawing/2014/main" id="{76DE9F24-267A-AC29-6BC0-ABDE789DDF95}"/>
              </a:ext>
            </a:extLst>
          </p:cNvPr>
          <p:cNvCxnSpPr>
            <a:cxnSpLocks/>
          </p:cNvCxnSpPr>
          <p:nvPr/>
        </p:nvCxnSpPr>
        <p:spPr>
          <a:xfrm flipV="1">
            <a:off x="762260" y="6048698"/>
            <a:ext cx="11202723" cy="9923"/>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32" name="椭圆 31">
            <a:extLst>
              <a:ext uri="{FF2B5EF4-FFF2-40B4-BE49-F238E27FC236}">
                <a16:creationId xmlns:a16="http://schemas.microsoft.com/office/drawing/2014/main" id="{4ECDF5D8-E1C6-B31E-5C67-4B49B27452F5}"/>
              </a:ext>
            </a:extLst>
          </p:cNvPr>
          <p:cNvSpPr/>
          <p:nvPr/>
        </p:nvSpPr>
        <p:spPr>
          <a:xfrm>
            <a:off x="3329537" y="5974778"/>
            <a:ext cx="167951" cy="163287"/>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en-US" altLang="zh-CN" sz="1400" dirty="0">
                <a:solidFill>
                  <a:prstClr val="white"/>
                </a:solidFill>
                <a:latin typeface="Arial"/>
              </a:rPr>
              <a:t>       </a:t>
            </a:r>
            <a:endParaRPr lang="zh-CN" altLang="en-US" sz="1400" dirty="0">
              <a:solidFill>
                <a:prstClr val="white"/>
              </a:solidFill>
              <a:latin typeface="Arial"/>
            </a:endParaRPr>
          </a:p>
        </p:txBody>
      </p:sp>
      <p:sp>
        <p:nvSpPr>
          <p:cNvPr id="33" name="椭圆 32">
            <a:extLst>
              <a:ext uri="{FF2B5EF4-FFF2-40B4-BE49-F238E27FC236}">
                <a16:creationId xmlns:a16="http://schemas.microsoft.com/office/drawing/2014/main" id="{C3E2E65B-77D9-4112-C383-909EFC245FA6}"/>
              </a:ext>
            </a:extLst>
          </p:cNvPr>
          <p:cNvSpPr/>
          <p:nvPr/>
        </p:nvSpPr>
        <p:spPr>
          <a:xfrm>
            <a:off x="670753" y="5966144"/>
            <a:ext cx="167951" cy="16328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sz="1400">
              <a:solidFill>
                <a:srgbClr val="C00000"/>
              </a:solidFill>
              <a:latin typeface="Arial"/>
            </a:endParaRPr>
          </a:p>
        </p:txBody>
      </p:sp>
      <p:sp>
        <p:nvSpPr>
          <p:cNvPr id="34" name="矩形 33">
            <a:extLst>
              <a:ext uri="{FF2B5EF4-FFF2-40B4-BE49-F238E27FC236}">
                <a16:creationId xmlns:a16="http://schemas.microsoft.com/office/drawing/2014/main" id="{EDBE02F2-7E23-92F2-5BA9-3DB0D78477AB}"/>
              </a:ext>
            </a:extLst>
          </p:cNvPr>
          <p:cNvSpPr/>
          <p:nvPr/>
        </p:nvSpPr>
        <p:spPr>
          <a:xfrm>
            <a:off x="229323" y="6115402"/>
            <a:ext cx="2337023" cy="830997"/>
          </a:xfrm>
          <a:prstGeom prst="rect">
            <a:avLst/>
          </a:prstGeom>
        </p:spPr>
        <p:txBody>
          <a:bodyPr wrap="square">
            <a:spAutoFit/>
          </a:bodyPr>
          <a:lstStyle/>
          <a:p>
            <a:pPr defTabSz="914354">
              <a:defRPr/>
            </a:pPr>
            <a:r>
              <a:rPr lang="en-US"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Mission Proposed</a:t>
            </a:r>
            <a:endParaRPr lang="zh-CN"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5" name="矩形 34">
            <a:extLst>
              <a:ext uri="{FF2B5EF4-FFF2-40B4-BE49-F238E27FC236}">
                <a16:creationId xmlns:a16="http://schemas.microsoft.com/office/drawing/2014/main" id="{D99DDE88-0E93-393C-24FE-C664562CDA70}"/>
              </a:ext>
            </a:extLst>
          </p:cNvPr>
          <p:cNvSpPr/>
          <p:nvPr/>
        </p:nvSpPr>
        <p:spPr>
          <a:xfrm>
            <a:off x="5471070" y="6121644"/>
            <a:ext cx="1785104" cy="461665"/>
          </a:xfrm>
          <a:prstGeom prst="rect">
            <a:avLst/>
          </a:prstGeom>
        </p:spPr>
        <p:txBody>
          <a:bodyPr wrap="square">
            <a:spAutoFit/>
          </a:bodyPr>
          <a:lstStyle/>
          <a:p>
            <a:pPr defTabSz="914354"/>
            <a:r>
              <a:rPr lang="en-US"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Phase C</a:t>
            </a:r>
          </a:p>
        </p:txBody>
      </p:sp>
      <p:sp>
        <p:nvSpPr>
          <p:cNvPr id="36" name="矩形 35">
            <a:extLst>
              <a:ext uri="{FF2B5EF4-FFF2-40B4-BE49-F238E27FC236}">
                <a16:creationId xmlns:a16="http://schemas.microsoft.com/office/drawing/2014/main" id="{D06A7F46-19C3-4581-B487-40A1A31A85B7}"/>
              </a:ext>
            </a:extLst>
          </p:cNvPr>
          <p:cNvSpPr/>
          <p:nvPr/>
        </p:nvSpPr>
        <p:spPr>
          <a:xfrm>
            <a:off x="254157" y="5625820"/>
            <a:ext cx="819455" cy="400110"/>
          </a:xfrm>
          <a:prstGeom prst="rect">
            <a:avLst/>
          </a:prstGeom>
        </p:spPr>
        <p:txBody>
          <a:bodyPr wrap="none">
            <a:spAutoFit/>
          </a:bodyPr>
          <a:lstStyle/>
          <a:p>
            <a:pPr defTabSz="914354">
              <a:defRPr/>
            </a:pPr>
            <a:r>
              <a:rPr lang="en-US" altLang="zh-CN" sz="2000" b="1" kern="100" dirty="0">
                <a:solidFill>
                  <a:schemeClr val="accent1">
                    <a:lumMod val="50000"/>
                  </a:schemeClr>
                </a:solidFill>
                <a:latin typeface="微软雅黑" panose="020B0503020204020204" pitchFamily="34" charset="-122"/>
                <a:ea typeface="微软雅黑" panose="020B0503020204020204" pitchFamily="34" charset="-122"/>
              </a:rPr>
              <a:t>2012</a:t>
            </a:r>
            <a:endParaRPr lang="zh-CN" altLang="zh-CN" sz="2000" b="1" kern="100"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7" name="文本框 36">
            <a:extLst>
              <a:ext uri="{FF2B5EF4-FFF2-40B4-BE49-F238E27FC236}">
                <a16:creationId xmlns:a16="http://schemas.microsoft.com/office/drawing/2014/main" id="{AB33FF5F-424A-E8CF-1326-650D313B7DE7}"/>
              </a:ext>
            </a:extLst>
          </p:cNvPr>
          <p:cNvSpPr txBox="1"/>
          <p:nvPr/>
        </p:nvSpPr>
        <p:spPr>
          <a:xfrm>
            <a:off x="2845035" y="6140926"/>
            <a:ext cx="2573059" cy="830997"/>
          </a:xfrm>
          <a:prstGeom prst="rect">
            <a:avLst/>
          </a:prstGeom>
        </p:spPr>
        <p:txBody>
          <a:bodyPr wrap="square">
            <a:spAutoFit/>
          </a:bodyPr>
          <a:lstStyle>
            <a:defPPr>
              <a:defRPr lang="zh-CN"/>
            </a:defPPr>
            <a:lvl1pPr marR="0" lvl="0" indent="0" algn="ctr" fontAlgn="auto">
              <a:lnSpc>
                <a:spcPts val="2400"/>
              </a:lnSpc>
              <a:spcBef>
                <a:spcPts val="0"/>
              </a:spcBef>
              <a:spcAft>
                <a:spcPts val="0"/>
              </a:spcAft>
              <a:buClrTx/>
              <a:buSzTx/>
              <a:buFontTx/>
              <a:buNone/>
              <a:tabLst/>
              <a:defRPr kumimoji="0" sz="1600" b="1" i="0" u="none" strike="noStrike" kern="100" cap="none" spc="0" normalizeH="0" baseline="0">
                <a:ln>
                  <a:noFill/>
                </a:ln>
                <a:solidFill>
                  <a:srgbClr val="002060"/>
                </a:solidFill>
                <a:effectLst/>
                <a:uLnTx/>
                <a:uFillTx/>
                <a:latin typeface="微软雅黑" panose="020B0503020204020204" pitchFamily="34" charset="-122"/>
                <a:ea typeface="微软雅黑" panose="020B0503020204020204" pitchFamily="34" charset="-122"/>
                <a:cs typeface="Times New Roman" panose="02020603050405020304" pitchFamily="18" charset="0"/>
              </a:defRPr>
            </a:lvl1pPr>
          </a:lstStyle>
          <a:p>
            <a:pPr algn="l" defTabSz="914354">
              <a:lnSpc>
                <a:spcPct val="100000"/>
              </a:lnSpc>
            </a:pPr>
            <a:r>
              <a:rPr lang="en-US" altLang="zh-CN" sz="2400" dirty="0">
                <a:solidFill>
                  <a:srgbClr val="C00000"/>
                </a:solidFill>
              </a:rPr>
              <a:t>Mission Approved</a:t>
            </a:r>
          </a:p>
        </p:txBody>
      </p:sp>
      <p:sp>
        <p:nvSpPr>
          <p:cNvPr id="41" name="椭圆 40">
            <a:extLst>
              <a:ext uri="{FF2B5EF4-FFF2-40B4-BE49-F238E27FC236}">
                <a16:creationId xmlns:a16="http://schemas.microsoft.com/office/drawing/2014/main" id="{EDCE2ED6-3A06-434A-CB44-E3C8B3BABDAF}"/>
              </a:ext>
            </a:extLst>
          </p:cNvPr>
          <p:cNvSpPr/>
          <p:nvPr/>
        </p:nvSpPr>
        <p:spPr>
          <a:xfrm>
            <a:off x="5983190" y="5986323"/>
            <a:ext cx="167951" cy="163287"/>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zh-CN" altLang="en-US" sz="1400" dirty="0">
                <a:solidFill>
                  <a:prstClr val="white"/>
                </a:solidFill>
                <a:latin typeface="Arial"/>
              </a:rPr>
              <a:t>　</a:t>
            </a:r>
          </a:p>
        </p:txBody>
      </p:sp>
      <p:sp>
        <p:nvSpPr>
          <p:cNvPr id="42" name="矩形 41">
            <a:extLst>
              <a:ext uri="{FF2B5EF4-FFF2-40B4-BE49-F238E27FC236}">
                <a16:creationId xmlns:a16="http://schemas.microsoft.com/office/drawing/2014/main" id="{4A5B7656-6C57-B602-8632-A3C89D4A7D42}"/>
              </a:ext>
            </a:extLst>
          </p:cNvPr>
          <p:cNvSpPr/>
          <p:nvPr/>
        </p:nvSpPr>
        <p:spPr>
          <a:xfrm>
            <a:off x="5356280" y="5565239"/>
            <a:ext cx="1210588" cy="400110"/>
          </a:xfrm>
          <a:prstGeom prst="rect">
            <a:avLst/>
          </a:prstGeom>
        </p:spPr>
        <p:txBody>
          <a:bodyPr wrap="none">
            <a:spAutoFit/>
          </a:bodyPr>
          <a:lstStyle/>
          <a:p>
            <a:pPr defTabSz="914354">
              <a:defRPr/>
            </a:pPr>
            <a:r>
              <a:rPr lang="en-US" altLang="zh-CN" sz="2000" b="1" kern="100" dirty="0">
                <a:solidFill>
                  <a:srgbClr val="002060"/>
                </a:solidFill>
                <a:latin typeface="微软雅黑" panose="020B0503020204020204" pitchFamily="34" charset="-122"/>
                <a:ea typeface="微软雅黑" panose="020B0503020204020204" pitchFamily="34" charset="-122"/>
              </a:rPr>
              <a:t>2019.12</a:t>
            </a:r>
            <a:endParaRPr lang="zh-CN" altLang="zh-CN" sz="2000"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3" name="矩形 42">
            <a:extLst>
              <a:ext uri="{FF2B5EF4-FFF2-40B4-BE49-F238E27FC236}">
                <a16:creationId xmlns:a16="http://schemas.microsoft.com/office/drawing/2014/main" id="{C9D9642A-78FE-7147-7EB5-32AE75CDEAD7}"/>
              </a:ext>
            </a:extLst>
          </p:cNvPr>
          <p:cNvSpPr/>
          <p:nvPr/>
        </p:nvSpPr>
        <p:spPr>
          <a:xfrm>
            <a:off x="8364814" y="5566713"/>
            <a:ext cx="1210588" cy="400110"/>
          </a:xfrm>
          <a:prstGeom prst="rect">
            <a:avLst/>
          </a:prstGeom>
        </p:spPr>
        <p:txBody>
          <a:bodyPr wrap="none">
            <a:spAutoFit/>
          </a:bodyPr>
          <a:lstStyle/>
          <a:p>
            <a:pPr defTabSz="914354">
              <a:defRPr/>
            </a:pPr>
            <a:r>
              <a:rPr lang="en-US" altLang="zh-CN" sz="2000" b="1" kern="100" dirty="0">
                <a:solidFill>
                  <a:srgbClr val="002060"/>
                </a:solidFill>
                <a:latin typeface="微软雅黑" panose="020B0503020204020204" pitchFamily="34" charset="-122"/>
                <a:ea typeface="微软雅黑" panose="020B0503020204020204" pitchFamily="34" charset="-122"/>
              </a:rPr>
              <a:t>2024.01</a:t>
            </a:r>
            <a:endParaRPr lang="zh-CN" altLang="zh-CN" sz="1600"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5" name="椭圆 44">
            <a:extLst>
              <a:ext uri="{FF2B5EF4-FFF2-40B4-BE49-F238E27FC236}">
                <a16:creationId xmlns:a16="http://schemas.microsoft.com/office/drawing/2014/main" id="{17042765-1A1A-6128-3BC9-94AEB9221AB1}"/>
              </a:ext>
            </a:extLst>
          </p:cNvPr>
          <p:cNvSpPr/>
          <p:nvPr/>
        </p:nvSpPr>
        <p:spPr>
          <a:xfrm>
            <a:off x="8702392" y="5961775"/>
            <a:ext cx="167951" cy="163287"/>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en-US" altLang="zh-CN" sz="1400" dirty="0">
                <a:solidFill>
                  <a:prstClr val="white"/>
                </a:solidFill>
                <a:latin typeface="Arial"/>
              </a:rPr>
              <a:t>   </a:t>
            </a:r>
            <a:endParaRPr lang="zh-CN" altLang="en-US" sz="1400" dirty="0">
              <a:solidFill>
                <a:prstClr val="white"/>
              </a:solidFill>
              <a:latin typeface="Arial"/>
            </a:endParaRPr>
          </a:p>
        </p:txBody>
      </p:sp>
      <p:sp>
        <p:nvSpPr>
          <p:cNvPr id="46" name="矩形 45">
            <a:extLst>
              <a:ext uri="{FF2B5EF4-FFF2-40B4-BE49-F238E27FC236}">
                <a16:creationId xmlns:a16="http://schemas.microsoft.com/office/drawing/2014/main" id="{C9D9642A-78FE-7147-7EB5-32AE75CDEAD7}"/>
              </a:ext>
            </a:extLst>
          </p:cNvPr>
          <p:cNvSpPr/>
          <p:nvPr/>
        </p:nvSpPr>
        <p:spPr>
          <a:xfrm>
            <a:off x="10780944" y="5571716"/>
            <a:ext cx="1051891" cy="400110"/>
          </a:xfrm>
          <a:prstGeom prst="rect">
            <a:avLst/>
          </a:prstGeom>
        </p:spPr>
        <p:txBody>
          <a:bodyPr wrap="none">
            <a:spAutoFit/>
          </a:bodyPr>
          <a:lstStyle/>
          <a:p>
            <a:pPr defTabSz="914354">
              <a:defRPr/>
            </a:pPr>
            <a:r>
              <a:rPr lang="en-US" altLang="zh-CN" sz="2000" b="1" kern="100" dirty="0">
                <a:solidFill>
                  <a:srgbClr val="002060"/>
                </a:solidFill>
                <a:latin typeface="微软雅黑" panose="020B0503020204020204" pitchFamily="34" charset="-122"/>
                <a:ea typeface="微软雅黑" panose="020B0503020204020204" pitchFamily="34" charset="-122"/>
              </a:rPr>
              <a:t>2024.7</a:t>
            </a:r>
            <a:endParaRPr lang="zh-CN" altLang="zh-CN" sz="2000"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7" name="椭圆 46">
            <a:extLst>
              <a:ext uri="{FF2B5EF4-FFF2-40B4-BE49-F238E27FC236}">
                <a16:creationId xmlns:a16="http://schemas.microsoft.com/office/drawing/2014/main" id="{17042765-1A1A-6128-3BC9-94AEB9221AB1}"/>
              </a:ext>
            </a:extLst>
          </p:cNvPr>
          <p:cNvSpPr/>
          <p:nvPr/>
        </p:nvSpPr>
        <p:spPr>
          <a:xfrm>
            <a:off x="11180748" y="5961775"/>
            <a:ext cx="167951" cy="163287"/>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en-US" altLang="zh-CN" sz="1400" dirty="0">
                <a:solidFill>
                  <a:prstClr val="white"/>
                </a:solidFill>
                <a:latin typeface="Arial"/>
              </a:rPr>
              <a:t>   </a:t>
            </a:r>
            <a:endParaRPr lang="zh-CN" altLang="en-US" sz="1400" dirty="0">
              <a:solidFill>
                <a:prstClr val="white"/>
              </a:solidFill>
              <a:latin typeface="Arial"/>
            </a:endParaRPr>
          </a:p>
        </p:txBody>
      </p:sp>
      <p:sp>
        <p:nvSpPr>
          <p:cNvPr id="48" name="矩形 47">
            <a:extLst>
              <a:ext uri="{FF2B5EF4-FFF2-40B4-BE49-F238E27FC236}">
                <a16:creationId xmlns:a16="http://schemas.microsoft.com/office/drawing/2014/main" id="{96A09A1D-7B97-3B88-F399-DACD82BE7F75}"/>
              </a:ext>
            </a:extLst>
          </p:cNvPr>
          <p:cNvSpPr/>
          <p:nvPr/>
        </p:nvSpPr>
        <p:spPr>
          <a:xfrm>
            <a:off x="2779446" y="5605893"/>
            <a:ext cx="1210588" cy="400110"/>
          </a:xfrm>
          <a:prstGeom prst="rect">
            <a:avLst/>
          </a:prstGeom>
        </p:spPr>
        <p:txBody>
          <a:bodyPr wrap="none">
            <a:spAutoFit/>
          </a:bodyPr>
          <a:lstStyle/>
          <a:p>
            <a:pPr defTabSz="914354">
              <a:defRPr/>
            </a:pPr>
            <a:r>
              <a:rPr lang="en-US" altLang="zh-CN" sz="2000" b="1" kern="100" dirty="0">
                <a:solidFill>
                  <a:srgbClr val="002060"/>
                </a:solidFill>
                <a:latin typeface="微软雅黑" panose="020B0503020204020204" pitchFamily="34" charset="-122"/>
                <a:ea typeface="微软雅黑" panose="020B0503020204020204" pitchFamily="34" charset="-122"/>
              </a:rPr>
              <a:t>2017.12</a:t>
            </a:r>
            <a:endParaRPr lang="zh-CN" altLang="zh-CN" sz="2000"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9" name="矩形 48">
            <a:extLst>
              <a:ext uri="{FF2B5EF4-FFF2-40B4-BE49-F238E27FC236}">
                <a16:creationId xmlns:a16="http://schemas.microsoft.com/office/drawing/2014/main" id="{D99DDE88-0E93-393C-24FE-C664562CDA70}"/>
              </a:ext>
            </a:extLst>
          </p:cNvPr>
          <p:cNvSpPr/>
          <p:nvPr/>
        </p:nvSpPr>
        <p:spPr>
          <a:xfrm>
            <a:off x="8144297" y="6091071"/>
            <a:ext cx="2063888" cy="461665"/>
          </a:xfrm>
          <a:prstGeom prst="rect">
            <a:avLst/>
          </a:prstGeom>
        </p:spPr>
        <p:txBody>
          <a:bodyPr wrap="square">
            <a:spAutoFit/>
          </a:bodyPr>
          <a:lstStyle/>
          <a:p>
            <a:pPr defTabSz="914354"/>
            <a:r>
              <a:rPr lang="en-US"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Launch</a:t>
            </a:r>
          </a:p>
        </p:txBody>
      </p:sp>
      <p:sp>
        <p:nvSpPr>
          <p:cNvPr id="50" name="矩形 49">
            <a:extLst>
              <a:ext uri="{FF2B5EF4-FFF2-40B4-BE49-F238E27FC236}">
                <a16:creationId xmlns:a16="http://schemas.microsoft.com/office/drawing/2014/main" id="{D99DDE88-0E93-393C-24FE-C664562CDA70}"/>
              </a:ext>
            </a:extLst>
          </p:cNvPr>
          <p:cNvSpPr/>
          <p:nvPr/>
        </p:nvSpPr>
        <p:spPr>
          <a:xfrm>
            <a:off x="10604410" y="6157512"/>
            <a:ext cx="2721146" cy="461665"/>
          </a:xfrm>
          <a:prstGeom prst="rect">
            <a:avLst/>
          </a:prstGeom>
        </p:spPr>
        <p:txBody>
          <a:bodyPr wrap="square">
            <a:spAutoFit/>
          </a:bodyPr>
          <a:lstStyle/>
          <a:p>
            <a:pPr defTabSz="914354"/>
            <a:r>
              <a:rPr lang="en-US"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Cycle 1</a:t>
            </a:r>
          </a:p>
        </p:txBody>
      </p:sp>
      <p:sp>
        <p:nvSpPr>
          <p:cNvPr id="51" name="矩形 50">
            <a:extLst>
              <a:ext uri="{FF2B5EF4-FFF2-40B4-BE49-F238E27FC236}">
                <a16:creationId xmlns:a16="http://schemas.microsoft.com/office/drawing/2014/main" id="{EDBE02F2-7E23-92F2-5BA9-3DB0D78477AB}"/>
              </a:ext>
            </a:extLst>
          </p:cNvPr>
          <p:cNvSpPr/>
          <p:nvPr/>
        </p:nvSpPr>
        <p:spPr>
          <a:xfrm>
            <a:off x="7157156" y="1016750"/>
            <a:ext cx="4023592" cy="523220"/>
          </a:xfrm>
          <a:prstGeom prst="rect">
            <a:avLst/>
          </a:prstGeom>
        </p:spPr>
        <p:txBody>
          <a:bodyPr wrap="square">
            <a:spAutoFit/>
          </a:bodyPr>
          <a:lstStyle/>
          <a:p>
            <a:pPr defTabSz="914354">
              <a:defRPr/>
            </a:pPr>
            <a:r>
              <a:rPr lang="en-US" altLang="zh-CN" sz="28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Proposed in 2012</a:t>
            </a:r>
            <a:endParaRPr lang="zh-CN" altLang="zh-CN" sz="28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EF234733-E37C-5F22-9D97-3464124CE60D}"/>
              </a:ext>
            </a:extLst>
          </p:cNvPr>
          <p:cNvSpPr txBox="1"/>
          <p:nvPr/>
        </p:nvSpPr>
        <p:spPr>
          <a:xfrm>
            <a:off x="8528575" y="1462675"/>
            <a:ext cx="191334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Arial"/>
                <a:ea typeface="Arial"/>
                <a:cs typeface="Arial"/>
                <a:sym typeface="Arial"/>
              </a:rPr>
              <a:t>PI</a:t>
            </a:r>
            <a:r>
              <a:rPr kumimoji="0" lang="zh-CN" altLang="en-US" sz="1800" b="0" i="0" u="none" strike="noStrike" cap="none" spc="0" normalizeH="0" baseline="0" dirty="0">
                <a:ln>
                  <a:noFill/>
                </a:ln>
                <a:solidFill>
                  <a:srgbClr val="000000"/>
                </a:solidFill>
                <a:effectLst/>
                <a:uFillTx/>
                <a:latin typeface="Arial"/>
                <a:ea typeface="Arial"/>
                <a:cs typeface="Arial"/>
                <a:sym typeface="Arial"/>
              </a:rPr>
              <a:t>：</a:t>
            </a:r>
            <a:r>
              <a:rPr kumimoji="0" lang="en-US" altLang="zh-CN" sz="1800" b="0" i="0" u="none" strike="noStrike" cap="none" spc="0" normalizeH="0" baseline="0" dirty="0" err="1">
                <a:ln>
                  <a:noFill/>
                </a:ln>
                <a:solidFill>
                  <a:srgbClr val="000000"/>
                </a:solidFill>
                <a:effectLst/>
                <a:uFillTx/>
                <a:latin typeface="Arial"/>
                <a:ea typeface="Arial"/>
                <a:cs typeface="Arial"/>
                <a:sym typeface="Arial"/>
              </a:rPr>
              <a:t>Weimin</a:t>
            </a:r>
            <a:r>
              <a:rPr kumimoji="0" lang="en-US" altLang="zh-CN" sz="1800" b="0" i="0" u="none" strike="noStrike" cap="none" spc="0" normalizeH="0" baseline="0" dirty="0">
                <a:ln>
                  <a:noFill/>
                </a:ln>
                <a:solidFill>
                  <a:srgbClr val="000000"/>
                </a:solidFill>
                <a:effectLst/>
                <a:uFillTx/>
                <a:latin typeface="Arial"/>
                <a:ea typeface="Arial"/>
                <a:cs typeface="Arial"/>
                <a:sym typeface="Arial"/>
              </a:rPr>
              <a:t> Yuan</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90708932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87F88C4-1356-ED9A-E6EB-E35816C26FC7}"/>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zh-CN" sz="1400" b="0" i="0" u="none" strike="noStrike" kern="0" cap="none" spc="0" normalizeH="0" baseline="0" noProof="0" smtClean="0">
                <a:ln>
                  <a:noFill/>
                </a:ln>
                <a:solidFill>
                  <a:srgbClr val="A7C0DE"/>
                </a:solidFill>
                <a:effectLst/>
                <a:uLnTx/>
                <a:uFillTx/>
                <a:latin typeface="Krona One"/>
                <a:sym typeface="Krona One"/>
              </a:rPr>
              <a:pPr marL="0" marR="0" lvl="0" indent="0" algn="r" defTabSz="914400" eaLnBrk="1" fontAlgn="auto" latinLnBrk="0" hangingPunct="1">
                <a:lnSpc>
                  <a:spcPct val="100000"/>
                </a:lnSpc>
                <a:spcBef>
                  <a:spcPts val="0"/>
                </a:spcBef>
                <a:spcAft>
                  <a:spcPts val="0"/>
                </a:spcAft>
                <a:buClrTx/>
                <a:buSzTx/>
                <a:buFontTx/>
                <a:buNone/>
                <a:tabLst/>
                <a:defRPr/>
              </a:pPr>
              <a:t>20</a:t>
            </a:fld>
            <a:endParaRPr kumimoji="0" lang="zh-CN" altLang="en-US" sz="1400" b="0" i="0" u="none" strike="noStrike" kern="0" cap="none" spc="0" normalizeH="0" baseline="0" noProof="0">
              <a:ln>
                <a:noFill/>
              </a:ln>
              <a:solidFill>
                <a:srgbClr val="A7C0DE"/>
              </a:solidFill>
              <a:effectLst/>
              <a:uLnTx/>
              <a:uFillTx/>
              <a:latin typeface="Krona One"/>
              <a:sym typeface="Krona One"/>
            </a:endParaRPr>
          </a:p>
        </p:txBody>
      </p:sp>
      <p:sp>
        <p:nvSpPr>
          <p:cNvPr id="3" name="标题 2">
            <a:extLst>
              <a:ext uri="{FF2B5EF4-FFF2-40B4-BE49-F238E27FC236}">
                <a16:creationId xmlns:a16="http://schemas.microsoft.com/office/drawing/2014/main" id="{89F01235-1E62-0853-4B16-77EAFDB4C440}"/>
              </a:ext>
            </a:extLst>
          </p:cNvPr>
          <p:cNvSpPr>
            <a:spLocks noGrp="1"/>
          </p:cNvSpPr>
          <p:nvPr>
            <p:ph type="title"/>
          </p:nvPr>
        </p:nvSpPr>
        <p:spPr/>
        <p:txBody>
          <a:bodyPr>
            <a:normAutofit/>
          </a:bodyPr>
          <a:lstStyle/>
          <a:p>
            <a:r>
              <a:rPr kumimoji="1" lang="en-US" altLang="zh-CN" sz="2500" b="1" i="0" u="none" strike="noStrike" kern="0" cap="none" spc="0" normalizeH="0" baseline="0" noProof="0" dirty="0">
                <a:ln>
                  <a:noFill/>
                </a:ln>
                <a:solidFill>
                  <a:srgbClr val="4F81BD"/>
                </a:solidFill>
                <a:effectLst/>
                <a:uLnTx/>
                <a:uFillTx/>
                <a:latin typeface="Krona One"/>
                <a:sym typeface="Krona One"/>
              </a:rPr>
              <a:t>EP240222a: TDE by IMBH in the halo of a large galaxy</a:t>
            </a:r>
            <a:endParaRPr kumimoji="1" lang="zh-CN" altLang="en-US" dirty="0"/>
          </a:p>
        </p:txBody>
      </p:sp>
      <p:pic>
        <p:nvPicPr>
          <p:cNvPr id="4" name="图片 3" descr="/private/var/folders/vg/wr0bx9x55bldzqqf8332v6dm0000gn/T/com.kingsoft.wpsoffice.mac/picturecompress_20241016013400/output_1.pngoutput_1">
            <a:extLst>
              <a:ext uri="{FF2B5EF4-FFF2-40B4-BE49-F238E27FC236}">
                <a16:creationId xmlns:a16="http://schemas.microsoft.com/office/drawing/2014/main" id="{9B6E5B5E-3A58-21E4-9B6B-3FA2B30688BA}"/>
              </a:ext>
            </a:extLst>
          </p:cNvPr>
          <p:cNvPicPr>
            <a:picLocks noChangeAspect="1"/>
          </p:cNvPicPr>
          <p:nvPr/>
        </p:nvPicPr>
        <p:blipFill>
          <a:blip r:embed="rId6"/>
          <a:stretch>
            <a:fillRect/>
          </a:stretch>
        </p:blipFill>
        <p:spPr>
          <a:xfrm>
            <a:off x="689297" y="962652"/>
            <a:ext cx="5299710" cy="3011170"/>
          </a:xfrm>
          <a:prstGeom prst="rect">
            <a:avLst/>
          </a:prstGeom>
        </p:spPr>
      </p:pic>
      <p:sp>
        <p:nvSpPr>
          <p:cNvPr id="5" name="文本框 4">
            <a:extLst>
              <a:ext uri="{FF2B5EF4-FFF2-40B4-BE49-F238E27FC236}">
                <a16:creationId xmlns:a16="http://schemas.microsoft.com/office/drawing/2014/main" id="{D421E872-D6D5-5827-FD6B-FE974CF48486}"/>
              </a:ext>
            </a:extLst>
          </p:cNvPr>
          <p:cNvSpPr txBox="1"/>
          <p:nvPr/>
        </p:nvSpPr>
        <p:spPr>
          <a:xfrm>
            <a:off x="609917" y="4017323"/>
            <a:ext cx="59524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a:cs typeface="+mn-cs"/>
                <a:sym typeface="Arial"/>
              </a:rPr>
              <a:t>&gt;4 years; off nucleus:  35 kpc from center of a massive galaxy </a:t>
            </a:r>
          </a:p>
        </p:txBody>
      </p:sp>
      <p:grpSp>
        <p:nvGrpSpPr>
          <p:cNvPr id="6" name="组合 5">
            <a:extLst>
              <a:ext uri="{FF2B5EF4-FFF2-40B4-BE49-F238E27FC236}">
                <a16:creationId xmlns:a16="http://schemas.microsoft.com/office/drawing/2014/main" id="{0A52FE99-0C05-0EC6-B7D6-EE3A6966201C}"/>
              </a:ext>
            </a:extLst>
          </p:cNvPr>
          <p:cNvGrpSpPr/>
          <p:nvPr/>
        </p:nvGrpSpPr>
        <p:grpSpPr>
          <a:xfrm>
            <a:off x="6748147" y="928309"/>
            <a:ext cx="4336964" cy="3823890"/>
            <a:chOff x="9921" y="1928"/>
            <a:chExt cx="7895" cy="6889"/>
          </a:xfrm>
        </p:grpSpPr>
        <p:grpSp>
          <p:nvGrpSpPr>
            <p:cNvPr id="7" name="组合 6">
              <a:extLst>
                <a:ext uri="{FF2B5EF4-FFF2-40B4-BE49-F238E27FC236}">
                  <a16:creationId xmlns:a16="http://schemas.microsoft.com/office/drawing/2014/main" id="{A850FF98-5D24-39E5-3F54-AC5E125D4715}"/>
                </a:ext>
              </a:extLst>
            </p:cNvPr>
            <p:cNvGrpSpPr/>
            <p:nvPr/>
          </p:nvGrpSpPr>
          <p:grpSpPr>
            <a:xfrm>
              <a:off x="9921" y="1928"/>
              <a:ext cx="7895" cy="6889"/>
              <a:chOff x="6828" y="2276"/>
              <a:chExt cx="5543" cy="4650"/>
            </a:xfrm>
          </p:grpSpPr>
          <p:pic>
            <p:nvPicPr>
              <p:cNvPr id="9" name="图片 8" descr="截屏2024-10-11 01.33.36">
                <a:extLst>
                  <a:ext uri="{FF2B5EF4-FFF2-40B4-BE49-F238E27FC236}">
                    <a16:creationId xmlns:a16="http://schemas.microsoft.com/office/drawing/2014/main" id="{71D6E43C-45DC-AC11-A6DE-69EC446AF847}"/>
                  </a:ext>
                </a:extLst>
              </p:cNvPr>
              <p:cNvPicPr>
                <a:picLocks noChangeAspect="1"/>
              </p:cNvPicPr>
              <p:nvPr>
                <p:custDataLst>
                  <p:tags r:id="rId2"/>
                </p:custDataLst>
              </p:nvPr>
            </p:nvPicPr>
            <p:blipFill>
              <a:blip r:embed="rId7"/>
              <a:stretch>
                <a:fillRect/>
              </a:stretch>
            </p:blipFill>
            <p:spPr>
              <a:xfrm>
                <a:off x="6828" y="2276"/>
                <a:ext cx="5543" cy="4650"/>
              </a:xfrm>
              <a:prstGeom prst="rect">
                <a:avLst/>
              </a:prstGeom>
            </p:spPr>
          </p:pic>
          <p:sp>
            <p:nvSpPr>
              <p:cNvPr id="10" name="文本框 9">
                <a:extLst>
                  <a:ext uri="{FF2B5EF4-FFF2-40B4-BE49-F238E27FC236}">
                    <a16:creationId xmlns:a16="http://schemas.microsoft.com/office/drawing/2014/main" id="{A33FFA53-E9AF-05F3-9967-7ABD76189218}"/>
                  </a:ext>
                </a:extLst>
              </p:cNvPr>
              <p:cNvSpPr txBox="1"/>
              <p:nvPr>
                <p:custDataLst>
                  <p:tags r:id="rId3"/>
                </p:custDataLst>
              </p:nvPr>
            </p:nvSpPr>
            <p:spPr>
              <a:xfrm>
                <a:off x="7660" y="2480"/>
                <a:ext cx="2703" cy="55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Cochin Regular" panose="02000603020000020003" charset="0"/>
                    <a:ea typeface="宋体"/>
                    <a:cs typeface="Cochin Regular" panose="02000603020000020003" charset="0"/>
                    <a:sym typeface="Arial"/>
                  </a:rPr>
                  <a:t>X-ray light curve</a:t>
                </a:r>
              </a:p>
            </p:txBody>
          </p:sp>
        </p:grpSp>
        <p:sp>
          <p:nvSpPr>
            <p:cNvPr id="8" name="文本框 7">
              <a:extLst>
                <a:ext uri="{FF2B5EF4-FFF2-40B4-BE49-F238E27FC236}">
                  <a16:creationId xmlns:a16="http://schemas.microsoft.com/office/drawing/2014/main" id="{68E6C55E-9225-E447-AA47-F734BC82416B}"/>
                </a:ext>
              </a:extLst>
            </p:cNvPr>
            <p:cNvSpPr txBox="1"/>
            <p:nvPr>
              <p:custDataLst>
                <p:tags r:id="rId1"/>
              </p:custDataLst>
            </p:nvPr>
          </p:nvSpPr>
          <p:spPr>
            <a:xfrm>
              <a:off x="11146" y="5400"/>
              <a:ext cx="3631" cy="82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Cochin Regular" panose="02000603020000020003" charset="0"/>
                  <a:ea typeface="宋体"/>
                  <a:cs typeface="Cochin Regular" panose="02000603020000020003" charset="0"/>
                  <a:sym typeface="Arial"/>
                </a:rPr>
                <a:t>optical light curve</a:t>
              </a:r>
            </a:p>
          </p:txBody>
        </p:sp>
      </p:grpSp>
      <p:sp>
        <p:nvSpPr>
          <p:cNvPr id="15" name="文本框 14">
            <a:extLst>
              <a:ext uri="{FF2B5EF4-FFF2-40B4-BE49-F238E27FC236}">
                <a16:creationId xmlns:a16="http://schemas.microsoft.com/office/drawing/2014/main" id="{D3C4AE52-E517-5ABD-0E29-A4FD986F3896}"/>
              </a:ext>
            </a:extLst>
          </p:cNvPr>
          <p:cNvSpPr txBox="1"/>
          <p:nvPr/>
        </p:nvSpPr>
        <p:spPr>
          <a:xfrm>
            <a:off x="7252926" y="4975282"/>
            <a:ext cx="4485418" cy="154969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宋体"/>
                <a:cs typeface="+mn-cs"/>
                <a:sym typeface="Arial"/>
              </a:rPr>
              <a:t>BH mass 1e4-1e5 </a:t>
            </a:r>
            <a:r>
              <a:rPr kumimoji="0" lang="en-US" altLang="zh-CN" sz="2000" b="0" i="0" u="none" strike="noStrike" kern="1200" cap="none" spc="0" normalizeH="0" baseline="0" noProof="0" dirty="0" err="1">
                <a:ln>
                  <a:noFill/>
                </a:ln>
                <a:solidFill>
                  <a:prstClr val="black"/>
                </a:solidFill>
                <a:effectLst/>
                <a:uLnTx/>
                <a:uFillTx/>
                <a:latin typeface="Calibri"/>
                <a:ea typeface="宋体"/>
                <a:cs typeface="+mn-cs"/>
                <a:sym typeface="Arial"/>
              </a:rPr>
              <a:t>Msun</a:t>
            </a:r>
            <a:endParaRPr kumimoji="0" lang="en-US" altLang="zh-CN" sz="2000" b="0" i="0" u="none" strike="noStrike" kern="1200" cap="none" spc="0" normalizeH="0" baseline="0" noProof="0" dirty="0">
              <a:ln>
                <a:noFill/>
              </a:ln>
              <a:solidFill>
                <a:prstClr val="black"/>
              </a:solidFill>
              <a:effectLst/>
              <a:uLnTx/>
              <a:uFillTx/>
              <a:latin typeface="Calibri"/>
              <a:ea typeface="宋体"/>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宋体"/>
                <a:cs typeface="+mn-cs"/>
                <a:sym typeface="Arial"/>
              </a:rPr>
              <a:t>host stellar mass: ~1e7 </a:t>
            </a:r>
            <a:r>
              <a:rPr kumimoji="0" lang="en-US" altLang="zh-CN" sz="2000" b="0" i="0" u="none" strike="noStrike" kern="1200" cap="none" spc="0" normalizeH="0" baseline="0" noProof="0" dirty="0" err="1">
                <a:ln>
                  <a:noFill/>
                </a:ln>
                <a:solidFill>
                  <a:prstClr val="black"/>
                </a:solidFill>
                <a:effectLst/>
                <a:uLnTx/>
                <a:uFillTx/>
                <a:latin typeface="Calibri"/>
                <a:ea typeface="宋体"/>
                <a:cs typeface="+mn-cs"/>
                <a:sym typeface="Arial"/>
              </a:rPr>
              <a:t>Msun</a:t>
            </a:r>
            <a:endParaRPr kumimoji="0" lang="en-US" altLang="zh-CN" sz="2000" b="0" i="0" u="none" strike="noStrike" kern="1200" cap="none" spc="0" normalizeH="0" baseline="0" noProof="0" dirty="0">
              <a:ln>
                <a:noFill/>
              </a:ln>
              <a:solidFill>
                <a:prstClr val="black"/>
              </a:solidFill>
              <a:effectLst/>
              <a:uLnTx/>
              <a:uFillTx/>
              <a:latin typeface="Calibri"/>
              <a:ea typeface="宋体"/>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a:cs typeface="+mn-cs"/>
                <a:sym typeface="Arial"/>
              </a:rPr>
              <a:t>(Jin et al. </a:t>
            </a:r>
            <a:r>
              <a:rPr lang="en-US" altLang="zh-CN" dirty="0">
                <a:solidFill>
                  <a:prstClr val="black"/>
                </a:solidFill>
                <a:latin typeface="Calibri"/>
                <a:ea typeface="宋体"/>
                <a:sym typeface="Arial"/>
              </a:rPr>
              <a:t>Science under review</a:t>
            </a:r>
            <a:r>
              <a:rPr kumimoji="0" lang="en-US" altLang="zh-CN" sz="1800" b="0" i="0" u="none" strike="noStrike" kern="1200" cap="none" spc="0" normalizeH="0" baseline="0" noProof="0" dirty="0">
                <a:ln>
                  <a:noFill/>
                </a:ln>
                <a:solidFill>
                  <a:prstClr val="black"/>
                </a:solidFill>
                <a:effectLst/>
                <a:uLnTx/>
                <a:uFillTx/>
                <a:latin typeface="Calibri"/>
                <a:ea typeface="宋体"/>
                <a:cs typeface="+mn-cs"/>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prstClr val="black"/>
              </a:solidFill>
              <a:latin typeface="Calibri"/>
              <a:ea typeface="宋体"/>
              <a:sym typeface="Arial"/>
            </a:endParaRPr>
          </a:p>
          <a:p>
            <a:pPr>
              <a:defRPr/>
            </a:pPr>
            <a:r>
              <a:rPr kumimoji="1" lang="en-US" altLang="zh-CN" sz="2400" dirty="0">
                <a:solidFill>
                  <a:srgbClr val="FF0000"/>
                </a:solidFill>
                <a:latin typeface="Avenir Medium" panose="02000503020000020003" pitchFamily="2" charset="0"/>
                <a:ea typeface="Microsoft YaHei" panose="020B0503020204020204" pitchFamily="34" charset="-122"/>
                <a:cs typeface="Verdana" panose="020B0604030504040204" pitchFamily="34" charset="0"/>
              </a:rPr>
              <a:t>EP detected 4-6 TDE (2 IMBH)</a:t>
            </a:r>
            <a:endParaRPr kumimoji="0" lang="en-US" altLang="zh-CN" sz="2400" b="0" i="0" u="none" strike="noStrike" kern="1200" cap="none" spc="0" normalizeH="0" baseline="0" noProof="0" dirty="0">
              <a:ln>
                <a:noFill/>
              </a:ln>
              <a:solidFill>
                <a:srgbClr val="FF0000"/>
              </a:solidFill>
              <a:effectLst/>
              <a:uLnTx/>
              <a:uFillTx/>
              <a:latin typeface="Calibri"/>
              <a:ea typeface="宋体"/>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charset="-122"/>
                <a:cs typeface="Times New Roman" panose="02020603050405020304" pitchFamily="18" charset="0"/>
                <a:sym typeface="+mn-ea"/>
              </a:rPr>
              <a:t>.</a:t>
            </a:r>
          </a:p>
        </p:txBody>
      </p:sp>
      <p:pic>
        <p:nvPicPr>
          <p:cNvPr id="16" name="图片 15" descr="截屏2024-10-31 00.50.10">
            <a:extLst>
              <a:ext uri="{FF2B5EF4-FFF2-40B4-BE49-F238E27FC236}">
                <a16:creationId xmlns:a16="http://schemas.microsoft.com/office/drawing/2014/main" id="{CCB06B49-6A55-580B-B80F-BC88829C3158}"/>
              </a:ext>
            </a:extLst>
          </p:cNvPr>
          <p:cNvPicPr>
            <a:picLocks noChangeAspect="1"/>
          </p:cNvPicPr>
          <p:nvPr/>
        </p:nvPicPr>
        <p:blipFill>
          <a:blip r:embed="rId8"/>
          <a:stretch>
            <a:fillRect/>
          </a:stretch>
        </p:blipFill>
        <p:spPr>
          <a:xfrm>
            <a:off x="1304258" y="4560372"/>
            <a:ext cx="2417445" cy="2081530"/>
          </a:xfrm>
          <a:prstGeom prst="rect">
            <a:avLst/>
          </a:prstGeom>
          <a:ln>
            <a:solidFill>
              <a:schemeClr val="tx1"/>
            </a:solidFill>
          </a:ln>
        </p:spPr>
      </p:pic>
      <p:pic>
        <p:nvPicPr>
          <p:cNvPr id="17" name="图片 16">
            <a:extLst>
              <a:ext uri="{FF2B5EF4-FFF2-40B4-BE49-F238E27FC236}">
                <a16:creationId xmlns:a16="http://schemas.microsoft.com/office/drawing/2014/main" id="{CCE51CFD-81D1-00A5-0A16-8066FEB4AA5F}"/>
              </a:ext>
            </a:extLst>
          </p:cNvPr>
          <p:cNvPicPr>
            <a:picLocks noChangeAspect="1"/>
          </p:cNvPicPr>
          <p:nvPr/>
        </p:nvPicPr>
        <p:blipFill>
          <a:blip r:embed="rId9"/>
          <a:stretch>
            <a:fillRect/>
          </a:stretch>
        </p:blipFill>
        <p:spPr>
          <a:xfrm>
            <a:off x="3958214" y="4659091"/>
            <a:ext cx="2916555" cy="2100287"/>
          </a:xfrm>
          <a:prstGeom prst="rect">
            <a:avLst/>
          </a:prstGeom>
        </p:spPr>
      </p:pic>
      <p:sp>
        <p:nvSpPr>
          <p:cNvPr id="18" name="文本框 17">
            <a:extLst>
              <a:ext uri="{FF2B5EF4-FFF2-40B4-BE49-F238E27FC236}">
                <a16:creationId xmlns:a16="http://schemas.microsoft.com/office/drawing/2014/main" id="{DE9F4313-E831-13AD-048C-C980242AF1B1}"/>
              </a:ext>
            </a:extLst>
          </p:cNvPr>
          <p:cNvSpPr txBox="1"/>
          <p:nvPr/>
        </p:nvSpPr>
        <p:spPr>
          <a:xfrm>
            <a:off x="1546761" y="6046115"/>
            <a:ext cx="139207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err="1">
                <a:ln>
                  <a:noFill/>
                </a:ln>
                <a:solidFill>
                  <a:prstClr val="black"/>
                </a:solidFill>
                <a:effectLst/>
                <a:uLnTx/>
                <a:uFillTx/>
                <a:latin typeface="Calibri"/>
                <a:ea typeface="宋体"/>
                <a:cs typeface="Arial"/>
                <a:sym typeface="Arial"/>
              </a:rPr>
              <a:t>kT</a:t>
            </a:r>
            <a:r>
              <a:rPr kumimoji="0" lang="en-US" altLang="zh-CN" sz="1600" b="0" i="0" u="none" strike="noStrike" kern="1200" cap="none" spc="0" normalizeH="0" baseline="0" noProof="0" dirty="0">
                <a:ln>
                  <a:noFill/>
                </a:ln>
                <a:solidFill>
                  <a:prstClr val="black"/>
                </a:solidFill>
                <a:effectLst/>
                <a:uLnTx/>
                <a:uFillTx/>
                <a:latin typeface="Calibri"/>
                <a:ea typeface="宋体"/>
                <a:cs typeface="Arial"/>
                <a:sym typeface="Arial"/>
              </a:rPr>
              <a:t>: ~ 200 eV</a:t>
            </a:r>
          </a:p>
        </p:txBody>
      </p:sp>
      <p:pic>
        <p:nvPicPr>
          <p:cNvPr id="19" name="图片 18">
            <a:extLst>
              <a:ext uri="{FF2B5EF4-FFF2-40B4-BE49-F238E27FC236}">
                <a16:creationId xmlns:a16="http://schemas.microsoft.com/office/drawing/2014/main" id="{06648D7E-935B-91B9-81F3-61E67F699F86}"/>
              </a:ext>
            </a:extLst>
          </p:cNvPr>
          <p:cNvPicPr>
            <a:picLocks noChangeAspect="1"/>
          </p:cNvPicPr>
          <p:nvPr/>
        </p:nvPicPr>
        <p:blipFill>
          <a:blip r:embed="rId10"/>
          <a:stretch>
            <a:fillRect/>
          </a:stretch>
        </p:blipFill>
        <p:spPr>
          <a:xfrm>
            <a:off x="445196" y="2382993"/>
            <a:ext cx="1115937" cy="1001155"/>
          </a:xfrm>
          <a:prstGeom prst="rect">
            <a:avLst/>
          </a:prstGeom>
        </p:spPr>
      </p:pic>
      <p:sp>
        <p:nvSpPr>
          <p:cNvPr id="20" name="文本框 19">
            <a:extLst>
              <a:ext uri="{FF2B5EF4-FFF2-40B4-BE49-F238E27FC236}">
                <a16:creationId xmlns:a16="http://schemas.microsoft.com/office/drawing/2014/main" id="{752A9A6A-4EFD-5ECA-D395-8B0CC3BA0A3B}"/>
              </a:ext>
            </a:extLst>
          </p:cNvPr>
          <p:cNvSpPr txBox="1"/>
          <p:nvPr/>
        </p:nvSpPr>
        <p:spPr>
          <a:xfrm>
            <a:off x="410820" y="3153776"/>
            <a:ext cx="1354343"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altLang="zh-CN" sz="1200" dirty="0">
                <a:solidFill>
                  <a:schemeClr val="bg1"/>
                </a:solidFill>
                <a:latin typeface="Arial"/>
                <a:ea typeface="Arial"/>
                <a:cs typeface="Arial"/>
                <a:sym typeface="Arial"/>
              </a:rPr>
              <a:t>EP-WXT detection</a:t>
            </a:r>
            <a:endParaRPr kumimoji="0" lang="zh-CN" altLang="en-US" sz="1200" b="0" i="0" u="none" strike="noStrike" cap="none" spc="0" normalizeH="0" baseline="0" dirty="0">
              <a:ln>
                <a:noFill/>
              </a:ln>
              <a:solidFill>
                <a:schemeClr val="bg1"/>
              </a:solidFill>
              <a:effectLst/>
              <a:uFillTx/>
              <a:latin typeface="Arial"/>
              <a:ea typeface="Arial"/>
              <a:cs typeface="Arial"/>
              <a:sym typeface="Arial"/>
            </a:endParaRPr>
          </a:p>
        </p:txBody>
      </p:sp>
      <p:cxnSp>
        <p:nvCxnSpPr>
          <p:cNvPr id="21" name="直线箭头连接符 20">
            <a:extLst>
              <a:ext uri="{FF2B5EF4-FFF2-40B4-BE49-F238E27FC236}">
                <a16:creationId xmlns:a16="http://schemas.microsoft.com/office/drawing/2014/main" id="{B079C0C3-CEEF-98A9-73A3-D9A6CF968E79}"/>
              </a:ext>
            </a:extLst>
          </p:cNvPr>
          <p:cNvCxnSpPr>
            <a:cxnSpLocks/>
          </p:cNvCxnSpPr>
          <p:nvPr/>
        </p:nvCxnSpPr>
        <p:spPr>
          <a:xfrm>
            <a:off x="1561133" y="2382993"/>
            <a:ext cx="849835" cy="278584"/>
          </a:xfrm>
          <a:prstGeom prst="straightConnector1">
            <a:avLst/>
          </a:prstGeom>
          <a:noFill/>
          <a:ln w="12700" cap="flat">
            <a:solidFill>
              <a:schemeClr val="bg1"/>
            </a:solidFill>
            <a:prstDash val="dash"/>
            <a:bevel/>
            <a:tailEnd type="non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2" name="直线箭头连接符 21">
            <a:extLst>
              <a:ext uri="{FF2B5EF4-FFF2-40B4-BE49-F238E27FC236}">
                <a16:creationId xmlns:a16="http://schemas.microsoft.com/office/drawing/2014/main" id="{A76AE862-9B2A-6797-F0ED-703C5B5795FD}"/>
              </a:ext>
            </a:extLst>
          </p:cNvPr>
          <p:cNvCxnSpPr>
            <a:cxnSpLocks/>
          </p:cNvCxnSpPr>
          <p:nvPr/>
        </p:nvCxnSpPr>
        <p:spPr>
          <a:xfrm flipV="1">
            <a:off x="1595509" y="2747935"/>
            <a:ext cx="815459" cy="607505"/>
          </a:xfrm>
          <a:prstGeom prst="straightConnector1">
            <a:avLst/>
          </a:prstGeom>
          <a:noFill/>
          <a:ln w="12700" cap="flat">
            <a:solidFill>
              <a:schemeClr val="bg1"/>
            </a:solidFill>
            <a:prstDash val="dash"/>
            <a:bevel/>
            <a:tailEnd type="non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24" name="文本框 23">
            <a:extLst>
              <a:ext uri="{FF2B5EF4-FFF2-40B4-BE49-F238E27FC236}">
                <a16:creationId xmlns:a16="http://schemas.microsoft.com/office/drawing/2014/main" id="{0D158592-D260-13C3-27A0-D2218AA41140}"/>
              </a:ext>
            </a:extLst>
          </p:cNvPr>
          <p:cNvSpPr txBox="1"/>
          <p:nvPr/>
        </p:nvSpPr>
        <p:spPr>
          <a:xfrm>
            <a:off x="4786594" y="1017312"/>
            <a:ext cx="1539577" cy="3077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kumimoji="1" lang="en-US" altLang="zh-CN" sz="1400" b="1" dirty="0">
                <a:solidFill>
                  <a:schemeClr val="accent6"/>
                </a:solidFill>
                <a:latin typeface="Microsoft YaHei" panose="020B0503020204020204" pitchFamily="34" charset="-122"/>
                <a:ea typeface="Microsoft YaHei" panose="020B0503020204020204" pitchFamily="34" charset="-122"/>
                <a:cs typeface="Verdana" panose="020B0604030504040204" pitchFamily="34" charset="0"/>
              </a:rPr>
              <a:t>EP240222a</a:t>
            </a:r>
            <a:endParaRPr lang="zh-CN" altLang="en-US" sz="1400" dirty="0"/>
          </a:p>
        </p:txBody>
      </p:sp>
    </p:spTree>
    <p:extLst>
      <p:ext uri="{BB962C8B-B14F-4D97-AF65-F5344CB8AC3E}">
        <p14:creationId xmlns:p14="http://schemas.microsoft.com/office/powerpoint/2010/main" val="298522560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C675F-94BC-6AC9-49FF-F12CBACF27F8}"/>
            </a:ext>
          </a:extLst>
        </p:cNvPr>
        <p:cNvGrpSpPr/>
        <p:nvPr/>
      </p:nvGrpSpPr>
      <p:grpSpPr>
        <a:xfrm>
          <a:off x="0" y="0"/>
          <a:ext cx="0" cy="0"/>
          <a:chOff x="0" y="0"/>
          <a:chExt cx="0" cy="0"/>
        </a:xfrm>
      </p:grpSpPr>
      <p:sp>
        <p:nvSpPr>
          <p:cNvPr id="607" name="Shape 607">
            <a:extLst>
              <a:ext uri="{FF2B5EF4-FFF2-40B4-BE49-F238E27FC236}">
                <a16:creationId xmlns:a16="http://schemas.microsoft.com/office/drawing/2014/main" id="{6483947E-5BC6-6BCF-72D0-57BC9B685EC3}"/>
              </a:ext>
            </a:extLst>
          </p:cNvPr>
          <p:cNvSpPr>
            <a:spLocks noGrp="1"/>
          </p:cNvSpPr>
          <p:nvPr>
            <p:ph type="sldNum" sz="quarter" idx="2"/>
          </p:nvPr>
        </p:nvSpPr>
        <p:spPr>
          <a:xfrm>
            <a:off x="8676640" y="6050279"/>
            <a:ext cx="2844800" cy="320041"/>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sz="1800">
                <a:solidFill>
                  <a:srgbClr val="000000"/>
                </a:solidFill>
              </a:defRPr>
            </a:pPr>
            <a:fld id="{86CB4B4D-7CA3-9044-876B-883B54F8677D}" type="slidenum">
              <a:rPr kumimoji="0" sz="1400" b="0" i="0" u="none" strike="noStrike" kern="0" cap="none" spc="0" normalizeH="0" baseline="0" noProof="0">
                <a:ln>
                  <a:noFill/>
                </a:ln>
                <a:solidFill>
                  <a:srgbClr val="A7C0DE"/>
                </a:solidFill>
                <a:effectLst/>
                <a:uLnTx/>
                <a:uFillTx/>
                <a:latin typeface="Krona One"/>
                <a:sym typeface="Krona One"/>
              </a:rPr>
              <a:pPr marL="0" marR="0" lvl="0" indent="0" algn="r" defTabSz="914400" eaLnBrk="1" fontAlgn="auto" latinLnBrk="0" hangingPunct="1">
                <a:lnSpc>
                  <a:spcPct val="100000"/>
                </a:lnSpc>
                <a:spcBef>
                  <a:spcPts val="0"/>
                </a:spcBef>
                <a:spcAft>
                  <a:spcPts val="0"/>
                </a:spcAft>
                <a:buClrTx/>
                <a:buSzTx/>
                <a:buFontTx/>
                <a:buNone/>
                <a:tabLst/>
                <a:defRPr sz="1800">
                  <a:solidFill>
                    <a:srgbClr val="000000"/>
                  </a:solidFill>
                </a:defRPr>
              </a:pPr>
              <a:t>21</a:t>
            </a:fld>
            <a:endParaRPr kumimoji="0" sz="1400" b="0" i="0" u="none" strike="noStrike" kern="0" cap="none" spc="0" normalizeH="0" baseline="0" noProof="0" dirty="0">
              <a:ln>
                <a:noFill/>
              </a:ln>
              <a:solidFill>
                <a:srgbClr val="A7C0DE"/>
              </a:solidFill>
              <a:effectLst/>
              <a:uLnTx/>
              <a:uFillTx/>
              <a:latin typeface="Krona One"/>
              <a:sym typeface="Krona One"/>
            </a:endParaRPr>
          </a:p>
        </p:txBody>
      </p:sp>
      <p:sp>
        <p:nvSpPr>
          <p:cNvPr id="608" name="Shape 608">
            <a:extLst>
              <a:ext uri="{FF2B5EF4-FFF2-40B4-BE49-F238E27FC236}">
                <a16:creationId xmlns:a16="http://schemas.microsoft.com/office/drawing/2014/main" id="{72926C07-71AF-E73D-8BED-CF81A65C4BCE}"/>
              </a:ext>
            </a:extLst>
          </p:cNvPr>
          <p:cNvSpPr>
            <a:spLocks noGrp="1"/>
          </p:cNvSpPr>
          <p:nvPr>
            <p:ph type="title"/>
          </p:nvPr>
        </p:nvSpPr>
        <p:spPr>
          <a:prstGeom prst="rect">
            <a:avLst/>
          </a:prstGeom>
        </p:spPr>
        <p:txBody>
          <a:bodyPr>
            <a:normAutofit/>
          </a:bodyPr>
          <a:lstStyle/>
          <a:p>
            <a:pPr>
              <a:defRPr sz="1800" b="0">
                <a:solidFill>
                  <a:srgbClr val="000000"/>
                </a:solidFill>
              </a:defRPr>
            </a:pPr>
            <a:r>
              <a:rPr kumimoji="1" lang="en-US" sz="2400" dirty="0">
                <a:solidFill>
                  <a:srgbClr val="0070C0"/>
                </a:solidFill>
              </a:rPr>
              <a:t>Finding hiding stellar BH &amp;  </a:t>
            </a:r>
            <a:r>
              <a:rPr kumimoji="1" lang="en-GB" sz="2400" dirty="0">
                <a:solidFill>
                  <a:srgbClr val="0070C0"/>
                </a:solidFill>
                <a:sym typeface="+mn-lt"/>
              </a:rPr>
              <a:t>compact objects</a:t>
            </a:r>
            <a:r>
              <a:rPr kumimoji="1" lang="en-US" sz="2400" dirty="0">
                <a:solidFill>
                  <a:srgbClr val="0070C0"/>
                </a:solidFill>
              </a:rPr>
              <a:t> </a:t>
            </a:r>
          </a:p>
        </p:txBody>
      </p:sp>
      <p:pic>
        <p:nvPicPr>
          <p:cNvPr id="19" name="图片 18">
            <a:extLst>
              <a:ext uri="{FF2B5EF4-FFF2-40B4-BE49-F238E27FC236}">
                <a16:creationId xmlns:a16="http://schemas.microsoft.com/office/drawing/2014/main" id="{95ADAC7C-C7BE-32FC-BBC2-9A45F82EC283}"/>
              </a:ext>
            </a:extLst>
          </p:cNvPr>
          <p:cNvPicPr>
            <a:picLocks noChangeAspect="1"/>
          </p:cNvPicPr>
          <p:nvPr/>
        </p:nvPicPr>
        <p:blipFill>
          <a:blip r:embed="rId3"/>
          <a:stretch>
            <a:fillRect/>
          </a:stretch>
        </p:blipFill>
        <p:spPr>
          <a:xfrm>
            <a:off x="460512" y="3600235"/>
            <a:ext cx="6766080" cy="3087757"/>
          </a:xfrm>
          <a:prstGeom prst="rect">
            <a:avLst/>
          </a:prstGeom>
        </p:spPr>
      </p:pic>
      <p:sp>
        <p:nvSpPr>
          <p:cNvPr id="21" name="内容占位符 2">
            <a:extLst>
              <a:ext uri="{FF2B5EF4-FFF2-40B4-BE49-F238E27FC236}">
                <a16:creationId xmlns:a16="http://schemas.microsoft.com/office/drawing/2014/main" id="{3E0D6FDF-54CB-8AE4-01FC-0FA8EA71539B}"/>
              </a:ext>
            </a:extLst>
          </p:cNvPr>
          <p:cNvSpPr txBox="1">
            <a:spLocks/>
          </p:cNvSpPr>
          <p:nvPr/>
        </p:nvSpPr>
        <p:spPr>
          <a:xfrm>
            <a:off x="624840" y="3353340"/>
            <a:ext cx="7714423" cy="3383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2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icrosoft YaHei" panose="020B0503020204020204" pitchFamily="34" charset="-122"/>
                <a:ea typeface="Microsoft YaHei" panose="020B0503020204020204" pitchFamily="34" charset="-122"/>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lvl="0" indent="0">
              <a:buClr>
                <a:srgbClr val="C0504D"/>
              </a:buClr>
              <a:buNone/>
              <a:defRPr/>
            </a:pPr>
            <a:r>
              <a:rPr kumimoji="1" lang="en-US" altLang="zh-CN" sz="1800" dirty="0">
                <a:solidFill>
                  <a:schemeClr val="accent3">
                    <a:lumMod val="50000"/>
                  </a:schemeClr>
                </a:solidFill>
                <a:sym typeface="Candara"/>
              </a:rPr>
              <a:t>a new BH binary candidate found by detecting its faint outburst  </a:t>
            </a:r>
            <a:endParaRPr kumimoji="1" lang="en-US" altLang="zh-CN" sz="1800" dirty="0">
              <a:solidFill>
                <a:schemeClr val="accent3">
                  <a:lumMod val="50000"/>
                </a:schemeClr>
              </a:solidFill>
              <a:sym typeface="Arial"/>
            </a:endParaRPr>
          </a:p>
        </p:txBody>
      </p:sp>
      <p:sp>
        <p:nvSpPr>
          <p:cNvPr id="22" name="文本框 21">
            <a:extLst>
              <a:ext uri="{FF2B5EF4-FFF2-40B4-BE49-F238E27FC236}">
                <a16:creationId xmlns:a16="http://schemas.microsoft.com/office/drawing/2014/main" id="{27C34EFE-89F7-722F-791A-E3BF0E638054}"/>
              </a:ext>
            </a:extLst>
          </p:cNvPr>
          <p:cNvSpPr txBox="1"/>
          <p:nvPr/>
        </p:nvSpPr>
        <p:spPr>
          <a:xfrm>
            <a:off x="7331316" y="6380217"/>
            <a:ext cx="1963036"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defRPr/>
            </a:pPr>
            <a:r>
              <a:rPr lang="en-US" altLang="zh-CN" sz="1400" kern="0" dirty="0">
                <a:solidFill>
                  <a:srgbClr val="5D5D5D"/>
                </a:solidFill>
                <a:latin typeface="Helvetica Neue" panose="02000503000000020004" pitchFamily="2" charset="0"/>
                <a:cs typeface="Arial"/>
                <a:sym typeface="Arial"/>
              </a:rPr>
              <a:t>Cheng et al 2025 </a:t>
            </a:r>
            <a:r>
              <a:rPr lang="en-US" altLang="zh-CN" sz="1400" kern="0" dirty="0" err="1">
                <a:solidFill>
                  <a:srgbClr val="5D5D5D"/>
                </a:solidFill>
                <a:latin typeface="Helvetica Neue" panose="02000503000000020004" pitchFamily="2" charset="0"/>
                <a:cs typeface="Arial"/>
                <a:sym typeface="Arial"/>
              </a:rPr>
              <a:t>ApJL</a:t>
            </a:r>
            <a:endParaRPr lang="zh-CN" altLang="en-US" sz="1400" kern="0" dirty="0">
              <a:solidFill>
                <a:srgbClr val="5D5D5D"/>
              </a:solidFill>
              <a:latin typeface="Helvetica Neue" panose="02000503000000020004" pitchFamily="2" charset="0"/>
              <a:cs typeface="Arial"/>
              <a:sym typeface="Arial"/>
            </a:endParaRPr>
          </a:p>
        </p:txBody>
      </p:sp>
      <p:sp>
        <p:nvSpPr>
          <p:cNvPr id="2" name="内容占位符 2">
            <a:extLst>
              <a:ext uri="{FF2B5EF4-FFF2-40B4-BE49-F238E27FC236}">
                <a16:creationId xmlns:a16="http://schemas.microsoft.com/office/drawing/2014/main" id="{9354120B-BDAE-925F-C180-B8565175FF83}"/>
              </a:ext>
            </a:extLst>
          </p:cNvPr>
          <p:cNvSpPr txBox="1">
            <a:spLocks/>
          </p:cNvSpPr>
          <p:nvPr/>
        </p:nvSpPr>
        <p:spPr>
          <a:xfrm>
            <a:off x="612248" y="1005334"/>
            <a:ext cx="11049664" cy="221706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2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Clr>
                <a:srgbClr val="418AB3"/>
              </a:buClr>
            </a:pPr>
            <a:r>
              <a:rPr kumimoji="1" lang="en-US" altLang="zh-CN" sz="2000" dirty="0">
                <a:solidFill>
                  <a:srgbClr val="0070C0"/>
                </a:solidFill>
                <a:latin typeface="Microsoft YaHei" panose="020B0503020204020204" pitchFamily="34" charset="-122"/>
              </a:rPr>
              <a:t>Where are the hiding BH XRB in Galaxy? predicted 10</a:t>
            </a:r>
            <a:r>
              <a:rPr kumimoji="1" lang="en-US" altLang="zh-CN" sz="2000" baseline="30000" dirty="0">
                <a:solidFill>
                  <a:srgbClr val="0070C0"/>
                </a:solidFill>
                <a:latin typeface="Microsoft YaHei" panose="020B0503020204020204" pitchFamily="34" charset="-122"/>
              </a:rPr>
              <a:t>3</a:t>
            </a:r>
            <a:r>
              <a:rPr kumimoji="1" lang="en-US" altLang="zh-CN" sz="2000" dirty="0">
                <a:solidFill>
                  <a:srgbClr val="0070C0"/>
                </a:solidFill>
                <a:latin typeface="Microsoft YaHei" panose="020B0503020204020204" pitchFamily="34" charset="-122"/>
              </a:rPr>
              <a:t> vs. &lt; 100  </a:t>
            </a:r>
          </a:p>
          <a:p>
            <a:pPr>
              <a:buClr>
                <a:srgbClr val="418AB3"/>
              </a:buClr>
            </a:pPr>
            <a:r>
              <a:rPr kumimoji="1" lang="en-US" altLang="zh-CN" sz="2000" dirty="0">
                <a:solidFill>
                  <a:srgbClr val="0070C0"/>
                </a:solidFill>
                <a:latin typeface="Microsoft YaHei" panose="020B0503020204020204" pitchFamily="34" charset="-122"/>
              </a:rPr>
              <a:t>Most in quiescent or faint activities, important to constrain stellar evolution, accretion</a:t>
            </a:r>
          </a:p>
          <a:p>
            <a:pPr>
              <a:buClr>
                <a:srgbClr val="418AB3"/>
              </a:buClr>
            </a:pPr>
            <a:r>
              <a:rPr kumimoji="1" lang="en-US" altLang="zh-CN" sz="2000" dirty="0">
                <a:solidFill>
                  <a:srgbClr val="FF0000"/>
                </a:solidFill>
                <a:latin typeface="Microsoft YaHei" panose="020B0503020204020204" pitchFamily="34" charset="-122"/>
              </a:rPr>
              <a:t>EP has found 16 </a:t>
            </a:r>
            <a:r>
              <a:rPr kumimoji="1" lang="en-US" altLang="zh-CN" sz="2000" dirty="0">
                <a:solidFill>
                  <a:srgbClr val="FF0000"/>
                </a:solidFill>
                <a:sym typeface="Candara"/>
              </a:rPr>
              <a:t>new XRB candidates (2 BH, 4 NS, …)</a:t>
            </a:r>
          </a:p>
          <a:p>
            <a:pPr>
              <a:buClr>
                <a:srgbClr val="418AB3"/>
              </a:buClr>
            </a:pPr>
            <a:r>
              <a:rPr kumimoji="1" lang="en-US" altLang="zh-CN" sz="2000" dirty="0">
                <a:solidFill>
                  <a:srgbClr val="0070C0"/>
                </a:solidFill>
                <a:latin typeface="Microsoft YaHei" panose="020B0503020204020204" pitchFamily="34" charset="-122"/>
                <a:sym typeface="Wingdings" pitchFamily="2" charset="2"/>
              </a:rPr>
              <a:t>Very faint X-ray transients: </a:t>
            </a:r>
            <a:r>
              <a:rPr kumimoji="1" lang="en-US" altLang="zh-CN" sz="2000" dirty="0">
                <a:solidFill>
                  <a:srgbClr val="0070C0"/>
                </a:solidFill>
                <a:sym typeface="Candara"/>
              </a:rPr>
              <a:t>~ 5 /year </a:t>
            </a:r>
            <a:r>
              <a:rPr kumimoji="1" lang="en-US" altLang="zh-CN" sz="2000" dirty="0">
                <a:solidFill>
                  <a:srgbClr val="0070C0"/>
                </a:solidFill>
                <a:latin typeface="Microsoft YaHei" panose="020B0503020204020204" pitchFamily="34" charset="-122"/>
                <a:sym typeface="Wingdings" pitchFamily="2" charset="2"/>
              </a:rPr>
              <a:t> </a:t>
            </a:r>
            <a:endParaRPr kumimoji="1" lang="en-US" altLang="zh-CN" sz="2000" dirty="0">
              <a:solidFill>
                <a:srgbClr val="0070C0"/>
              </a:solidFill>
              <a:latin typeface="Microsoft YaHei" panose="020B0503020204020204" pitchFamily="34" charset="-122"/>
              <a:sym typeface="Candara"/>
            </a:endParaRPr>
          </a:p>
          <a:p>
            <a:pPr>
              <a:buClr>
                <a:srgbClr val="418AB3"/>
              </a:buClr>
            </a:pPr>
            <a:r>
              <a:rPr kumimoji="1" lang="en-US" altLang="zh-CN" sz="2000" dirty="0">
                <a:solidFill>
                  <a:srgbClr val="0070C0"/>
                </a:solidFill>
                <a:latin typeface="Microsoft YaHei" panose="020B0503020204020204" pitchFamily="34" charset="-122"/>
              </a:rPr>
              <a:t>magnetars, fireball phase of novae, …</a:t>
            </a:r>
          </a:p>
        </p:txBody>
      </p:sp>
      <p:pic>
        <p:nvPicPr>
          <p:cNvPr id="3" name="图片 2">
            <a:extLst>
              <a:ext uri="{FF2B5EF4-FFF2-40B4-BE49-F238E27FC236}">
                <a16:creationId xmlns:a16="http://schemas.microsoft.com/office/drawing/2014/main" id="{E1B900E8-9F2D-58C3-1DB6-70E00BC976CD}"/>
              </a:ext>
            </a:extLst>
          </p:cNvPr>
          <p:cNvPicPr>
            <a:picLocks noChangeAspect="1"/>
          </p:cNvPicPr>
          <p:nvPr/>
        </p:nvPicPr>
        <p:blipFill>
          <a:blip r:embed="rId4"/>
          <a:stretch>
            <a:fillRect/>
          </a:stretch>
        </p:blipFill>
        <p:spPr>
          <a:xfrm>
            <a:off x="8154427" y="1997890"/>
            <a:ext cx="3434376" cy="4328745"/>
          </a:xfrm>
          <a:prstGeom prst="rect">
            <a:avLst/>
          </a:prstGeom>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A7920284-B495-D018-7E2B-783CD7228431}"/>
                  </a:ext>
                </a:extLst>
              </p:cNvPr>
              <p:cNvSpPr txBox="1"/>
              <p:nvPr/>
            </p:nvSpPr>
            <p:spPr>
              <a:xfrm>
                <a:off x="9034799" y="4419126"/>
                <a:ext cx="1147576"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600" b="0" i="0" u="none" strike="noStrike" kern="0" cap="none" spc="0" normalizeH="0" baseline="0" noProof="0" dirty="0">
                    <a:ln>
                      <a:noFill/>
                    </a:ln>
                    <a:solidFill>
                      <a:sysClr val="windowText" lastClr="000000"/>
                    </a:solidFill>
                    <a:effectLst/>
                    <a:uLnTx/>
                    <a:uFillTx/>
                    <a:latin typeface="Arial"/>
                    <a:cs typeface="Arial"/>
                    <a:sym typeface="Arial"/>
                  </a:rPr>
                  <a:t>QPO </a:t>
                </a:r>
              </a:p>
              <a:p>
                <a:pPr marL="0" marR="0" lvl="0" indent="0" algn="ctr"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zh-CN" sz="16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Arial"/>
                      </a:rPr>
                      <m:t>~38</m:t>
                    </m:r>
                  </m:oMath>
                </a14:m>
                <a:r>
                  <a:rPr kumimoji="1" lang="en-US" altLang="zh-CN" sz="1600" b="0" i="0" u="none" strike="noStrike" kern="0" cap="none" spc="0" normalizeH="0" baseline="0" noProof="0" dirty="0">
                    <a:ln>
                      <a:noFill/>
                    </a:ln>
                    <a:solidFill>
                      <a:sysClr val="windowText" lastClr="000000"/>
                    </a:solidFill>
                    <a:effectLst/>
                    <a:uLnTx/>
                    <a:uFillTx/>
                    <a:latin typeface="Arial"/>
                    <a:cs typeface="Arial"/>
                    <a:sym typeface="Arial"/>
                  </a:rPr>
                  <a:t> mHz</a:t>
                </a:r>
              </a:p>
            </p:txBody>
          </p:sp>
        </mc:Choice>
        <mc:Fallback xmlns="">
          <p:sp>
            <p:nvSpPr>
              <p:cNvPr id="4" name="文本框 3">
                <a:extLst>
                  <a:ext uri="{FF2B5EF4-FFF2-40B4-BE49-F238E27FC236}">
                    <a16:creationId xmlns:a16="http://schemas.microsoft.com/office/drawing/2014/main" id="{A7920284-B495-D018-7E2B-783CD7228431}"/>
                  </a:ext>
                </a:extLst>
              </p:cNvPr>
              <p:cNvSpPr txBox="1">
                <a:spLocks noRot="1" noChangeAspect="1" noMove="1" noResize="1" noEditPoints="1" noAdjustHandles="1" noChangeArrowheads="1" noChangeShapeType="1" noTextEdit="1"/>
              </p:cNvSpPr>
              <p:nvPr/>
            </p:nvSpPr>
            <p:spPr>
              <a:xfrm>
                <a:off x="9034799" y="4419126"/>
                <a:ext cx="1147576" cy="584775"/>
              </a:xfrm>
              <a:prstGeom prst="rect">
                <a:avLst/>
              </a:prstGeom>
              <a:blipFill>
                <a:blip r:embed="rId5"/>
                <a:stretch>
                  <a:fillRect t="-3125" b="-12500"/>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E6594095-2A87-7101-8E23-B86CE0A1B6A9}"/>
              </a:ext>
            </a:extLst>
          </p:cNvPr>
          <p:cNvSpPr txBox="1"/>
          <p:nvPr/>
        </p:nvSpPr>
        <p:spPr>
          <a:xfrm>
            <a:off x="10182375" y="2056976"/>
            <a:ext cx="1280252"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1" lang="en-US" altLang="zh-CN" sz="1800" b="0" i="0" u="none" strike="noStrike" kern="0" cap="none" spc="0" normalizeH="0" baseline="0" noProof="0" dirty="0">
                <a:ln>
                  <a:noFill/>
                </a:ln>
                <a:solidFill>
                  <a:sysClr val="windowText" lastClr="000000"/>
                </a:solidFill>
                <a:effectLst/>
                <a:uLnTx/>
                <a:uFillTx/>
                <a:latin typeface="Noto Sans Old Italic" panose="020B0502040504020204" pitchFamily="34" charset="0"/>
                <a:ea typeface="Noto Sans Old Italic" panose="020B0502040504020204" pitchFamily="34" charset="0"/>
                <a:cs typeface="Times New Roman" panose="02020603050405020304" pitchFamily="18" charset="0"/>
                <a:sym typeface="Arial"/>
              </a:rPr>
              <a:t>X-ray power spectrum</a:t>
            </a:r>
          </a:p>
          <a:p>
            <a:pPr marL="0" marR="0" lvl="0" indent="0" algn="l" defTabSz="914400" rtl="0" eaLnBrk="1" fontAlgn="auto" latinLnBrk="1" hangingPunct="0">
              <a:lnSpc>
                <a:spcPct val="100000"/>
              </a:lnSpc>
              <a:spcBef>
                <a:spcPts val="0"/>
              </a:spcBef>
              <a:spcAft>
                <a:spcPts val="0"/>
              </a:spcAft>
              <a:buClrTx/>
              <a:buSzTx/>
              <a:buFontTx/>
              <a:buNone/>
              <a:tabLst/>
              <a:defRPr/>
            </a:pPr>
            <a:r>
              <a:rPr kumimoji="1" lang="en-US" altLang="zh-CN" sz="1800" b="0" i="0" u="none" strike="noStrike" kern="0" cap="none" spc="0" normalizeH="0" baseline="0" noProof="0" dirty="0">
                <a:ln>
                  <a:noFill/>
                </a:ln>
                <a:solidFill>
                  <a:sysClr val="windowText" lastClr="000000"/>
                </a:solidFill>
                <a:effectLst/>
                <a:uLnTx/>
                <a:uFillTx/>
                <a:latin typeface="Noto Sans Old Italic" panose="020B0502040504020204" pitchFamily="34" charset="0"/>
                <a:ea typeface="Noto Sans Old Italic" panose="020B0502040504020204" pitchFamily="34" charset="0"/>
                <a:cs typeface="Times New Roman" panose="02020603050405020304" pitchFamily="18" charset="0"/>
                <a:sym typeface="Arial"/>
              </a:rPr>
              <a:t>detected by EP-FXT</a:t>
            </a:r>
          </a:p>
        </p:txBody>
      </p:sp>
    </p:spTree>
    <p:extLst>
      <p:ext uri="{BB962C8B-B14F-4D97-AF65-F5344CB8AC3E}">
        <p14:creationId xmlns:p14="http://schemas.microsoft.com/office/powerpoint/2010/main" val="135236205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FD377-9941-BE89-1B9B-B2EE71D3DB0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F76D7FE-A2B0-6020-F20E-2E55151C692D}"/>
              </a:ext>
            </a:extLst>
          </p:cNvPr>
          <p:cNvSpPr>
            <a:spLocks noGrp="1"/>
          </p:cNvSpPr>
          <p:nvPr>
            <p:ph type="title"/>
          </p:nvPr>
        </p:nvSpPr>
        <p:spPr/>
        <p:txBody>
          <a:bodyPr>
            <a:normAutofit/>
          </a:bodyPr>
          <a:lstStyle/>
          <a:p>
            <a:r>
              <a:rPr kumimoji="1" lang="en-US" altLang="zh-CN" sz="2400" dirty="0"/>
              <a:t>Prospects: multi-messenger, GW events</a:t>
            </a:r>
            <a:endParaRPr kumimoji="1" lang="zh-CN" altLang="en-US" sz="2400" dirty="0"/>
          </a:p>
        </p:txBody>
      </p:sp>
      <p:sp>
        <p:nvSpPr>
          <p:cNvPr id="12" name="内容占位符 2">
            <a:extLst>
              <a:ext uri="{FF2B5EF4-FFF2-40B4-BE49-F238E27FC236}">
                <a16:creationId xmlns:a16="http://schemas.microsoft.com/office/drawing/2014/main" id="{2BD85F34-7D46-E3CB-3D58-E9B5DFE859DB}"/>
              </a:ext>
            </a:extLst>
          </p:cNvPr>
          <p:cNvSpPr txBox="1">
            <a:spLocks/>
          </p:cNvSpPr>
          <p:nvPr/>
        </p:nvSpPr>
        <p:spPr>
          <a:xfrm>
            <a:off x="578336" y="1335945"/>
            <a:ext cx="5344162" cy="532432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2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Clr>
                <a:srgbClr val="418AB3"/>
              </a:buClr>
            </a:pPr>
            <a:r>
              <a:rPr kumimoji="1" lang="en-US" altLang="zh-CN" sz="2000" dirty="0">
                <a:solidFill>
                  <a:srgbClr val="0070C0"/>
                </a:solidFill>
                <a:latin typeface="Microsoft YaHei" panose="020B0503020204020204" pitchFamily="34" charset="-122"/>
              </a:rPr>
              <a:t>Important to search for EM counterparts of GW events </a:t>
            </a:r>
          </a:p>
          <a:p>
            <a:pPr lvl="1">
              <a:buClr>
                <a:srgbClr val="418AB3"/>
              </a:buClr>
            </a:pPr>
            <a:r>
              <a:rPr kumimoji="1" lang="en-US" altLang="zh-CN" sz="1800" dirty="0">
                <a:solidFill>
                  <a:srgbClr val="0070C0"/>
                </a:solidFill>
                <a:latin typeface="Microsoft YaHei" panose="020B0503020204020204" pitchFamily="34" charset="-122"/>
              </a:rPr>
              <a:t>Only GW170817 so far</a:t>
            </a:r>
          </a:p>
          <a:p>
            <a:pPr lvl="1">
              <a:buClr>
                <a:srgbClr val="418AB3"/>
              </a:buClr>
            </a:pPr>
            <a:r>
              <a:rPr kumimoji="1" lang="en-US" altLang="zh-CN" sz="1800" dirty="0">
                <a:solidFill>
                  <a:srgbClr val="0070C0"/>
                </a:solidFill>
                <a:latin typeface="Microsoft YaHei" panose="020B0503020204020204" pitchFamily="34" charset="-122"/>
              </a:rPr>
              <a:t>Counterparts of NS-BH never detected </a:t>
            </a:r>
          </a:p>
          <a:p>
            <a:pPr>
              <a:buClr>
                <a:srgbClr val="418AB3"/>
              </a:buClr>
            </a:pPr>
            <a:r>
              <a:rPr kumimoji="1" lang="en-US" altLang="zh-CN" sz="2000" dirty="0">
                <a:solidFill>
                  <a:srgbClr val="0070C0"/>
                </a:solidFill>
                <a:latin typeface="Microsoft YaHei" panose="020B0503020204020204" pitchFamily="34" charset="-122"/>
              </a:rPr>
              <a:t>EP suited to search for X-ray sources associated with GW events</a:t>
            </a:r>
          </a:p>
          <a:p>
            <a:pPr lvl="1">
              <a:buClr>
                <a:srgbClr val="418AB3"/>
              </a:buClr>
            </a:pPr>
            <a:r>
              <a:rPr kumimoji="1" lang="en-US" altLang="zh-CN" sz="1800" dirty="0">
                <a:solidFill>
                  <a:srgbClr val="0070C0"/>
                </a:solidFill>
                <a:latin typeface="Microsoft YaHei" panose="020B0503020204020204" pitchFamily="34" charset="-122"/>
              </a:rPr>
              <a:t>search for X-ray likely from newly formed magnetar</a:t>
            </a:r>
          </a:p>
          <a:p>
            <a:pPr lvl="1">
              <a:buClr>
                <a:srgbClr val="418AB3"/>
              </a:buClr>
            </a:pPr>
            <a:r>
              <a:rPr kumimoji="1" lang="en-US" altLang="zh-CN" sz="1800" dirty="0">
                <a:solidFill>
                  <a:srgbClr val="0070C0"/>
                </a:solidFill>
                <a:latin typeface="Microsoft YaHei" panose="020B0503020204020204" pitchFamily="34" charset="-122"/>
              </a:rPr>
              <a:t>WXT: large </a:t>
            </a:r>
            <a:r>
              <a:rPr kumimoji="1" lang="en-US" altLang="zh-CN" sz="1800" dirty="0" err="1">
                <a:solidFill>
                  <a:srgbClr val="0070C0"/>
                </a:solidFill>
                <a:latin typeface="Microsoft YaHei" panose="020B0503020204020204" pitchFamily="34" charset="-122"/>
              </a:rPr>
              <a:t>FoV</a:t>
            </a:r>
            <a:r>
              <a:rPr kumimoji="1" lang="en-US" altLang="zh-CN" sz="1800" dirty="0">
                <a:solidFill>
                  <a:srgbClr val="0070C0"/>
                </a:solidFill>
                <a:latin typeface="Microsoft YaHei" panose="020B0503020204020204" pitchFamily="34" charset="-122"/>
              </a:rPr>
              <a:t>, good sensitivity</a:t>
            </a:r>
          </a:p>
          <a:p>
            <a:pPr lvl="1">
              <a:buClr>
                <a:srgbClr val="418AB3"/>
              </a:buClr>
            </a:pPr>
            <a:r>
              <a:rPr kumimoji="1" lang="en-US" altLang="zh-CN" sz="1800" dirty="0">
                <a:solidFill>
                  <a:srgbClr val="0070C0"/>
                </a:solidFill>
                <a:latin typeface="Microsoft YaHei" panose="020B0503020204020204" pitchFamily="34" charset="-122"/>
              </a:rPr>
              <a:t>FXT: rapid response, 1deg </a:t>
            </a:r>
            <a:r>
              <a:rPr kumimoji="1" lang="en-US" altLang="zh-CN" sz="1800" dirty="0" err="1">
                <a:solidFill>
                  <a:srgbClr val="0070C0"/>
                </a:solidFill>
                <a:latin typeface="Microsoft YaHei" panose="020B0503020204020204" pitchFamily="34" charset="-122"/>
              </a:rPr>
              <a:t>FoV</a:t>
            </a:r>
            <a:r>
              <a:rPr kumimoji="1" lang="en-US" altLang="zh-CN" sz="1800" dirty="0">
                <a:solidFill>
                  <a:srgbClr val="0070C0"/>
                </a:solidFill>
                <a:latin typeface="Microsoft YaHei" panose="020B0503020204020204" pitchFamily="34" charset="-122"/>
              </a:rPr>
              <a:t> and depth</a:t>
            </a:r>
          </a:p>
          <a:p>
            <a:pPr>
              <a:buClr>
                <a:srgbClr val="418AB3"/>
              </a:buClr>
            </a:pPr>
            <a:r>
              <a:rPr kumimoji="1" lang="en-US" altLang="zh-CN" sz="2000" dirty="0">
                <a:solidFill>
                  <a:srgbClr val="0070C0"/>
                </a:solidFill>
                <a:latin typeface="Microsoft YaHei" panose="020B0503020204020204" pitchFamily="34" charset="-122"/>
              </a:rPr>
              <a:t>EP has performed several searches, giving X-ray upper limits </a:t>
            </a:r>
          </a:p>
          <a:p>
            <a:pPr>
              <a:buClr>
                <a:srgbClr val="418AB3"/>
              </a:buClr>
            </a:pPr>
            <a:r>
              <a:rPr kumimoji="1" lang="en-US" altLang="zh-CN" sz="2000" dirty="0">
                <a:solidFill>
                  <a:srgbClr val="0070C0"/>
                </a:solidFill>
                <a:latin typeface="Microsoft YaHei" panose="020B0503020204020204" pitchFamily="34" charset="-122"/>
              </a:rPr>
              <a:t>waiting for LIGO O5</a:t>
            </a:r>
          </a:p>
        </p:txBody>
      </p:sp>
      <p:pic>
        <p:nvPicPr>
          <p:cNvPr id="8" name="图片 5">
            <a:extLst>
              <a:ext uri="{FF2B5EF4-FFF2-40B4-BE49-F238E27FC236}">
                <a16:creationId xmlns:a16="http://schemas.microsoft.com/office/drawing/2014/main" id="{3BB3BAF4-78AE-E522-D61F-00B0CDF530EE}"/>
              </a:ext>
            </a:extLst>
          </p:cNvPr>
          <p:cNvPicPr>
            <a:picLocks noChangeAspect="1"/>
          </p:cNvPicPr>
          <p:nvPr/>
        </p:nvPicPr>
        <p:blipFill>
          <a:blip r:embed="rId3"/>
          <a:srcRect/>
          <a:stretch/>
        </p:blipFill>
        <p:spPr>
          <a:xfrm>
            <a:off x="5852613" y="2013850"/>
            <a:ext cx="5812600" cy="3261536"/>
          </a:xfrm>
          <a:prstGeom prst="rect">
            <a:avLst/>
          </a:prstGeom>
        </p:spPr>
      </p:pic>
    </p:spTree>
    <p:extLst>
      <p:ext uri="{BB962C8B-B14F-4D97-AF65-F5344CB8AC3E}">
        <p14:creationId xmlns:p14="http://schemas.microsoft.com/office/powerpoint/2010/main" val="400560835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D5D17-4B23-6965-532B-0E10CDE14E3F}"/>
            </a:ext>
          </a:extLst>
        </p:cNvPr>
        <p:cNvGrpSpPr/>
        <p:nvPr/>
      </p:nvGrpSpPr>
      <p:grpSpPr>
        <a:xfrm>
          <a:off x="0" y="0"/>
          <a:ext cx="0" cy="0"/>
          <a:chOff x="0" y="0"/>
          <a:chExt cx="0" cy="0"/>
        </a:xfrm>
      </p:grpSpPr>
      <p:pic>
        <p:nvPicPr>
          <p:cNvPr id="7" name="图片 6" descr="图形用户界面, 图示&#10;&#10;AI 生成的内容可能不正确。">
            <a:extLst>
              <a:ext uri="{FF2B5EF4-FFF2-40B4-BE49-F238E27FC236}">
                <a16:creationId xmlns:a16="http://schemas.microsoft.com/office/drawing/2014/main" id="{EF78B416-C458-E38F-2FA6-88E8306CCEFC}"/>
              </a:ext>
            </a:extLst>
          </p:cNvPr>
          <p:cNvPicPr>
            <a:picLocks noChangeAspect="1"/>
          </p:cNvPicPr>
          <p:nvPr/>
        </p:nvPicPr>
        <p:blipFill>
          <a:blip r:embed="rId3"/>
          <a:stretch>
            <a:fillRect/>
          </a:stretch>
        </p:blipFill>
        <p:spPr>
          <a:xfrm>
            <a:off x="6183634" y="1361144"/>
            <a:ext cx="6292989" cy="3498901"/>
          </a:xfrm>
          <a:prstGeom prst="rect">
            <a:avLst/>
          </a:prstGeom>
        </p:spPr>
      </p:pic>
      <p:sp>
        <p:nvSpPr>
          <p:cNvPr id="2" name="标题 1">
            <a:extLst>
              <a:ext uri="{FF2B5EF4-FFF2-40B4-BE49-F238E27FC236}">
                <a16:creationId xmlns:a16="http://schemas.microsoft.com/office/drawing/2014/main" id="{0A6E0F69-0517-D7F7-8A91-77CAD11F46B3}"/>
              </a:ext>
            </a:extLst>
          </p:cNvPr>
          <p:cNvSpPr>
            <a:spLocks noGrp="1"/>
          </p:cNvSpPr>
          <p:nvPr>
            <p:ph type="title"/>
          </p:nvPr>
        </p:nvSpPr>
        <p:spPr>
          <a:xfrm>
            <a:off x="609600" y="254000"/>
            <a:ext cx="8408068" cy="561975"/>
          </a:xfrm>
        </p:spPr>
        <p:txBody>
          <a:bodyPr>
            <a:normAutofit/>
          </a:bodyPr>
          <a:lstStyle/>
          <a:p>
            <a:r>
              <a:rPr kumimoji="1" lang="en-US" altLang="zh-CN" sz="2400" dirty="0"/>
              <a:t>Summary</a:t>
            </a:r>
            <a:endParaRPr kumimoji="1" lang="zh-CN" altLang="en-US" sz="2400" dirty="0"/>
          </a:p>
        </p:txBody>
      </p:sp>
      <p:sp>
        <p:nvSpPr>
          <p:cNvPr id="4" name="内容占位符 2">
            <a:extLst>
              <a:ext uri="{FF2B5EF4-FFF2-40B4-BE49-F238E27FC236}">
                <a16:creationId xmlns:a16="http://schemas.microsoft.com/office/drawing/2014/main" id="{58B01C14-6C0B-7077-AEB7-3ECC57D9EB44}"/>
              </a:ext>
            </a:extLst>
          </p:cNvPr>
          <p:cNvSpPr txBox="1">
            <a:spLocks/>
          </p:cNvSpPr>
          <p:nvPr/>
        </p:nvSpPr>
        <p:spPr>
          <a:xfrm>
            <a:off x="272213" y="733515"/>
            <a:ext cx="6292989" cy="460519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2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2000" b="0" i="0" kern="1200">
                <a:solidFill>
                  <a:schemeClr val="tx1">
                    <a:lumMod val="85000"/>
                    <a:lumOff val="15000"/>
                  </a:schemeClr>
                </a:solidFill>
                <a:latin typeface="Avenir Medium" panose="02000503020000020003" pitchFamily="2" charset="0"/>
                <a:ea typeface="Microsoft YaHei" panose="020B0503020204020204" pitchFamily="34" charset="-122"/>
                <a:cs typeface="Verdana" panose="020B0604030504040204" pitchFamily="34" charset="0"/>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r>
              <a:rPr kumimoji="1" lang="en-US" altLang="zh-CN" sz="2400" b="0" i="0" u="none" strike="noStrike" kern="1200" cap="none" spc="0" normalizeH="0" baseline="0" noProof="0" dirty="0">
                <a:ln>
                  <a:noFill/>
                </a:ln>
                <a:solidFill>
                  <a:srgbClr val="0070C0"/>
                </a:solidFill>
                <a:effectLst/>
                <a:uLnTx/>
                <a:uFillTx/>
                <a:latin typeface="Avenir Medium" panose="02000503020000020003" pitchFamily="2" charset="0"/>
                <a:ea typeface="Microsoft YaHei" panose="020B0503020204020204" pitchFamily="34" charset="-122"/>
              </a:rPr>
              <a:t>Core science objectives largely accomplished</a:t>
            </a:r>
          </a:p>
          <a:p>
            <a:pPr marL="228600" marR="0" lvl="0"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r>
              <a:rPr kumimoji="1" lang="en-US" altLang="zh-CN" sz="2400" b="0" i="0" u="none" strike="noStrike" kern="1200" cap="none" spc="0" normalizeH="0" baseline="0" noProof="0" dirty="0">
                <a:ln>
                  <a:noFill/>
                </a:ln>
                <a:solidFill>
                  <a:srgbClr val="0070C0"/>
                </a:solidFill>
                <a:effectLst/>
                <a:uLnTx/>
                <a:uFillTx/>
                <a:latin typeface="Avenir Medium" panose="02000503020000020003" pitchFamily="2" charset="0"/>
                <a:ea typeface="Microsoft YaHei" panose="020B0503020204020204" pitchFamily="34" charset="-122"/>
              </a:rPr>
              <a:t>197 X-ray transients of many types</a:t>
            </a:r>
            <a:r>
              <a:rPr kumimoji="1" lang="zh-CN" altLang="en-US" sz="2400" b="0" i="0" u="none" strike="noStrike" kern="1200" cap="none" spc="0" normalizeH="0" baseline="0" noProof="0" dirty="0">
                <a:ln>
                  <a:noFill/>
                </a:ln>
                <a:solidFill>
                  <a:srgbClr val="0070C0"/>
                </a:solidFill>
                <a:effectLst/>
                <a:uLnTx/>
                <a:uFillTx/>
                <a:latin typeface="Avenir Medium" panose="02000503020000020003" pitchFamily="2" charset="0"/>
                <a:ea typeface="Microsoft YaHei" panose="020B0503020204020204" pitchFamily="34" charset="-122"/>
              </a:rPr>
              <a:t> </a:t>
            </a:r>
            <a:endParaRPr kumimoji="1" lang="en-US" altLang="zh-CN" sz="2400" b="0" i="0" u="none" strike="noStrike" kern="1200" cap="none" spc="0" normalizeH="0" baseline="0" noProof="0" dirty="0">
              <a:ln>
                <a:noFill/>
              </a:ln>
              <a:solidFill>
                <a:srgbClr val="0070C0"/>
              </a:solidFill>
              <a:effectLst/>
              <a:uLnTx/>
              <a:uFillTx/>
              <a:latin typeface="Avenir Medium" panose="02000503020000020003" pitchFamily="2" charset="0"/>
              <a:ea typeface="Microsoft YaHei" panose="020B0503020204020204" pitchFamily="34" charset="-122"/>
            </a:endParaRPr>
          </a:p>
          <a:p>
            <a:pPr marL="457200" marR="0" lvl="1"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r>
              <a:rPr kumimoji="0" lang="en-US" altLang="zh-CN" b="0" i="0" u="none" strike="noStrike" kern="0" cap="none" spc="0" normalizeH="0" baseline="0" noProof="0" dirty="0">
                <a:ln>
                  <a:noFill/>
                </a:ln>
                <a:solidFill>
                  <a:srgbClr val="808080"/>
                </a:solidFill>
                <a:effectLst/>
                <a:uLnTx/>
                <a:uFillTx/>
                <a:latin typeface="Arial Bold"/>
                <a:ea typeface="Microsoft YaHei" panose="020B0503020204020204" pitchFamily="34" charset="-122"/>
              </a:rPr>
              <a:t>&gt; 462 GCN/</a:t>
            </a:r>
            <a:r>
              <a:rPr kumimoji="0" lang="en-US" altLang="zh-CN" b="0" i="0" u="none" strike="noStrike" kern="0" cap="none" spc="0" normalizeH="0" baseline="0" noProof="0" dirty="0" err="1">
                <a:ln>
                  <a:noFill/>
                </a:ln>
                <a:solidFill>
                  <a:srgbClr val="808080"/>
                </a:solidFill>
                <a:effectLst/>
                <a:uLnTx/>
                <a:uFillTx/>
                <a:latin typeface="Arial Bold"/>
                <a:ea typeface="Microsoft YaHei" panose="020B0503020204020204" pitchFamily="34" charset="-122"/>
              </a:rPr>
              <a:t>ATel</a:t>
            </a:r>
            <a:r>
              <a:rPr kumimoji="0" lang="en-US" altLang="zh-CN" b="0" i="0" u="none" strike="noStrike" kern="0" cap="none" spc="0" normalizeH="0" baseline="0" noProof="0" dirty="0">
                <a:ln>
                  <a:noFill/>
                </a:ln>
                <a:solidFill>
                  <a:srgbClr val="808080"/>
                </a:solidFill>
                <a:effectLst/>
                <a:uLnTx/>
                <a:uFillTx/>
                <a:latin typeface="Arial Bold"/>
                <a:ea typeface="Microsoft YaHei" panose="020B0503020204020204" pitchFamily="34" charset="-122"/>
              </a:rPr>
              <a:t> alerts issued</a:t>
            </a:r>
          </a:p>
          <a:p>
            <a:pPr marL="457200" marR="0" lvl="1"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r>
              <a:rPr kumimoji="0" lang="en-US" altLang="zh-CN" b="0" i="0" u="none" strike="noStrike" kern="0" cap="none" spc="0" normalizeH="0" baseline="0" noProof="0" dirty="0">
                <a:ln>
                  <a:noFill/>
                </a:ln>
                <a:solidFill>
                  <a:srgbClr val="808080"/>
                </a:solidFill>
                <a:effectLst/>
                <a:uLnTx/>
                <a:uFillTx/>
                <a:latin typeface="Arial Bold"/>
                <a:ea typeface="Microsoft YaHei" panose="020B0503020204020204" pitchFamily="34" charset="-122"/>
              </a:rPr>
              <a:t>triggered follow-up of many telescopes worldwide</a:t>
            </a:r>
            <a:endParaRPr kumimoji="1" lang="en-US" altLang="zh-CN" sz="2400" b="0" i="0" u="none" strike="noStrike" kern="1200" cap="none" spc="0" normalizeH="0" baseline="0" noProof="0" dirty="0">
              <a:ln>
                <a:noFill/>
              </a:ln>
              <a:solidFill>
                <a:srgbClr val="0070C0"/>
              </a:solidFill>
              <a:effectLst/>
              <a:uLnTx/>
              <a:uFillTx/>
              <a:latin typeface="Avenir Medium" panose="02000503020000020003" pitchFamily="2" charset="0"/>
              <a:ea typeface="Microsoft YaHei" panose="020B0503020204020204" pitchFamily="34" charset="-122"/>
            </a:endParaRPr>
          </a:p>
          <a:p>
            <a:pPr marL="228600" marR="0" lvl="0"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r>
              <a:rPr kumimoji="1" lang="en-US" altLang="zh-CN" sz="2400" b="0" i="0" u="none" strike="noStrike" kern="1200" cap="none" spc="0" normalizeH="0" baseline="0" noProof="0" dirty="0">
                <a:ln>
                  <a:noFill/>
                </a:ln>
                <a:solidFill>
                  <a:srgbClr val="0070C0"/>
                </a:solidFill>
                <a:effectLst/>
                <a:uLnTx/>
                <a:uFillTx/>
                <a:latin typeface="Avenir Medium" panose="02000503020000020003" pitchFamily="2" charset="0"/>
                <a:ea typeface="Microsoft YaHei" panose="020B0503020204020204" pitchFamily="34" charset="-122"/>
              </a:rPr>
              <a:t>Rich non-transient science</a:t>
            </a:r>
          </a:p>
          <a:p>
            <a:pPr marL="457200" marR="0" lvl="1"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r>
              <a:rPr kumimoji="0" lang="en-US" altLang="zh-CN" b="0" i="0" u="none" strike="noStrike" kern="0" cap="none" spc="0" normalizeH="0" baseline="0" noProof="0" dirty="0">
                <a:ln>
                  <a:noFill/>
                </a:ln>
                <a:solidFill>
                  <a:srgbClr val="808080"/>
                </a:solidFill>
                <a:effectLst/>
                <a:uLnTx/>
                <a:uFillTx/>
                <a:latin typeface="Arial Bold"/>
                <a:ea typeface="Microsoft YaHei" panose="020B0503020204020204" pitchFamily="34" charset="-122"/>
              </a:rPr>
              <a:t>Solar system, stars, X-ray binaries, supernova remnants</a:t>
            </a:r>
            <a:r>
              <a:rPr kumimoji="0" lang="zh-CN" altLang="en-US" b="0" i="0" u="none" strike="noStrike" kern="0" cap="none" spc="0" normalizeH="0" baseline="0" noProof="0" dirty="0">
                <a:ln>
                  <a:noFill/>
                </a:ln>
                <a:solidFill>
                  <a:srgbClr val="808080"/>
                </a:solidFill>
                <a:effectLst/>
                <a:uLnTx/>
                <a:uFillTx/>
                <a:latin typeface="Arial Bold"/>
                <a:ea typeface="Microsoft YaHei" panose="020B0503020204020204" pitchFamily="34" charset="-122"/>
              </a:rPr>
              <a:t>、</a:t>
            </a:r>
            <a:r>
              <a:rPr kumimoji="0" lang="en-US" altLang="zh-CN" b="0" i="0" u="none" strike="noStrike" kern="0" cap="none" spc="0" normalizeH="0" baseline="0" noProof="0" dirty="0">
                <a:ln>
                  <a:noFill/>
                </a:ln>
                <a:solidFill>
                  <a:srgbClr val="808080"/>
                </a:solidFill>
                <a:effectLst/>
                <a:uLnTx/>
                <a:uFillTx/>
                <a:latin typeface="Arial Bold"/>
                <a:ea typeface="Microsoft YaHei" panose="020B0503020204020204" pitchFamily="34" charset="-122"/>
              </a:rPr>
              <a:t>clusters</a:t>
            </a:r>
            <a:r>
              <a:rPr kumimoji="0" lang="zh-CN" altLang="en-US" b="0" i="0" u="none" strike="noStrike" kern="0" cap="none" spc="0" normalizeH="0" baseline="0" noProof="0" dirty="0">
                <a:ln>
                  <a:noFill/>
                </a:ln>
                <a:solidFill>
                  <a:srgbClr val="808080"/>
                </a:solidFill>
                <a:effectLst/>
                <a:uLnTx/>
                <a:uFillTx/>
                <a:latin typeface="Arial Bold"/>
                <a:ea typeface="Microsoft YaHei" panose="020B0503020204020204" pitchFamily="34" charset="-122"/>
              </a:rPr>
              <a:t>、</a:t>
            </a:r>
            <a:r>
              <a:rPr kumimoji="0" lang="en-US" altLang="zh-CN" b="0" i="0" u="none" strike="noStrike" kern="0" cap="none" spc="0" normalizeH="0" baseline="0" noProof="0" dirty="0">
                <a:ln>
                  <a:noFill/>
                </a:ln>
                <a:solidFill>
                  <a:srgbClr val="808080"/>
                </a:solidFill>
                <a:effectLst/>
                <a:uLnTx/>
                <a:uFillTx/>
                <a:latin typeface="Arial Bold"/>
                <a:ea typeface="Microsoft YaHei" panose="020B0503020204020204" pitchFamily="34" charset="-122"/>
              </a:rPr>
              <a:t>galaxies/AGN</a:t>
            </a:r>
            <a:r>
              <a:rPr kumimoji="0" lang="zh-CN" altLang="en-US" b="0" i="0" u="none" strike="noStrike" kern="0" cap="none" spc="0" normalizeH="0" baseline="0" noProof="0" dirty="0">
                <a:ln>
                  <a:noFill/>
                </a:ln>
                <a:solidFill>
                  <a:srgbClr val="808080"/>
                </a:solidFill>
                <a:effectLst/>
                <a:uLnTx/>
                <a:uFillTx/>
                <a:latin typeface="Arial Bold"/>
                <a:ea typeface="Microsoft YaHei" panose="020B0503020204020204" pitchFamily="34" charset="-122"/>
              </a:rPr>
              <a:t>、</a:t>
            </a:r>
            <a:r>
              <a:rPr kumimoji="0" lang="en-US" altLang="zh-CN" b="0" i="0" u="none" strike="noStrike" kern="0" cap="none" spc="0" normalizeH="0" baseline="0" noProof="0" dirty="0">
                <a:ln>
                  <a:noFill/>
                </a:ln>
                <a:solidFill>
                  <a:srgbClr val="808080"/>
                </a:solidFill>
                <a:effectLst/>
                <a:uLnTx/>
                <a:uFillTx/>
                <a:latin typeface="Arial Bold"/>
                <a:ea typeface="Microsoft YaHei" panose="020B0503020204020204" pitchFamily="34" charset="-122"/>
              </a:rPr>
              <a:t>galaxy clusters, all-sky/large-scale X-ray images</a:t>
            </a:r>
          </a:p>
          <a:p>
            <a:pPr marL="228600" marR="0" lvl="0"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r>
              <a:rPr kumimoji="1" lang="en-US" altLang="zh-CN" sz="2400" b="0" i="0" u="none" strike="noStrike" kern="1200" cap="none" spc="0" normalizeH="0" baseline="0" noProof="0" dirty="0">
                <a:ln>
                  <a:noFill/>
                </a:ln>
                <a:solidFill>
                  <a:srgbClr val="0070C0"/>
                </a:solidFill>
                <a:effectLst/>
                <a:uLnTx/>
                <a:uFillTx/>
                <a:latin typeface="Avenir Medium" panose="02000503020000020003" pitchFamily="2" charset="0"/>
                <a:ea typeface="Microsoft YaHei" panose="020B0503020204020204" pitchFamily="34" charset="-122"/>
              </a:rPr>
              <a:t>Refereed publications </a:t>
            </a:r>
            <a:r>
              <a:rPr kumimoji="1" lang="en-US" altLang="zh-CN" sz="2000" b="0" i="0" u="none" strike="noStrike" kern="0" cap="none" spc="0" normalizeH="0" baseline="0" noProof="0" dirty="0">
                <a:ln>
                  <a:noFill/>
                </a:ln>
                <a:solidFill>
                  <a:srgbClr val="808080"/>
                </a:solidFill>
                <a:effectLst/>
                <a:uLnTx/>
                <a:uFillTx/>
                <a:latin typeface="Arial Bold"/>
                <a:ea typeface="Microsoft YaHei" panose="020B0503020204020204" pitchFamily="34" charset="-122"/>
              </a:rPr>
              <a:t>(</a:t>
            </a:r>
            <a:r>
              <a:rPr kumimoji="0" lang="en-US" altLang="zh-CN" sz="2000" b="0" i="0" u="none" strike="noStrike" kern="0" cap="none" spc="0" normalizeH="0" baseline="0" noProof="0" dirty="0">
                <a:ln>
                  <a:noFill/>
                </a:ln>
                <a:solidFill>
                  <a:srgbClr val="808080"/>
                </a:solidFill>
                <a:effectLst/>
                <a:uLnTx/>
                <a:uFillTx/>
                <a:latin typeface="Arial Bold"/>
                <a:ea typeface="Microsoft YaHei" panose="020B0503020204020204" pitchFamily="34" charset="-122"/>
              </a:rPr>
              <a:t>1.5-year operations)</a:t>
            </a:r>
            <a:endParaRPr kumimoji="1" lang="en-US" altLang="zh-CN" sz="2000" b="0" i="0" u="none" strike="noStrike" kern="1200" cap="none" spc="0" normalizeH="0" baseline="0" noProof="0" dirty="0">
              <a:ln>
                <a:noFill/>
              </a:ln>
              <a:solidFill>
                <a:srgbClr val="0070C0"/>
              </a:solidFill>
              <a:effectLst/>
              <a:uLnTx/>
              <a:uFillTx/>
              <a:latin typeface="Avenir Medium" panose="02000503020000020003" pitchFamily="2" charset="0"/>
              <a:ea typeface="Microsoft YaHei" panose="020B0503020204020204" pitchFamily="34" charset="-122"/>
            </a:endParaRPr>
          </a:p>
          <a:p>
            <a:pPr marL="457200" marR="0" lvl="1"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r>
              <a:rPr kumimoji="0" lang="en-US" altLang="zh-CN" b="0" i="0" u="none" strike="noStrike" kern="0" cap="none" spc="0" normalizeH="0" baseline="0" noProof="0" dirty="0">
                <a:ln>
                  <a:noFill/>
                </a:ln>
                <a:solidFill>
                  <a:srgbClr val="808080"/>
                </a:solidFill>
                <a:effectLst/>
                <a:uLnTx/>
                <a:uFillTx/>
                <a:latin typeface="Arial Bold"/>
                <a:ea typeface="Microsoft YaHei" panose="020B0503020204020204" pitchFamily="34" charset="-122"/>
              </a:rPr>
              <a:t>70 published (based on EP sources/observations)</a:t>
            </a:r>
          </a:p>
          <a:p>
            <a:pPr marL="457200" marR="0" lvl="1"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r>
              <a:rPr kumimoji="0" lang="en-US" altLang="zh-CN" b="0" i="0" u="none" strike="noStrike" kern="0" cap="none" spc="0" normalizeH="0" baseline="0" noProof="0" dirty="0">
                <a:ln>
                  <a:noFill/>
                </a:ln>
                <a:solidFill>
                  <a:srgbClr val="808080"/>
                </a:solidFill>
                <a:effectLst/>
                <a:uLnTx/>
                <a:uFillTx/>
                <a:latin typeface="Arial Bold"/>
                <a:ea typeface="Microsoft YaHei" panose="020B0503020204020204" pitchFamily="34" charset="-122"/>
              </a:rPr>
              <a:t>EP has the highest citation indices among all telescopes in astrophysics in 2025 </a:t>
            </a:r>
            <a:r>
              <a:rPr kumimoji="0" lang="zh-CN" altLang="en-US" b="0" i="0" u="none" strike="noStrike" kern="0" cap="none" spc="0" normalizeH="0" baseline="0" noProof="0" dirty="0">
                <a:ln>
                  <a:noFill/>
                </a:ln>
                <a:solidFill>
                  <a:srgbClr val="808080"/>
                </a:solidFill>
                <a:effectLst/>
                <a:uLnTx/>
                <a:uFillTx/>
                <a:latin typeface="Arial Bold"/>
                <a:ea typeface="Microsoft YaHei" panose="020B0503020204020204" pitchFamily="34" charset="-122"/>
              </a:rPr>
              <a:t> </a:t>
            </a:r>
            <a:endParaRPr kumimoji="0" lang="en-US" altLang="zh-CN" b="0" i="0" u="none" strike="noStrike" kern="0" cap="none" spc="0" normalizeH="0" baseline="0" noProof="0" dirty="0">
              <a:ln>
                <a:noFill/>
              </a:ln>
              <a:solidFill>
                <a:srgbClr val="808080"/>
              </a:solidFill>
              <a:effectLst/>
              <a:uLnTx/>
              <a:uFillTx/>
              <a:latin typeface="Arial Bold"/>
              <a:ea typeface="Microsoft YaHei" panose="020B0503020204020204" pitchFamily="34" charset="-122"/>
            </a:endParaRPr>
          </a:p>
          <a:p>
            <a:pPr>
              <a:buClr>
                <a:srgbClr val="418AB3"/>
              </a:buClr>
              <a:defRPr/>
            </a:pPr>
            <a:r>
              <a:rPr kumimoji="1" lang="en-US" altLang="zh-CN" sz="2400" dirty="0">
                <a:solidFill>
                  <a:srgbClr val="0070C0"/>
                </a:solidFill>
              </a:rPr>
              <a:t>Too Observations are increasing.</a:t>
            </a:r>
          </a:p>
          <a:p>
            <a:pPr marL="457200" marR="0" lvl="1"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endParaRPr kumimoji="0" lang="en-US" altLang="zh-CN" b="0" i="0" u="none" strike="noStrike" kern="0" cap="none" spc="0" normalizeH="0" baseline="0" noProof="0" dirty="0">
              <a:ln>
                <a:noFill/>
              </a:ln>
              <a:solidFill>
                <a:srgbClr val="808080"/>
              </a:solidFill>
              <a:effectLst/>
              <a:uLnTx/>
              <a:uFillTx/>
              <a:latin typeface="Arial Bold"/>
              <a:ea typeface="Microsoft YaHei" panose="020B0503020204020204" pitchFamily="34" charset="-122"/>
            </a:endParaRPr>
          </a:p>
        </p:txBody>
      </p:sp>
      <p:sp>
        <p:nvSpPr>
          <p:cNvPr id="27" name="文本框 26">
            <a:extLst>
              <a:ext uri="{FF2B5EF4-FFF2-40B4-BE49-F238E27FC236}">
                <a16:creationId xmlns:a16="http://schemas.microsoft.com/office/drawing/2014/main" id="{59E042D9-544F-A43C-2815-9233D0118B93}"/>
              </a:ext>
            </a:extLst>
          </p:cNvPr>
          <p:cNvSpPr txBox="1"/>
          <p:nvPr/>
        </p:nvSpPr>
        <p:spPr>
          <a:xfrm>
            <a:off x="6523841" y="2004646"/>
            <a:ext cx="369330" cy="9239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eaVert" wrap="non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文本框 2">
            <a:extLst>
              <a:ext uri="{FF2B5EF4-FFF2-40B4-BE49-F238E27FC236}">
                <a16:creationId xmlns:a16="http://schemas.microsoft.com/office/drawing/2014/main" id="{AC2EBD78-CBBE-BAAD-AD73-C57E4EF63634}"/>
              </a:ext>
            </a:extLst>
          </p:cNvPr>
          <p:cNvSpPr txBox="1"/>
          <p:nvPr/>
        </p:nvSpPr>
        <p:spPr>
          <a:xfrm>
            <a:off x="7108042" y="1221205"/>
            <a:ext cx="3790459"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808080"/>
                </a:solidFill>
                <a:effectLst/>
                <a:uLnTx/>
                <a:uFillTx/>
                <a:latin typeface="Arial Bold"/>
                <a:ea typeface="Microsoft YaHei" panose="020B0503020204020204" pitchFamily="34" charset="-122"/>
                <a:cs typeface="Verdana" panose="020B0604030504040204" pitchFamily="34" charset="0"/>
                <a:sym typeface="Arial"/>
              </a:rPr>
              <a:t>distribution of EP transients (Gal. coord.)</a:t>
            </a:r>
            <a:endParaRPr kumimoji="0" lang="zh-CN" altLang="en-US" sz="1600" b="0" i="0" u="none" strike="noStrike" kern="0" cap="none" spc="0" normalizeH="0" baseline="0" noProof="0" dirty="0">
              <a:ln>
                <a:noFill/>
              </a:ln>
              <a:solidFill>
                <a:srgbClr val="808080"/>
              </a:solidFill>
              <a:effectLst/>
              <a:uLnTx/>
              <a:uFillTx/>
              <a:latin typeface="Arial Bold"/>
              <a:ea typeface="Microsoft YaHei" panose="020B0503020204020204" pitchFamily="34" charset="-122"/>
              <a:cs typeface="Verdana" panose="020B0604030504040204" pitchFamily="34" charset="0"/>
              <a:sym typeface="Arial"/>
            </a:endParaRPr>
          </a:p>
        </p:txBody>
      </p:sp>
      <p:sp>
        <p:nvSpPr>
          <p:cNvPr id="5" name="文本框 4">
            <a:extLst>
              <a:ext uri="{FF2B5EF4-FFF2-40B4-BE49-F238E27FC236}">
                <a16:creationId xmlns:a16="http://schemas.microsoft.com/office/drawing/2014/main" id="{1BCBEA83-1EE3-EF3B-3C01-5F0C15AB2B6D}"/>
              </a:ext>
            </a:extLst>
          </p:cNvPr>
          <p:cNvSpPr txBox="1"/>
          <p:nvPr/>
        </p:nvSpPr>
        <p:spPr>
          <a:xfrm>
            <a:off x="5757025" y="5883879"/>
            <a:ext cx="4619211"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808080"/>
                </a:solidFill>
                <a:effectLst/>
                <a:uLnTx/>
                <a:uFillTx/>
                <a:latin typeface="Arial Bold"/>
                <a:ea typeface="Microsoft YaHei" panose="020B0503020204020204" pitchFamily="34" charset="-122"/>
                <a:cs typeface="Verdana" panose="020B0604030504040204" pitchFamily="34" charset="0"/>
                <a:sym typeface="Arial"/>
              </a:rPr>
              <a:t>according to Lewis et al. 2026 (</a:t>
            </a:r>
            <a:r>
              <a:rPr kumimoji="0" lang="en-US" altLang="zh-CN" sz="1600" b="0" i="0" u="none" strike="noStrike" kern="0" cap="none" spc="0" normalizeH="0" baseline="0" noProof="0" dirty="0">
                <a:ln>
                  <a:noFill/>
                </a:ln>
                <a:solidFill>
                  <a:srgbClr val="808080"/>
                </a:solidFill>
                <a:effectLst/>
                <a:uLnTx/>
                <a:uFillTx/>
                <a:latin typeface="Arial Bold"/>
                <a:ea typeface="Microsoft YaHei" panose="020B0503020204020204" pitchFamily="34" charset="-122"/>
                <a:cs typeface="Verdana" panose="020B0604030504040204" pitchFamily="34" charset="0"/>
                <a:sym typeface="Arial"/>
                <a:hlinkClick r:id="rId4"/>
              </a:rPr>
              <a:t>arXiv2602.12303</a:t>
            </a:r>
            <a:r>
              <a:rPr kumimoji="0" lang="en-US" altLang="zh-CN" sz="1600" b="0" i="0" u="none" strike="noStrike" kern="0" cap="none" spc="0" normalizeH="0" baseline="0" noProof="0" dirty="0">
                <a:ln>
                  <a:noFill/>
                </a:ln>
                <a:solidFill>
                  <a:srgbClr val="808080"/>
                </a:solidFill>
                <a:effectLst/>
                <a:uLnTx/>
                <a:uFillTx/>
                <a:latin typeface="Arial Bold"/>
                <a:ea typeface="Microsoft YaHei" panose="020B0503020204020204" pitchFamily="34" charset="-122"/>
                <a:cs typeface="Verdana" panose="020B0604030504040204" pitchFamily="34" charset="0"/>
                <a:sym typeface="Arial"/>
              </a:rPr>
              <a:t>)</a:t>
            </a:r>
            <a:endParaRPr kumimoji="0" lang="zh-CN" altLang="en-US" sz="1600" b="0" i="0" u="none" strike="noStrike" kern="0" cap="none" spc="0" normalizeH="0" baseline="0" noProof="0" dirty="0">
              <a:ln>
                <a:noFill/>
              </a:ln>
              <a:solidFill>
                <a:srgbClr val="808080"/>
              </a:solidFill>
              <a:effectLst/>
              <a:uLnTx/>
              <a:uFillTx/>
              <a:latin typeface="Arial Bold"/>
              <a:ea typeface="Microsoft YaHei" panose="020B0503020204020204" pitchFamily="34" charset="-122"/>
              <a:cs typeface="Verdana" panose="020B0604030504040204" pitchFamily="34" charset="0"/>
              <a:sym typeface="Arial"/>
            </a:endParaRPr>
          </a:p>
        </p:txBody>
      </p:sp>
      <p:sp>
        <p:nvSpPr>
          <p:cNvPr id="6" name="文本框 5">
            <a:extLst>
              <a:ext uri="{FF2B5EF4-FFF2-40B4-BE49-F238E27FC236}">
                <a16:creationId xmlns:a16="http://schemas.microsoft.com/office/drawing/2014/main" id="{EA7009A3-595C-7962-4C15-D8C6A47F9FA5}"/>
              </a:ext>
            </a:extLst>
          </p:cNvPr>
          <p:cNvSpPr txBox="1"/>
          <p:nvPr/>
        </p:nvSpPr>
        <p:spPr>
          <a:xfrm>
            <a:off x="7291136" y="6397859"/>
            <a:ext cx="2623473"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altLang="zh-CN" sz="2400" b="0" i="0" u="none" strike="noStrike" cap="none" spc="0" normalizeH="0" baseline="0" dirty="0">
                <a:ln>
                  <a:noFill/>
                </a:ln>
                <a:solidFill>
                  <a:srgbClr val="000000"/>
                </a:solidFill>
                <a:effectLst/>
                <a:uFillTx/>
                <a:latin typeface="Arial"/>
                <a:ea typeface="Arial"/>
                <a:cs typeface="Arial"/>
                <a:sym typeface="Arial"/>
              </a:rPr>
              <a:t>http://ep.bao.ac.cn</a:t>
            </a:r>
            <a:endParaRPr kumimoji="0" lang="zh-CN" altLang="en-US" sz="24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43323449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sz="1800">
                <a:solidFill>
                  <a:srgbClr val="000000"/>
                </a:solidFill>
              </a:defRPr>
            </a:pPr>
            <a:fld id="{86CB4B4D-7CA3-9044-876B-883B54F8677D}" type="slidenum">
              <a:rPr kumimoji="0" sz="1400" b="0" i="0" u="none" strike="noStrike" kern="0" cap="none" spc="0" normalizeH="0" baseline="0" noProof="0">
                <a:ln>
                  <a:noFill/>
                </a:ln>
                <a:solidFill>
                  <a:srgbClr val="A7C0DE"/>
                </a:solidFill>
                <a:effectLst/>
                <a:uLnTx/>
                <a:uFillTx/>
                <a:latin typeface="Krona One"/>
                <a:sym typeface="Krona One"/>
              </a:rPr>
              <a:pPr marL="0" marR="0" lvl="0" indent="0" algn="r" defTabSz="914400" eaLnBrk="1" fontAlgn="auto" latinLnBrk="0" hangingPunct="1">
                <a:lnSpc>
                  <a:spcPct val="100000"/>
                </a:lnSpc>
                <a:spcBef>
                  <a:spcPts val="0"/>
                </a:spcBef>
                <a:spcAft>
                  <a:spcPts val="0"/>
                </a:spcAft>
                <a:buClrTx/>
                <a:buSzTx/>
                <a:buFontTx/>
                <a:buNone/>
                <a:tabLst/>
                <a:defRPr sz="1800">
                  <a:solidFill>
                    <a:srgbClr val="000000"/>
                  </a:solidFill>
                </a:defRPr>
              </a:pPr>
              <a:t>3</a:t>
            </a:fld>
            <a:endParaRPr kumimoji="0" sz="1400" b="0" i="0" u="none" strike="noStrike" kern="0" cap="none" spc="0" normalizeH="0" baseline="0" noProof="0">
              <a:ln>
                <a:noFill/>
              </a:ln>
              <a:solidFill>
                <a:srgbClr val="A7C0DE"/>
              </a:solidFill>
              <a:effectLst/>
              <a:uLnTx/>
              <a:uFillTx/>
              <a:latin typeface="Krona One"/>
              <a:sym typeface="Krona One"/>
            </a:endParaRPr>
          </a:p>
        </p:txBody>
      </p:sp>
      <p:pic>
        <p:nvPicPr>
          <p:cNvPr id="463" name="image97.gif"/>
          <p:cNvPicPr/>
          <p:nvPr/>
        </p:nvPicPr>
        <p:blipFill>
          <a:blip r:embed="rId5"/>
          <a:srcRect l="18518" t="25709" r="15822" b="29564"/>
          <a:stretch>
            <a:fillRect/>
          </a:stretch>
        </p:blipFill>
        <p:spPr>
          <a:xfrm>
            <a:off x="6530235" y="4075600"/>
            <a:ext cx="4861786" cy="2483868"/>
          </a:xfrm>
          <a:prstGeom prst="rect">
            <a:avLst/>
          </a:prstGeom>
          <a:ln w="12700">
            <a:miter lim="400000"/>
          </a:ln>
        </p:spPr>
      </p:pic>
      <p:pic>
        <p:nvPicPr>
          <p:cNvPr id="460" name="media1.mp4"/>
          <p:cNvPicPr/>
          <p:nvPr>
            <a:videoFile r:link="rId2"/>
            <p:extLst>
              <p:ext uri="{DAA4B4D4-6D71-4841-9C94-3DE7FCFB9230}">
                <p14:media xmlns:p14="http://schemas.microsoft.com/office/powerpoint/2010/main" r:embed="rId1"/>
              </p:ext>
            </p:extLst>
          </p:nvPr>
        </p:nvPicPr>
        <p:blipFill>
          <a:blip r:embed="rId6"/>
          <a:stretch>
            <a:fillRect/>
          </a:stretch>
        </p:blipFill>
        <p:spPr>
          <a:xfrm>
            <a:off x="6275540" y="989556"/>
            <a:ext cx="5331912" cy="3106455"/>
          </a:xfrm>
          <a:prstGeom prst="rect">
            <a:avLst/>
          </a:prstGeom>
        </p:spPr>
      </p:pic>
      <p:sp>
        <p:nvSpPr>
          <p:cNvPr id="461" name="Shape 461"/>
          <p:cNvSpPr>
            <a:spLocks noGrp="1"/>
          </p:cNvSpPr>
          <p:nvPr>
            <p:ph type="title"/>
          </p:nvPr>
        </p:nvSpPr>
        <p:spPr>
          <a:prstGeom prst="rect">
            <a:avLst/>
          </a:prstGeom>
        </p:spPr>
        <p:txBody>
          <a:bodyPr/>
          <a:lstStyle>
            <a:lvl1pPr defTabSz="822959">
              <a:defRPr sz="2880"/>
            </a:lvl1pPr>
          </a:lstStyle>
          <a:p>
            <a:pPr lvl="0">
              <a:defRPr sz="1800" b="0">
                <a:solidFill>
                  <a:srgbClr val="000000"/>
                </a:solidFill>
              </a:defRPr>
            </a:pPr>
            <a:r>
              <a:rPr lang="en-US" sz="2880" b="1" dirty="0">
                <a:solidFill>
                  <a:srgbClr val="4F81BD"/>
                </a:solidFill>
              </a:rPr>
              <a:t>Observation modes</a:t>
            </a:r>
            <a:endParaRPr sz="2880" b="1" dirty="0">
              <a:solidFill>
                <a:srgbClr val="4F81BD"/>
              </a:solidFill>
            </a:endParaRPr>
          </a:p>
        </p:txBody>
      </p:sp>
      <p:sp>
        <p:nvSpPr>
          <p:cNvPr id="464" name="Shape 464"/>
          <p:cNvSpPr/>
          <p:nvPr/>
        </p:nvSpPr>
        <p:spPr>
          <a:xfrm>
            <a:off x="1939771" y="6107668"/>
            <a:ext cx="2725850"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a:solidFill>
                  <a:srgbClr val="535353"/>
                </a:solidFill>
              </a:defRPr>
            </a:lvl1pPr>
          </a:lstStyle>
          <a:p>
            <a:pPr marL="0" marR="0" lvl="0" indent="0" defTabSz="914400" eaLnBrk="1" fontAlgn="auto" latinLnBrk="0" hangingPunct="1">
              <a:lnSpc>
                <a:spcPct val="100000"/>
              </a:lnSpc>
              <a:spcBef>
                <a:spcPts val="0"/>
              </a:spcBef>
              <a:spcAft>
                <a:spcPts val="0"/>
              </a:spcAft>
              <a:buClrTx/>
              <a:buSzTx/>
              <a:buFontTx/>
              <a:buNone/>
              <a:tabLst/>
              <a:defRPr>
                <a:solidFill>
                  <a:srgbClr val="000000"/>
                </a:solidFill>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Equatorial coordinates</a:t>
            </a:r>
            <a:endParaRPr kumimoji="0" sz="1800" b="0" i="0" u="none" strike="noStrike" kern="0" cap="none" spc="0" normalizeH="0" baseline="0" noProof="0" dirty="0">
              <a:ln>
                <a:noFill/>
              </a:ln>
              <a:solidFill>
                <a:srgbClr val="FFFFFF"/>
              </a:solidFill>
              <a:effectLst/>
              <a:uLnTx/>
              <a:uFillTx/>
              <a:latin typeface="Arial"/>
              <a:cs typeface="Arial"/>
              <a:sym typeface="Arial"/>
            </a:endParaRPr>
          </a:p>
        </p:txBody>
      </p:sp>
      <p:sp>
        <p:nvSpPr>
          <p:cNvPr id="2" name="Shape 452">
            <a:extLst>
              <a:ext uri="{FF2B5EF4-FFF2-40B4-BE49-F238E27FC236}">
                <a16:creationId xmlns:a16="http://schemas.microsoft.com/office/drawing/2014/main" id="{B2B84904-4AF9-527A-42BF-B5FA40A67659}"/>
              </a:ext>
            </a:extLst>
          </p:cNvPr>
          <p:cNvSpPr txBox="1">
            <a:spLocks/>
          </p:cNvSpPr>
          <p:nvPr/>
        </p:nvSpPr>
        <p:spPr>
          <a:xfrm>
            <a:off x="740085" y="1147091"/>
            <a:ext cx="5318337" cy="53299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marL="342900" indent="-342900">
              <a:spcBef>
                <a:spcPts val="500"/>
              </a:spcBef>
              <a:buClr>
                <a:srgbClr val="C6D9F1"/>
              </a:buClr>
              <a:buSzPct val="63000"/>
              <a:buFont typeface="Wingdings"/>
              <a:buChar char="✴"/>
              <a:defRPr sz="2400">
                <a:latin typeface="Candara"/>
                <a:ea typeface="Candara"/>
                <a:cs typeface="Candara"/>
                <a:sym typeface="Candara"/>
              </a:defRPr>
            </a:lvl1pPr>
            <a:lvl2pPr marL="800100" indent="-342900">
              <a:spcBef>
                <a:spcPts val="500"/>
              </a:spcBef>
              <a:buClr>
                <a:srgbClr val="C6D9F1"/>
              </a:buClr>
              <a:buSzPct val="63000"/>
              <a:buFont typeface="Wingdings"/>
              <a:buChar char="★"/>
              <a:defRPr sz="2400">
                <a:latin typeface="Candara"/>
                <a:ea typeface="Candara"/>
                <a:cs typeface="Candara"/>
                <a:sym typeface="Candara"/>
              </a:defRPr>
            </a:lvl2pPr>
            <a:lvl3pPr marL="1219200" indent="-304800">
              <a:spcBef>
                <a:spcPts val="500"/>
              </a:spcBef>
              <a:buClr>
                <a:srgbClr val="C6D9F1"/>
              </a:buClr>
              <a:buSzPct val="63000"/>
              <a:buFont typeface="Wingdings"/>
              <a:buChar char="◇"/>
              <a:defRPr sz="2400">
                <a:latin typeface="Candara"/>
                <a:ea typeface="Candara"/>
                <a:cs typeface="Candara"/>
                <a:sym typeface="Candara"/>
              </a:defRPr>
            </a:lvl3pPr>
            <a:lvl4pPr marL="1714500" indent="-342900">
              <a:spcBef>
                <a:spcPts val="500"/>
              </a:spcBef>
              <a:buClr>
                <a:srgbClr val="C6D9F1"/>
              </a:buClr>
              <a:buSzPct val="63000"/>
              <a:buFont typeface="Wingdings"/>
              <a:buChar char="◇"/>
              <a:defRPr sz="2400">
                <a:latin typeface="Candara"/>
                <a:ea typeface="Candara"/>
                <a:cs typeface="Candara"/>
                <a:sym typeface="Candara"/>
              </a:defRPr>
            </a:lvl4pPr>
            <a:lvl5pPr marL="2133600" indent="-304800">
              <a:spcBef>
                <a:spcPts val="500"/>
              </a:spcBef>
              <a:buClr>
                <a:srgbClr val="C6D9F1"/>
              </a:buClr>
              <a:buSzPct val="63000"/>
              <a:buFont typeface="Wingdings"/>
              <a:buChar char="◇"/>
              <a:defRPr sz="2400">
                <a:latin typeface="Candara"/>
                <a:ea typeface="Candara"/>
                <a:cs typeface="Candara"/>
                <a:sym typeface="Candara"/>
              </a:defRPr>
            </a:lvl5pPr>
            <a:lvl6pPr marL="2560320" indent="-274320">
              <a:spcBef>
                <a:spcPts val="500"/>
              </a:spcBef>
              <a:buClr>
                <a:srgbClr val="C6D9F1"/>
              </a:buClr>
              <a:buSzPct val="100000"/>
              <a:buFont typeface="Wingdings"/>
              <a:buChar char="»"/>
              <a:defRPr sz="2400">
                <a:latin typeface="Candara"/>
                <a:ea typeface="Candara"/>
                <a:cs typeface="Candara"/>
                <a:sym typeface="Candara"/>
              </a:defRPr>
            </a:lvl6pPr>
            <a:lvl7pPr marL="3017520" indent="-274320">
              <a:spcBef>
                <a:spcPts val="500"/>
              </a:spcBef>
              <a:buClr>
                <a:srgbClr val="C6D9F1"/>
              </a:buClr>
              <a:buSzPct val="100000"/>
              <a:buFont typeface="Wingdings"/>
              <a:buChar char="»"/>
              <a:defRPr sz="2400">
                <a:latin typeface="Candara"/>
                <a:ea typeface="Candara"/>
                <a:cs typeface="Candara"/>
                <a:sym typeface="Candara"/>
              </a:defRPr>
            </a:lvl7pPr>
            <a:lvl8pPr marL="3474720" indent="-274320">
              <a:spcBef>
                <a:spcPts val="500"/>
              </a:spcBef>
              <a:buClr>
                <a:srgbClr val="C6D9F1"/>
              </a:buClr>
              <a:buSzPct val="100000"/>
              <a:buFont typeface="Wingdings"/>
              <a:buChar char="»"/>
              <a:defRPr sz="2400">
                <a:latin typeface="Candara"/>
                <a:ea typeface="Candara"/>
                <a:cs typeface="Candara"/>
                <a:sym typeface="Candara"/>
              </a:defRPr>
            </a:lvl8pPr>
            <a:lvl9pPr marL="3931920" indent="-274320">
              <a:spcBef>
                <a:spcPts val="500"/>
              </a:spcBef>
              <a:buClr>
                <a:srgbClr val="C6D9F1"/>
              </a:buClr>
              <a:buSzPct val="100000"/>
              <a:buFont typeface="Wingdings"/>
              <a:buChar char="»"/>
              <a:defRPr sz="2400">
                <a:latin typeface="Candara"/>
                <a:ea typeface="Candara"/>
                <a:cs typeface="Candara"/>
                <a:sym typeface="Candara"/>
              </a:defRPr>
            </a:lvl9pPr>
          </a:lstStyle>
          <a:p>
            <a:pPr marL="342900" marR="0" lvl="0" indent="-342900" defTabSz="914400" eaLnBrk="1" fontAlgn="auto" latinLnBrk="0" hangingPunct="1">
              <a:lnSpc>
                <a:spcPct val="100000"/>
              </a:lnSpc>
              <a:spcBef>
                <a:spcPts val="500"/>
              </a:spcBef>
              <a:spcAft>
                <a:spcPts val="0"/>
              </a:spcAft>
              <a:buClr>
                <a:srgbClr val="C6D9F1"/>
              </a:buClr>
              <a:buSzPct val="63000"/>
              <a:buFont typeface="Wingdings"/>
              <a:buChar char="✴"/>
              <a:tabLst/>
              <a:defRPr/>
            </a:pPr>
            <a:r>
              <a:rPr kumimoji="0" lang="en-US" altLang="zh-CN" sz="2000" b="0" i="0" u="none" strike="noStrike" kern="0" cap="none" spc="0" normalizeH="0" baseline="0" noProof="0" dirty="0">
                <a:ln>
                  <a:noFill/>
                </a:ln>
                <a:solidFill>
                  <a:srgbClr val="3F6797"/>
                </a:solidFill>
                <a:effectLst/>
                <a:uLnTx/>
                <a:uFillTx/>
                <a:latin typeface="Arial Bold"/>
                <a:ea typeface="Arial Bold"/>
                <a:cs typeface="Arial Bold"/>
                <a:sym typeface="Arial Bold"/>
              </a:rPr>
              <a:t>Observation modes</a:t>
            </a:r>
            <a:endParaRPr kumimoji="0" lang="en-US" altLang="zh-CN" sz="2000" b="0" i="0" u="none" strike="noStrike" kern="0" cap="none" spc="0" normalizeH="0" baseline="0" noProof="0" dirty="0">
              <a:ln>
                <a:noFill/>
              </a:ln>
              <a:solidFill>
                <a:srgbClr val="0070C0"/>
              </a:solidFill>
              <a:effectLst/>
              <a:uLnTx/>
              <a:uFillTx/>
              <a:latin typeface="Arial Bold"/>
              <a:ea typeface="Arial Bold"/>
              <a:cs typeface="Arial Bold"/>
              <a:sym typeface="Arial Bold"/>
            </a:endParaRPr>
          </a:p>
          <a:p>
            <a:pPr marL="800100" marR="0" lvl="1" indent="-342900" defTabSz="914400" eaLnBrk="1" fontAlgn="auto" latinLnBrk="0" hangingPunct="1">
              <a:lnSpc>
                <a:spcPct val="100000"/>
              </a:lnSpc>
              <a:spcBef>
                <a:spcPts val="500"/>
              </a:spcBef>
              <a:spcAft>
                <a:spcPts val="0"/>
              </a:spcAft>
              <a:buClr>
                <a:srgbClr val="C6D9F1"/>
              </a:buClr>
              <a:buSzPct val="63000"/>
              <a:buFont typeface="Wingdings"/>
              <a:buChar char="★"/>
              <a:tabLst/>
              <a:defRPr/>
            </a:pPr>
            <a:r>
              <a:rPr kumimoji="0" lang="en-US" altLang="zh-CN" sz="2000" b="0" i="0" u="none" strike="noStrike" kern="0" cap="none" spc="0" normalizeH="0" baseline="0" noProof="0" dirty="0">
                <a:ln>
                  <a:noFill/>
                </a:ln>
                <a:solidFill>
                  <a:srgbClr val="535353"/>
                </a:solidFill>
                <a:effectLst/>
                <a:uLnTx/>
                <a:uFillTx/>
                <a:latin typeface="Arial Bold"/>
                <a:ea typeface="Arial Bold"/>
                <a:cs typeface="Arial Bold"/>
                <a:sym typeface="Arial Bold"/>
              </a:rPr>
              <a:t>Survey (primary WXT) </a:t>
            </a:r>
          </a:p>
          <a:p>
            <a:pPr marL="800100" marR="0" lvl="1" indent="-342900" defTabSz="914400" eaLnBrk="1" fontAlgn="auto" latinLnBrk="0" hangingPunct="1">
              <a:lnSpc>
                <a:spcPct val="100000"/>
              </a:lnSpc>
              <a:spcBef>
                <a:spcPts val="500"/>
              </a:spcBef>
              <a:spcAft>
                <a:spcPts val="0"/>
              </a:spcAft>
              <a:buClr>
                <a:srgbClr val="C6D9F1"/>
              </a:buClr>
              <a:buSzPct val="63000"/>
              <a:buFont typeface="Wingdings"/>
              <a:buChar char="★"/>
              <a:tabLst/>
              <a:defRPr/>
            </a:pPr>
            <a:r>
              <a:rPr kumimoji="0" lang="en-US" altLang="zh-CN" sz="2000" b="0" i="0" u="none" strike="noStrike" kern="0" cap="none" spc="0" normalizeH="0" baseline="0" noProof="0" dirty="0">
                <a:ln>
                  <a:noFill/>
                </a:ln>
                <a:solidFill>
                  <a:srgbClr val="535353"/>
                </a:solidFill>
                <a:effectLst/>
                <a:uLnTx/>
                <a:uFillTx/>
                <a:latin typeface="Arial Bold"/>
                <a:ea typeface="Arial Bold"/>
                <a:cs typeface="Arial Bold"/>
                <a:sym typeface="Arial Bold"/>
              </a:rPr>
              <a:t>Autonomous follow-up (FXT) </a:t>
            </a:r>
          </a:p>
          <a:p>
            <a:pPr marL="800100" marR="0" lvl="1" indent="-342900" defTabSz="914400" eaLnBrk="1" fontAlgn="auto" latinLnBrk="0" hangingPunct="1">
              <a:lnSpc>
                <a:spcPct val="100000"/>
              </a:lnSpc>
              <a:spcBef>
                <a:spcPts val="500"/>
              </a:spcBef>
              <a:spcAft>
                <a:spcPts val="0"/>
              </a:spcAft>
              <a:buClr>
                <a:srgbClr val="C6D9F1"/>
              </a:buClr>
              <a:buSzPct val="63000"/>
              <a:buFont typeface="Wingdings"/>
              <a:buChar char="★"/>
              <a:tabLst/>
              <a:defRPr/>
            </a:pPr>
            <a:r>
              <a:rPr kumimoji="0" lang="en-US" altLang="zh-CN" sz="2000" b="0" i="0" u="none" strike="noStrike" kern="0" cap="none" spc="0" normalizeH="0" baseline="0" noProof="0" dirty="0" err="1">
                <a:ln>
                  <a:noFill/>
                </a:ln>
                <a:solidFill>
                  <a:srgbClr val="535353"/>
                </a:solidFill>
                <a:effectLst/>
                <a:uLnTx/>
                <a:uFillTx/>
                <a:latin typeface="Arial Bold"/>
                <a:ea typeface="Arial Bold"/>
                <a:cs typeface="Arial Bold"/>
                <a:sym typeface="Arial Bold"/>
              </a:rPr>
              <a:t>ToO</a:t>
            </a:r>
            <a:r>
              <a:rPr kumimoji="0" lang="en-US" altLang="zh-CN" sz="2000" b="0" i="0" u="none" strike="noStrike" kern="0" cap="none" spc="0" normalizeH="0" baseline="0" noProof="0" dirty="0">
                <a:ln>
                  <a:noFill/>
                </a:ln>
                <a:solidFill>
                  <a:srgbClr val="535353"/>
                </a:solidFill>
                <a:effectLst/>
                <a:uLnTx/>
                <a:uFillTx/>
                <a:latin typeface="Arial Bold"/>
                <a:ea typeface="Arial Bold"/>
                <a:cs typeface="Arial Bold"/>
                <a:sym typeface="Arial Bold"/>
              </a:rPr>
              <a:t> (FXT, WXT) – quick response</a:t>
            </a:r>
            <a:r>
              <a:rPr kumimoji="0" lang="zh-CN" altLang="en-US" sz="2000" b="0" i="0" u="none" strike="noStrike" kern="0" cap="none" spc="0" normalizeH="0" baseline="0" noProof="0" dirty="0">
                <a:ln>
                  <a:noFill/>
                </a:ln>
                <a:solidFill>
                  <a:srgbClr val="535353"/>
                </a:solidFill>
                <a:effectLst/>
                <a:uLnTx/>
                <a:uFillTx/>
                <a:latin typeface="Arial Bold"/>
                <a:ea typeface="Arial Bold"/>
                <a:cs typeface="Arial Bold"/>
                <a:sym typeface="Arial Bold"/>
              </a:rPr>
              <a:t> </a:t>
            </a:r>
            <a:endParaRPr kumimoji="0" lang="en-US" altLang="zh-CN" sz="2000" b="0" i="0" u="none" strike="noStrike" kern="0" cap="none" spc="0" normalizeH="0" baseline="0" noProof="0" dirty="0">
              <a:ln>
                <a:noFill/>
              </a:ln>
              <a:solidFill>
                <a:srgbClr val="535353"/>
              </a:solidFill>
              <a:effectLst/>
              <a:uLnTx/>
              <a:uFillTx/>
              <a:latin typeface="Arial Bold"/>
              <a:ea typeface="Arial Bold"/>
              <a:cs typeface="Arial Bold"/>
              <a:sym typeface="Arial Bold"/>
            </a:endParaRPr>
          </a:p>
          <a:p>
            <a:pPr marL="800100" marR="0" lvl="1" indent="-342900" defTabSz="914400" eaLnBrk="1" fontAlgn="auto" latinLnBrk="0" hangingPunct="1">
              <a:lnSpc>
                <a:spcPct val="100000"/>
              </a:lnSpc>
              <a:spcBef>
                <a:spcPts val="500"/>
              </a:spcBef>
              <a:spcAft>
                <a:spcPts val="0"/>
              </a:spcAft>
              <a:buClr>
                <a:srgbClr val="C6D9F1"/>
              </a:buClr>
              <a:buSzPct val="63000"/>
              <a:buFont typeface="Wingdings"/>
              <a:buChar char="★"/>
              <a:tabLst/>
              <a:defRPr/>
            </a:pPr>
            <a:r>
              <a:rPr kumimoji="0" lang="en-US" altLang="zh-CN" sz="2000" b="0" i="0" u="none" strike="noStrike" kern="0" cap="none" spc="0" normalizeH="0" baseline="0" noProof="0" dirty="0">
                <a:ln>
                  <a:noFill/>
                </a:ln>
                <a:solidFill>
                  <a:srgbClr val="535353"/>
                </a:solidFill>
                <a:effectLst/>
                <a:uLnTx/>
                <a:uFillTx/>
                <a:latin typeface="Arial Bold"/>
                <a:ea typeface="Arial Bold"/>
                <a:cs typeface="Arial Bold"/>
                <a:sym typeface="Arial Bold"/>
              </a:rPr>
              <a:t> </a:t>
            </a:r>
          </a:p>
          <a:p>
            <a:pPr marL="342900" marR="0" lvl="0" indent="-342900" defTabSz="914400" eaLnBrk="1" fontAlgn="auto" latinLnBrk="0" hangingPunct="1">
              <a:lnSpc>
                <a:spcPct val="100000"/>
              </a:lnSpc>
              <a:spcBef>
                <a:spcPts val="500"/>
              </a:spcBef>
              <a:spcAft>
                <a:spcPts val="0"/>
              </a:spcAft>
              <a:buClr>
                <a:srgbClr val="C6D9F1"/>
              </a:buClr>
              <a:buSzPct val="63000"/>
              <a:buFont typeface="Wingdings"/>
              <a:buChar char="✴"/>
              <a:tabLst/>
              <a:defRPr/>
            </a:pPr>
            <a:r>
              <a:rPr kumimoji="0" lang="en-US" altLang="zh-CN" sz="2000" b="0" i="0" u="none" strike="noStrike" kern="0" cap="none" spc="0" normalizeH="0" baseline="0" noProof="0" dirty="0">
                <a:ln>
                  <a:noFill/>
                </a:ln>
                <a:solidFill>
                  <a:srgbClr val="535353"/>
                </a:solidFill>
                <a:effectLst/>
                <a:uLnTx/>
                <a:uFillTx/>
                <a:latin typeface="Arial Bold"/>
                <a:ea typeface="Arial Bold"/>
                <a:cs typeface="Arial Bold"/>
                <a:sym typeface="Arial Bold"/>
              </a:rPr>
              <a:t>WXT survey mode</a:t>
            </a:r>
          </a:p>
          <a:p>
            <a:pPr marL="800100" marR="0" lvl="1" indent="-342900" defTabSz="914400" eaLnBrk="1" fontAlgn="auto" latinLnBrk="0" hangingPunct="1">
              <a:lnSpc>
                <a:spcPct val="100000"/>
              </a:lnSpc>
              <a:spcBef>
                <a:spcPts val="500"/>
              </a:spcBef>
              <a:spcAft>
                <a:spcPts val="0"/>
              </a:spcAft>
              <a:buClr>
                <a:srgbClr val="C6D9F1"/>
              </a:buClr>
              <a:buSzPct val="63000"/>
              <a:buFont typeface="Wingdings"/>
              <a:buChar char="★"/>
              <a:tabLst/>
              <a:defRPr/>
            </a:pPr>
            <a:r>
              <a:rPr kumimoji="0" lang="en-US" altLang="zh-CN" sz="2000" b="0" i="0" u="none" strike="noStrike" kern="0" cap="none" spc="0" normalizeH="0" baseline="0" noProof="0" dirty="0">
                <a:ln>
                  <a:noFill/>
                </a:ln>
                <a:solidFill>
                  <a:srgbClr val="535353"/>
                </a:solidFill>
                <a:effectLst/>
                <a:uLnTx/>
                <a:uFillTx/>
                <a:latin typeface="Arial Bold"/>
                <a:sym typeface="Candara"/>
              </a:rPr>
              <a:t>Pointing to night sky </a:t>
            </a:r>
          </a:p>
          <a:p>
            <a:pPr marL="800100" marR="0" lvl="1" indent="-342900" defTabSz="914400" eaLnBrk="1" fontAlgn="auto" latinLnBrk="0" hangingPunct="1">
              <a:lnSpc>
                <a:spcPct val="100000"/>
              </a:lnSpc>
              <a:spcBef>
                <a:spcPts val="500"/>
              </a:spcBef>
              <a:spcAft>
                <a:spcPts val="0"/>
              </a:spcAft>
              <a:buClr>
                <a:srgbClr val="C6D9F1"/>
              </a:buClr>
              <a:buSzPct val="63000"/>
              <a:buFont typeface="Wingdings"/>
              <a:buChar char="★"/>
              <a:tabLst/>
              <a:defRPr/>
            </a:pPr>
            <a:r>
              <a:rPr kumimoji="0" lang="en-US" altLang="zh-CN" sz="2000" b="0" i="0" u="none" strike="noStrike" kern="0" cap="none" spc="0" normalizeH="0" baseline="0" noProof="0" dirty="0">
                <a:ln>
                  <a:noFill/>
                </a:ln>
                <a:solidFill>
                  <a:srgbClr val="535353"/>
                </a:solidFill>
                <a:effectLst/>
                <a:uLnTx/>
                <a:uFillTx/>
                <a:latin typeface="Arial Bold"/>
                <a:sym typeface="Candara"/>
              </a:rPr>
              <a:t>3 </a:t>
            </a:r>
            <a:r>
              <a:rPr kumimoji="0" lang="en-US" altLang="zh-CN" sz="2000" b="0" i="0" u="none" strike="noStrike" kern="0" cap="none" spc="0" normalizeH="0" baseline="0" noProof="0" dirty="0" err="1">
                <a:ln>
                  <a:noFill/>
                </a:ln>
                <a:solidFill>
                  <a:srgbClr val="535353"/>
                </a:solidFill>
                <a:effectLst/>
                <a:uLnTx/>
                <a:uFillTx/>
                <a:latin typeface="Arial Bold"/>
                <a:sym typeface="Candara"/>
              </a:rPr>
              <a:t>pointings</a:t>
            </a:r>
            <a:r>
              <a:rPr kumimoji="0" lang="en-US" altLang="zh-CN" sz="2000" b="0" i="0" u="none" strike="noStrike" kern="0" cap="none" spc="0" normalizeH="0" baseline="0" noProof="0" dirty="0">
                <a:ln>
                  <a:noFill/>
                </a:ln>
                <a:solidFill>
                  <a:srgbClr val="535353"/>
                </a:solidFill>
                <a:effectLst/>
                <a:uLnTx/>
                <a:uFillTx/>
                <a:latin typeface="Arial Bold"/>
                <a:sym typeface="Candara"/>
              </a:rPr>
              <a:t>/orbit, ~20min each</a:t>
            </a:r>
          </a:p>
          <a:p>
            <a:pPr marL="800100" marR="0" lvl="1" indent="-342900" defTabSz="914400" eaLnBrk="1" fontAlgn="auto" latinLnBrk="0" hangingPunct="1">
              <a:lnSpc>
                <a:spcPct val="100000"/>
              </a:lnSpc>
              <a:spcBef>
                <a:spcPts val="500"/>
              </a:spcBef>
              <a:spcAft>
                <a:spcPts val="0"/>
              </a:spcAft>
              <a:buClr>
                <a:srgbClr val="C6D9F1"/>
              </a:buClr>
              <a:buSzPct val="63000"/>
              <a:buFont typeface="Wingdings"/>
              <a:buChar char="★"/>
              <a:tabLst/>
              <a:defRPr/>
            </a:pPr>
            <a:r>
              <a:rPr kumimoji="0" lang="en-US" altLang="zh-CN" sz="2000" b="0" i="0" u="none" strike="noStrike" kern="0" cap="none" spc="0" normalizeH="0" baseline="0" noProof="0" dirty="0">
                <a:ln>
                  <a:noFill/>
                </a:ln>
                <a:solidFill>
                  <a:srgbClr val="535353"/>
                </a:solidFill>
                <a:effectLst/>
                <a:uLnTx/>
                <a:uFillTx/>
                <a:latin typeface="Arial Bold"/>
                <a:sym typeface="Candara"/>
              </a:rPr>
              <a:t>~ 1/2 sky covered in 3 orbits (~</a:t>
            </a:r>
            <a:r>
              <a:rPr kumimoji="0" lang="zh-CN" altLang="en-US" sz="2000" b="0" i="0" u="none" strike="noStrike" kern="0" cap="none" spc="0" normalizeH="0" baseline="0" noProof="0" dirty="0">
                <a:ln>
                  <a:noFill/>
                </a:ln>
                <a:solidFill>
                  <a:srgbClr val="535353"/>
                </a:solidFill>
                <a:effectLst/>
                <a:uLnTx/>
                <a:uFillTx/>
                <a:latin typeface="Arial Bold"/>
                <a:sym typeface="Candara"/>
              </a:rPr>
              <a:t> </a:t>
            </a:r>
            <a:r>
              <a:rPr kumimoji="0" lang="en-US" altLang="zh-CN" sz="2000" b="0" i="0" u="none" strike="noStrike" kern="0" cap="none" spc="0" normalizeH="0" baseline="0" noProof="0" dirty="0">
                <a:ln>
                  <a:noFill/>
                </a:ln>
                <a:solidFill>
                  <a:srgbClr val="535353"/>
                </a:solidFill>
                <a:effectLst/>
                <a:uLnTx/>
                <a:uFillTx/>
                <a:latin typeface="Arial Bold"/>
                <a:sym typeface="Candara"/>
              </a:rPr>
              <a:t>5 </a:t>
            </a:r>
            <a:r>
              <a:rPr kumimoji="0" lang="en-US" altLang="zh-CN" sz="2000" b="0" i="0" u="none" strike="noStrike" kern="0" cap="none" spc="0" normalizeH="0" baseline="0" noProof="0" dirty="0" err="1">
                <a:ln>
                  <a:noFill/>
                </a:ln>
                <a:solidFill>
                  <a:srgbClr val="535353"/>
                </a:solidFill>
                <a:effectLst/>
                <a:uLnTx/>
                <a:uFillTx/>
                <a:latin typeface="Arial Bold"/>
                <a:sym typeface="Candara"/>
              </a:rPr>
              <a:t>hr</a:t>
            </a:r>
            <a:r>
              <a:rPr kumimoji="0" lang="en-US" altLang="zh-CN" sz="2000" b="0" i="0" u="none" strike="noStrike" kern="0" cap="none" spc="0" normalizeH="0" baseline="0" noProof="0" dirty="0">
                <a:ln>
                  <a:noFill/>
                </a:ln>
                <a:solidFill>
                  <a:srgbClr val="535353"/>
                </a:solidFill>
                <a:effectLst/>
                <a:uLnTx/>
                <a:uFillTx/>
                <a:latin typeface="Arial Bold"/>
                <a:sym typeface="Candara"/>
              </a:rPr>
              <a:t>)</a:t>
            </a:r>
          </a:p>
          <a:p>
            <a:pPr marL="800100" marR="0" lvl="1" indent="-342900" defTabSz="914400" eaLnBrk="1" fontAlgn="auto" latinLnBrk="0" hangingPunct="1">
              <a:lnSpc>
                <a:spcPct val="100000"/>
              </a:lnSpc>
              <a:spcBef>
                <a:spcPts val="500"/>
              </a:spcBef>
              <a:spcAft>
                <a:spcPts val="0"/>
              </a:spcAft>
              <a:buClr>
                <a:srgbClr val="C6D9F1"/>
              </a:buClr>
              <a:buSzPct val="63000"/>
              <a:buFont typeface="Wingdings"/>
              <a:buChar char="★"/>
              <a:tabLst/>
              <a:defRPr/>
            </a:pPr>
            <a:r>
              <a:rPr kumimoji="0" lang="en-US" altLang="zh-CN" sz="2000" b="0" i="0" u="none" strike="noStrike" kern="0" cap="none" spc="0" normalizeH="0" baseline="0" noProof="0" dirty="0">
                <a:ln>
                  <a:noFill/>
                </a:ln>
                <a:solidFill>
                  <a:srgbClr val="535353"/>
                </a:solidFill>
                <a:effectLst/>
                <a:uLnTx/>
                <a:uFillTx/>
                <a:latin typeface="Arial Bold"/>
                <a:sym typeface="Candara"/>
              </a:rPr>
              <a:t>Whole sky coverage in ½ year</a:t>
            </a:r>
          </a:p>
          <a:p>
            <a:pPr marL="800100" marR="0" lvl="1" indent="-342900" defTabSz="914400" eaLnBrk="1" fontAlgn="auto" latinLnBrk="0" hangingPunct="1">
              <a:lnSpc>
                <a:spcPct val="100000"/>
              </a:lnSpc>
              <a:spcBef>
                <a:spcPts val="500"/>
              </a:spcBef>
              <a:spcAft>
                <a:spcPts val="0"/>
              </a:spcAft>
              <a:buClr>
                <a:srgbClr val="C6D9F1"/>
              </a:buClr>
              <a:buSzPct val="63000"/>
              <a:buFont typeface="Wingdings"/>
              <a:buChar char="★"/>
              <a:tabLst/>
              <a:defRPr/>
            </a:pPr>
            <a:r>
              <a:rPr kumimoji="0" lang="en-US" altLang="zh-CN" sz="2000" b="0" i="0" u="none" strike="noStrike" kern="0" cap="none" spc="0" normalizeH="0" baseline="0" noProof="0" dirty="0">
                <a:ln>
                  <a:noFill/>
                </a:ln>
                <a:solidFill>
                  <a:srgbClr val="535353"/>
                </a:solidFill>
                <a:effectLst/>
                <a:uLnTx/>
                <a:uFillTx/>
                <a:latin typeface="Arial Bold"/>
                <a:sym typeface="Candara"/>
              </a:rPr>
              <a:t>FXT pointed to pre-selected targets</a:t>
            </a:r>
          </a:p>
          <a:p>
            <a:pPr marL="342900" marR="0" lvl="0" indent="-342900" defTabSz="914400" eaLnBrk="1" fontAlgn="auto" latinLnBrk="0" hangingPunct="1">
              <a:lnSpc>
                <a:spcPct val="100000"/>
              </a:lnSpc>
              <a:spcBef>
                <a:spcPts val="500"/>
              </a:spcBef>
              <a:spcAft>
                <a:spcPts val="0"/>
              </a:spcAft>
              <a:buClr>
                <a:srgbClr val="C6D9F1"/>
              </a:buClr>
              <a:buSzPct val="63000"/>
              <a:buFont typeface="Wingdings"/>
              <a:buChar char="✴"/>
              <a:tabLst/>
              <a:defRPr/>
            </a:pPr>
            <a:endParaRPr kumimoji="0" lang="en-US" altLang="zh-CN" sz="2000" b="0" i="0" u="none" strike="noStrike" kern="0" cap="none" spc="0" normalizeH="0" baseline="0" noProof="0" dirty="0">
              <a:ln>
                <a:noFill/>
              </a:ln>
              <a:solidFill>
                <a:srgbClr val="535353"/>
              </a:solidFill>
              <a:effectLst/>
              <a:uLnTx/>
              <a:uFillTx/>
              <a:latin typeface="Arial Bold"/>
              <a:ea typeface="Arial Bold"/>
              <a:cs typeface="Arial Bold"/>
              <a:sym typeface="Arial Bold"/>
            </a:endParaRPr>
          </a:p>
          <a:p>
            <a:pPr marL="342900" marR="0" lvl="0" indent="-342900" defTabSz="914400" eaLnBrk="1" fontAlgn="auto" latinLnBrk="0" hangingPunct="1">
              <a:lnSpc>
                <a:spcPct val="100000"/>
              </a:lnSpc>
              <a:spcBef>
                <a:spcPts val="500"/>
              </a:spcBef>
              <a:spcAft>
                <a:spcPts val="0"/>
              </a:spcAft>
              <a:buClr>
                <a:srgbClr val="C6D9F1"/>
              </a:buClr>
              <a:buSzPct val="63000"/>
              <a:buFont typeface="Wingdings"/>
              <a:buChar char="✴"/>
              <a:tabLst/>
              <a:defRPr sz="1800"/>
            </a:pPr>
            <a:endParaRPr kumimoji="0" lang="en-US" sz="2000" b="0" i="0" u="none" strike="noStrike" kern="0" cap="none" spc="0" normalizeH="0" baseline="0" noProof="0" dirty="0">
              <a:ln>
                <a:noFill/>
              </a:ln>
              <a:solidFill>
                <a:srgbClr val="535353"/>
              </a:solidFill>
              <a:effectLst/>
              <a:uLnTx/>
              <a:uFillTx/>
              <a:latin typeface="Arial"/>
              <a:ea typeface="Arial"/>
              <a:cs typeface="Arial"/>
              <a:sym typeface="Arial"/>
            </a:endParaRPr>
          </a:p>
        </p:txBody>
      </p:sp>
    </p:spTree>
    <p:extLst>
      <p:ext uri="{BB962C8B-B14F-4D97-AF65-F5344CB8AC3E}">
        <p14:creationId xmlns:p14="http://schemas.microsoft.com/office/powerpoint/2010/main" val="249890954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67" fill="hold"/>
                                        <p:tgtEl>
                                          <p:spTgt spid="460"/>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4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6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0C0555-9AF3-FE02-B040-8C4EA6D342FE}"/>
              </a:ext>
            </a:extLst>
          </p:cNvPr>
          <p:cNvSpPr>
            <a:spLocks noGrp="1"/>
          </p:cNvSpPr>
          <p:nvPr>
            <p:ph type="title"/>
          </p:nvPr>
        </p:nvSpPr>
        <p:spPr>
          <a:xfrm>
            <a:off x="637736" y="246550"/>
            <a:ext cx="10972800" cy="561975"/>
          </a:xfrm>
        </p:spPr>
        <p:txBody>
          <a:bodyPr/>
          <a:lstStyle/>
          <a:p>
            <a:r>
              <a:rPr kumimoji="1" lang="en-US" altLang="zh-CN" sz="2800" b="0" spc="300" dirty="0">
                <a:latin typeface="Arial" panose="020B0604020202020204" pitchFamily="34" charset="0"/>
                <a:ea typeface="Microsoft YaHei" panose="020B0503020204020204" pitchFamily="34" charset="-122"/>
                <a:cs typeface="Arial" panose="020B0604020202020204" pitchFamily="34" charset="0"/>
              </a:rPr>
              <a:t>One day’s coverage of WXT</a:t>
            </a:r>
            <a:endParaRPr kumimoji="1" lang="zh-CN" altLang="en-US" b="0" spc="300" dirty="0">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C5447E6A-BA44-7EC1-C21B-A4583CB46E3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50144" y="44425"/>
            <a:ext cx="842777" cy="801092"/>
          </a:xfrm>
          <a:prstGeom prst="rect">
            <a:avLst/>
          </a:prstGeom>
        </p:spPr>
      </p:pic>
      <p:sp>
        <p:nvSpPr>
          <p:cNvPr id="3" name="灯片编号占位符 2">
            <a:extLst>
              <a:ext uri="{FF2B5EF4-FFF2-40B4-BE49-F238E27FC236}">
                <a16:creationId xmlns:a16="http://schemas.microsoft.com/office/drawing/2014/main" id="{D89865DD-103A-6A1D-404F-B6B68A5D81EF}"/>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zh-CN" sz="1400" b="0" i="0" u="none" strike="noStrike" kern="0" cap="none" spc="0" normalizeH="0" baseline="0" noProof="0" smtClean="0">
                <a:ln>
                  <a:noFill/>
                </a:ln>
                <a:solidFill>
                  <a:srgbClr val="A7C0DE"/>
                </a:solidFill>
                <a:effectLst/>
                <a:uLnTx/>
                <a:uFillTx/>
                <a:latin typeface="Krona One"/>
                <a:sym typeface="Krona One"/>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zh-CN" altLang="en-US" sz="1400" b="0" i="0" u="none" strike="noStrike" kern="0" cap="none" spc="0" normalizeH="0" baseline="0" noProof="0">
              <a:ln>
                <a:noFill/>
              </a:ln>
              <a:solidFill>
                <a:srgbClr val="A7C0DE"/>
              </a:solidFill>
              <a:effectLst/>
              <a:uLnTx/>
              <a:uFillTx/>
              <a:latin typeface="Krona One"/>
              <a:sym typeface="Krona One"/>
            </a:endParaRPr>
          </a:p>
        </p:txBody>
      </p:sp>
      <p:pic>
        <p:nvPicPr>
          <p:cNvPr id="4" name="潘海武 2024-10-10 14.36.55">
            <a:hlinkClick r:id="" action="ppaction://media"/>
            <a:extLst>
              <a:ext uri="{FF2B5EF4-FFF2-40B4-BE49-F238E27FC236}">
                <a16:creationId xmlns:a16="http://schemas.microsoft.com/office/drawing/2014/main" id="{C1A85ED8-C3B4-40D5-3BE5-13369693CF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6311" y="901793"/>
            <a:ext cx="11776610" cy="5981842"/>
          </a:xfrm>
          <a:prstGeom prst="rect">
            <a:avLst/>
          </a:prstGeom>
        </p:spPr>
      </p:pic>
    </p:spTree>
    <p:extLst>
      <p:ext uri="{BB962C8B-B14F-4D97-AF65-F5344CB8AC3E}">
        <p14:creationId xmlns:p14="http://schemas.microsoft.com/office/powerpoint/2010/main" val="37835457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1" y="0"/>
            <a:ext cx="4011084" cy="750013"/>
          </a:xfrm>
        </p:spPr>
        <p:txBody>
          <a:bodyPr/>
          <a:lstStyle/>
          <a:p>
            <a:r>
              <a:rPr lang="en-US" altLang="zh-CN" sz="3600" dirty="0">
                <a:latin typeface="Arial" panose="020B0604020202020204" pitchFamily="34" charset="0"/>
                <a:cs typeface="Arial" panose="020B0604020202020204" pitchFamily="34" charset="0"/>
              </a:rPr>
              <a:t>Mission status</a:t>
            </a:r>
            <a:endParaRPr lang="zh-CN" altLang="en-US" sz="3600" dirty="0">
              <a:latin typeface="Arial" panose="020B0604020202020204" pitchFamily="34" charset="0"/>
              <a:cs typeface="Arial" panose="020B0604020202020204" pitchFamily="34" charset="0"/>
            </a:endParaRPr>
          </a:p>
        </p:txBody>
      </p:sp>
      <p:sp>
        <p:nvSpPr>
          <p:cNvPr id="3" name="文本占位符 2"/>
          <p:cNvSpPr>
            <a:spLocks noGrp="1"/>
          </p:cNvSpPr>
          <p:nvPr>
            <p:ph type="body" idx="1"/>
          </p:nvPr>
        </p:nvSpPr>
        <p:spPr>
          <a:xfrm>
            <a:off x="356671" y="1002625"/>
            <a:ext cx="11986303" cy="6584950"/>
          </a:xfrm>
        </p:spPr>
        <p:txBody>
          <a:bodyPr/>
          <a:lstStyle/>
          <a:p>
            <a:r>
              <a:rPr lang="en-US" altLang="zh-CN" sz="2400" dirty="0">
                <a:latin typeface="Arial" panose="020B0604020202020204" pitchFamily="34" charset="0"/>
                <a:cs typeface="Arial" panose="020B0604020202020204" pitchFamily="34" charset="0"/>
              </a:rPr>
              <a:t>Orbit: 560 km (30 km lower since launch)</a:t>
            </a:r>
          </a:p>
          <a:p>
            <a:r>
              <a:rPr lang="en-US" altLang="zh-CN" sz="2400" dirty="0">
                <a:latin typeface="Arial" panose="020B0604020202020204" pitchFamily="34" charset="0"/>
                <a:cs typeface="Arial" panose="020B0604020202020204" pitchFamily="34" charset="0"/>
              </a:rPr>
              <a:t>Expected to run until 2040?</a:t>
            </a:r>
          </a:p>
          <a:p>
            <a:r>
              <a:rPr lang="en-US" altLang="zh-CN" sz="2400" dirty="0">
                <a:latin typeface="Arial" panose="020B0604020202020204" pitchFamily="34" charset="0"/>
                <a:cs typeface="Arial" panose="020B0604020202020204" pitchFamily="34" charset="0"/>
              </a:rPr>
              <a:t>Inclination: 29°</a:t>
            </a:r>
          </a:p>
          <a:p>
            <a:r>
              <a:rPr lang="en-US" altLang="zh-CN" sz="2400" dirty="0">
                <a:latin typeface="Arial" panose="020B0604020202020204" pitchFamily="34" charset="0"/>
                <a:cs typeface="Arial" panose="020B0604020202020204" pitchFamily="34" charset="0"/>
              </a:rPr>
              <a:t>Period</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95 min</a:t>
            </a:r>
          </a:p>
          <a:p>
            <a:r>
              <a:rPr lang="en-US" altLang="zh-CN" sz="2400" dirty="0">
                <a:latin typeface="Arial" panose="020B0604020202020204" pitchFamily="34" charset="0"/>
                <a:cs typeface="Arial" panose="020B0604020202020204" pitchFamily="34" charset="0"/>
                <a:sym typeface="Arial" panose="020B0604020202090204"/>
              </a:rPr>
              <a:t>200-meter orbit boost in Nov 2025</a:t>
            </a:r>
          </a:p>
          <a:p>
            <a:r>
              <a:rPr lang="en-US" altLang="zh-CN" sz="2400" dirty="0">
                <a:latin typeface="Arial" panose="020B0604020202020204" pitchFamily="34" charset="0"/>
                <a:cs typeface="Arial" panose="020B0604020202020204" pitchFamily="34" charset="0"/>
                <a:sym typeface="Arial" panose="020B0604020202090204"/>
              </a:rPr>
              <a:t>( a red collision warning )</a:t>
            </a:r>
            <a:endParaRPr lang="en-US" altLang="zh-CN" sz="2400" dirty="0">
              <a:latin typeface="Arial" panose="020B0604020202020204" pitchFamily="34" charset="0"/>
              <a:cs typeface="Arial" panose="020B0604020202020204" pitchFamily="34" charset="0"/>
            </a:endParaRPr>
          </a:p>
          <a:p>
            <a:pPr marL="0" indent="0">
              <a:buNone/>
            </a:pPr>
            <a:endParaRPr lang="en-US" altLang="zh-CN" dirty="0">
              <a:latin typeface="Arial" panose="020B0604020202020204" pitchFamily="34" charset="0"/>
              <a:cs typeface="Arial" panose="020B0604020202020204" pitchFamily="34" charset="0"/>
            </a:endParaRPr>
          </a:p>
          <a:p>
            <a:pPr marL="0" indent="0">
              <a:buNone/>
            </a:pPr>
            <a:r>
              <a:rPr lang="en-US" altLang="zh-CN" sz="2800" dirty="0">
                <a:latin typeface="Arial" panose="020B0604020202020204" pitchFamily="34" charset="0"/>
                <a:cs typeface="Arial" panose="020B0604020202020204" pitchFamily="34" charset="0"/>
              </a:rPr>
              <a:t>Satellite status: health </a:t>
            </a:r>
          </a:p>
          <a:p>
            <a:pPr marL="0" indent="0">
              <a:buNone/>
            </a:pPr>
            <a:r>
              <a:rPr lang="en-US" altLang="zh-CN" sz="2800" dirty="0">
                <a:latin typeface="Arial" panose="020B0604020202020204" pitchFamily="34" charset="0"/>
                <a:cs typeface="Arial" panose="020B0604020202020204" pitchFamily="34" charset="0"/>
              </a:rPr>
              <a:t>FXT: 1 hitting. Date have been released since Nov 2025. (</a:t>
            </a:r>
            <a:r>
              <a:rPr lang="en-US" altLang="zh-CN" sz="2800" dirty="0" err="1">
                <a:latin typeface="Arial" panose="020B0604020202020204" pitchFamily="34" charset="0"/>
                <a:cs typeface="Arial" panose="020B0604020202020204" pitchFamily="34" charset="0"/>
              </a:rPr>
              <a:t>Chenegkui’s</a:t>
            </a:r>
            <a:r>
              <a:rPr lang="en-US" altLang="zh-CN" sz="2800" dirty="0">
                <a:latin typeface="Arial" panose="020B0604020202020204" pitchFamily="34" charset="0"/>
                <a:cs typeface="Arial" panose="020B0604020202020204" pitchFamily="34" charset="0"/>
              </a:rPr>
              <a:t> talk)</a:t>
            </a:r>
          </a:p>
          <a:p>
            <a:pPr marL="0" indent="0">
              <a:buNone/>
            </a:pPr>
            <a:r>
              <a:rPr lang="en-US" altLang="zh-CN" sz="2800" dirty="0">
                <a:latin typeface="Arial" panose="020B0604020202020204" pitchFamily="34" charset="0"/>
                <a:cs typeface="Arial" panose="020B0604020202020204" pitchFamily="34" charset="0"/>
              </a:rPr>
              <a:t>WXT : ~ 25 micro- meteoroid hitting, data will release very soon.</a:t>
            </a:r>
          </a:p>
          <a:p>
            <a:pPr marL="0" indent="0">
              <a:buNone/>
            </a:pPr>
            <a:r>
              <a:rPr lang="en-US" altLang="zh-CN" sz="2800" dirty="0">
                <a:latin typeface="Arial" panose="020B0604020202020204" pitchFamily="34" charset="0"/>
                <a:cs typeface="Arial" panose="020B0604020202020204" pitchFamily="34" charset="0"/>
              </a:rPr>
              <a:t>           ~ 3 severe hitting (1/4 of  CMOS41 lost) (</a:t>
            </a:r>
            <a:r>
              <a:rPr lang="en-US" altLang="zh-CN" sz="2800" dirty="0" err="1">
                <a:latin typeface="Arial" panose="020B0604020202020204" pitchFamily="34" charset="0"/>
                <a:cs typeface="Arial" panose="020B0604020202020204" pitchFamily="34" charset="0"/>
              </a:rPr>
              <a:t>Huaqing’s</a:t>
            </a:r>
            <a:r>
              <a:rPr lang="en-US" altLang="zh-CN" sz="2800" dirty="0">
                <a:latin typeface="Arial" panose="020B0604020202020204" pitchFamily="34" charset="0"/>
                <a:cs typeface="Arial" panose="020B0604020202020204" pitchFamily="34" charset="0"/>
              </a:rPr>
              <a:t> talk)</a:t>
            </a:r>
          </a:p>
          <a:p>
            <a:pPr marL="0" indent="0">
              <a:buNone/>
            </a:pPr>
            <a:endParaRPr lang="en-US" altLang="zh-CN" dirty="0"/>
          </a:p>
          <a:p>
            <a:endParaRPr lang="zh-CN" altLang="en-US" dirty="0"/>
          </a:p>
        </p:txBody>
      </p:sp>
      <p:sp>
        <p:nvSpPr>
          <p:cNvPr id="4" name="灯片编号占位符 3"/>
          <p:cNvSpPr>
            <a:spLocks noGrp="1"/>
          </p:cNvSpPr>
          <p:nvPr>
            <p:ph type="sldNum" sz="quarter" idx="2"/>
          </p:nvPr>
        </p:nvSpPr>
        <p:spPr>
          <a:xfrm>
            <a:off x="9121169" y="6265458"/>
            <a:ext cx="2844800" cy="288824"/>
          </a:xfrm>
        </p:spPr>
        <p:txBody>
          <a:bodyPr/>
          <a:lstStyle/>
          <a:p>
            <a:pPr lvl="0"/>
            <a:fld id="{86CB4B4D-7CA3-9044-876B-883B54F8677D}" type="slidenum">
              <a:rPr lang="en-US" altLang="zh-CN" smtClean="0"/>
              <a:t>5</a:t>
            </a:fld>
            <a:endParaRPr lang="zh-CN" altLang="en-US"/>
          </a:p>
        </p:txBody>
      </p:sp>
      <p:pic>
        <p:nvPicPr>
          <p:cNvPr id="6" name="图片 5" descr="截屏2026-04-03 16.20.34">
            <a:extLst>
              <a:ext uri="{FF2B5EF4-FFF2-40B4-BE49-F238E27FC236}">
                <a16:creationId xmlns:a16="http://schemas.microsoft.com/office/drawing/2014/main" id="{7497B07D-9B43-2A61-7A85-52B860C94714}"/>
              </a:ext>
            </a:extLst>
          </p:cNvPr>
          <p:cNvPicPr>
            <a:picLocks noChangeAspect="1"/>
          </p:cNvPicPr>
          <p:nvPr/>
        </p:nvPicPr>
        <p:blipFill>
          <a:blip r:embed="rId2"/>
          <a:stretch>
            <a:fillRect/>
          </a:stretch>
        </p:blipFill>
        <p:spPr>
          <a:xfrm>
            <a:off x="5452687" y="1509823"/>
            <a:ext cx="6739313" cy="3374010"/>
          </a:xfrm>
          <a:prstGeom prst="rect">
            <a:avLst/>
          </a:prstGeom>
        </p:spPr>
      </p:pic>
    </p:spTree>
    <p:extLst>
      <p:ext uri="{BB962C8B-B14F-4D97-AF65-F5344CB8AC3E}">
        <p14:creationId xmlns:p14="http://schemas.microsoft.com/office/powerpoint/2010/main" val="58541485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6204346" y="435934"/>
            <a:ext cx="6272463" cy="4689024"/>
          </a:xfrm>
          <a:prstGeom prst="rect">
            <a:avLst/>
          </a:prstGeom>
        </p:spPr>
      </p:pic>
      <p:sp>
        <p:nvSpPr>
          <p:cNvPr id="2" name="标题 1"/>
          <p:cNvSpPr>
            <a:spLocks noGrp="1"/>
          </p:cNvSpPr>
          <p:nvPr>
            <p:ph type="title"/>
          </p:nvPr>
        </p:nvSpPr>
        <p:spPr>
          <a:xfrm>
            <a:off x="609600" y="0"/>
            <a:ext cx="4924925" cy="782053"/>
          </a:xfrm>
        </p:spPr>
        <p:txBody>
          <a:bodyPr/>
          <a:lstStyle/>
          <a:p>
            <a:br>
              <a:rPr lang="en-US" altLang="zh-CN" dirty="0"/>
            </a:br>
            <a:r>
              <a:rPr lang="en-US" altLang="zh-CN" sz="2800" dirty="0"/>
              <a:t>Data Real time performance</a:t>
            </a:r>
            <a:endParaRPr lang="zh-CN" altLang="en-US" sz="2800" dirty="0"/>
          </a:p>
        </p:txBody>
      </p:sp>
      <p:sp>
        <p:nvSpPr>
          <p:cNvPr id="3" name="文本占位符 2"/>
          <p:cNvSpPr>
            <a:spLocks noGrp="1"/>
          </p:cNvSpPr>
          <p:nvPr>
            <p:ph type="body" idx="1"/>
          </p:nvPr>
        </p:nvSpPr>
        <p:spPr>
          <a:xfrm>
            <a:off x="269641" y="1396549"/>
            <a:ext cx="11083303" cy="6584950"/>
          </a:xfrm>
        </p:spPr>
        <p:txBody>
          <a:bodyPr/>
          <a:lstStyle/>
          <a:p>
            <a:r>
              <a:rPr lang="en-US" altLang="zh-CN" dirty="0"/>
              <a:t>Data downlink</a:t>
            </a:r>
            <a:r>
              <a:rPr lang="zh-CN" altLang="en-US" dirty="0"/>
              <a:t>：</a:t>
            </a:r>
            <a:endParaRPr lang="en-US" altLang="zh-CN" dirty="0"/>
          </a:p>
          <a:p>
            <a:r>
              <a:rPr lang="en-US" altLang="zh-CN" dirty="0"/>
              <a:t>Transient Alert </a:t>
            </a:r>
            <a:r>
              <a:rPr lang="zh-CN" altLang="en-US" dirty="0"/>
              <a:t>：</a:t>
            </a:r>
            <a:r>
              <a:rPr lang="en-US" altLang="zh-CN" dirty="0"/>
              <a:t>~ minutes</a:t>
            </a:r>
          </a:p>
          <a:p>
            <a:r>
              <a:rPr lang="en-US" altLang="zh-CN" dirty="0"/>
              <a:t>                              GCN immediately</a:t>
            </a:r>
          </a:p>
          <a:p>
            <a:r>
              <a:rPr lang="en-US" altLang="zh-CN" dirty="0"/>
              <a:t>Whole data</a:t>
            </a:r>
            <a:r>
              <a:rPr lang="zh-CN" altLang="en-US" dirty="0"/>
              <a:t>：</a:t>
            </a:r>
            <a:r>
              <a:rPr lang="en-US" altLang="zh-CN" dirty="0"/>
              <a:t>5 ~ 10 hours</a:t>
            </a:r>
          </a:p>
          <a:p>
            <a:endParaRPr lang="en-US" altLang="zh-CN" dirty="0"/>
          </a:p>
          <a:p>
            <a:r>
              <a:rPr lang="en-US" altLang="zh-CN" dirty="0"/>
              <a:t>~ 10 Orbits download per day</a:t>
            </a:r>
          </a:p>
          <a:p>
            <a:r>
              <a:rPr lang="en-US" altLang="zh-CN" dirty="0"/>
              <a:t>Including China and ESA’s station.</a:t>
            </a:r>
          </a:p>
          <a:p>
            <a:endParaRPr lang="en-US" altLang="zh-CN" dirty="0"/>
          </a:p>
          <a:p>
            <a:r>
              <a:rPr lang="en-US" altLang="zh-CN" dirty="0"/>
              <a:t>Uplink: Too observation command  in 1 minute.</a:t>
            </a:r>
          </a:p>
          <a:p>
            <a:endParaRPr lang="zh-CN" altLang="en-US" dirty="0"/>
          </a:p>
        </p:txBody>
      </p:sp>
      <p:sp>
        <p:nvSpPr>
          <p:cNvPr id="4" name="灯片编号占位符 3"/>
          <p:cNvSpPr>
            <a:spLocks noGrp="1"/>
          </p:cNvSpPr>
          <p:nvPr>
            <p:ph type="sldNum" sz="quarter" idx="2"/>
          </p:nvPr>
        </p:nvSpPr>
        <p:spPr/>
        <p:txBody>
          <a:bodyPr/>
          <a:lstStyle/>
          <a:p>
            <a:pPr lvl="0"/>
            <a:fld id="{86CB4B4D-7CA3-9044-876B-883B54F8677D}" type="slidenum">
              <a:rPr lang="en-US" altLang="zh-CN" smtClean="0"/>
              <a:t>6</a:t>
            </a:fld>
            <a:endParaRPr lang="zh-CN" altLang="en-US"/>
          </a:p>
        </p:txBody>
      </p:sp>
    </p:spTree>
    <p:extLst>
      <p:ext uri="{BB962C8B-B14F-4D97-AF65-F5344CB8AC3E}">
        <p14:creationId xmlns:p14="http://schemas.microsoft.com/office/powerpoint/2010/main" val="241343854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4B64BB-DDF7-F8BE-E506-6FFFA5E1A45E}"/>
              </a:ext>
            </a:extLst>
          </p:cNvPr>
          <p:cNvSpPr>
            <a:spLocks noGrp="1"/>
          </p:cNvSpPr>
          <p:nvPr>
            <p:ph type="title"/>
          </p:nvPr>
        </p:nvSpPr>
        <p:spPr/>
        <p:txBody>
          <a:bodyPr>
            <a:noAutofit/>
          </a:bodyPr>
          <a:lstStyle/>
          <a:p>
            <a:r>
              <a:rPr kumimoji="1" lang="en-US" altLang="zh-CN" sz="4000" dirty="0">
                <a:latin typeface="Arial" panose="020B0604020202020204" pitchFamily="34" charset="0"/>
                <a:cs typeface="Arial" panose="020B0604020202020204" pitchFamily="34" charset="0"/>
              </a:rPr>
              <a:t>Sensitivity </a:t>
            </a:r>
            <a:endParaRPr kumimoji="1" lang="zh-CN" altLang="en-US" sz="4000" dirty="0">
              <a:latin typeface="Arial" panose="020B0604020202020204" pitchFamily="34" charset="0"/>
              <a:cs typeface="Arial" panose="020B0604020202020204" pitchFamily="34" charset="0"/>
            </a:endParaRPr>
          </a:p>
        </p:txBody>
      </p:sp>
      <p:pic>
        <p:nvPicPr>
          <p:cNvPr id="4" name="图片 3" descr="图表, 散点图&#10;&#10;AI 生成的内容可能不正确。">
            <a:extLst>
              <a:ext uri="{FF2B5EF4-FFF2-40B4-BE49-F238E27FC236}">
                <a16:creationId xmlns:a16="http://schemas.microsoft.com/office/drawing/2014/main" id="{3E71C3DE-774C-4129-BA4C-EE95EAD15F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214" y="1878011"/>
            <a:ext cx="5642186" cy="4178411"/>
          </a:xfrm>
          <a:prstGeom prst="rect">
            <a:avLst/>
          </a:prstGeom>
        </p:spPr>
      </p:pic>
      <p:pic>
        <p:nvPicPr>
          <p:cNvPr id="6" name="图片 5" descr="图表&#10;&#10;AI 生成的内容可能不正确。">
            <a:extLst>
              <a:ext uri="{FF2B5EF4-FFF2-40B4-BE49-F238E27FC236}">
                <a16:creationId xmlns:a16="http://schemas.microsoft.com/office/drawing/2014/main" id="{7F2409ED-82D8-113C-ABC6-4E7B1D853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602" y="1735136"/>
            <a:ext cx="5761036" cy="4488249"/>
          </a:xfrm>
          <a:prstGeom prst="rect">
            <a:avLst/>
          </a:prstGeom>
        </p:spPr>
      </p:pic>
      <p:sp>
        <p:nvSpPr>
          <p:cNvPr id="7" name="文本框 6">
            <a:extLst>
              <a:ext uri="{FF2B5EF4-FFF2-40B4-BE49-F238E27FC236}">
                <a16:creationId xmlns:a16="http://schemas.microsoft.com/office/drawing/2014/main" id="{2B0BC7BE-95A7-FF08-7E1D-CB632B06E4CA}"/>
              </a:ext>
            </a:extLst>
          </p:cNvPr>
          <p:cNvSpPr txBox="1"/>
          <p:nvPr/>
        </p:nvSpPr>
        <p:spPr>
          <a:xfrm>
            <a:off x="3221037" y="1508682"/>
            <a:ext cx="60529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Arial"/>
                <a:ea typeface="Arial"/>
                <a:cs typeface="Arial"/>
                <a:sym typeface="Arial"/>
              </a:rPr>
              <a:t>WXT</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8" name="文本框 7">
            <a:extLst>
              <a:ext uri="{FF2B5EF4-FFF2-40B4-BE49-F238E27FC236}">
                <a16:creationId xmlns:a16="http://schemas.microsoft.com/office/drawing/2014/main" id="{205986A3-FE2C-BACD-E42E-8981516A74D7}"/>
              </a:ext>
            </a:extLst>
          </p:cNvPr>
          <p:cNvSpPr txBox="1"/>
          <p:nvPr/>
        </p:nvSpPr>
        <p:spPr>
          <a:xfrm>
            <a:off x="8970964" y="1460026"/>
            <a:ext cx="131061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Arial"/>
                <a:ea typeface="Arial"/>
                <a:cs typeface="Arial"/>
                <a:sym typeface="Arial"/>
              </a:rPr>
              <a:t>FXT (1 unit)</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9" name="文本框 8">
            <a:extLst>
              <a:ext uri="{FF2B5EF4-FFF2-40B4-BE49-F238E27FC236}">
                <a16:creationId xmlns:a16="http://schemas.microsoft.com/office/drawing/2014/main" id="{D4907202-D7C9-8EE7-A2CD-64DF7CE22151}"/>
              </a:ext>
            </a:extLst>
          </p:cNvPr>
          <p:cNvSpPr txBox="1"/>
          <p:nvPr/>
        </p:nvSpPr>
        <p:spPr>
          <a:xfrm>
            <a:off x="1828800" y="2062677"/>
            <a:ext cx="360611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Arial"/>
                <a:ea typeface="Arial"/>
                <a:cs typeface="Arial"/>
                <a:sym typeface="Arial"/>
              </a:rPr>
              <a:t>flux vs. exposure for WXT sources</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2" name="文本框 11"/>
          <p:cNvSpPr txBox="1"/>
          <p:nvPr/>
        </p:nvSpPr>
        <p:spPr>
          <a:xfrm>
            <a:off x="1148165" y="5086926"/>
            <a:ext cx="1361270" cy="646331"/>
          </a:xfrm>
          <a:prstGeom prst="rect">
            <a:avLst/>
          </a:prstGeom>
          <a:noFill/>
        </p:spPr>
        <p:txBody>
          <a:bodyPr wrap="none" rtlCol="0">
            <a:spAutoFit/>
          </a:bodyPr>
          <a:lstStyle/>
          <a:p>
            <a:pPr algn="just" rtl="0"/>
            <a:r>
              <a:rPr lang="en-US" altLang="zh-CN" kern="100" dirty="0">
                <a:solidFill>
                  <a:schemeClr val="tx1"/>
                </a:solidFill>
                <a:latin typeface="等线" panose="02010600030101010101" pitchFamily="2" charset="-122"/>
                <a:ea typeface="等线" panose="02010600030101010101" pitchFamily="2" charset="-122"/>
                <a:cs typeface="Times New Roman" panose="02020603050405020304" pitchFamily="18" charset="0"/>
              </a:rPr>
              <a:t>credit: EPSC</a:t>
            </a:r>
            <a:endParaRPr lang="zh-CN" altLang="zh-CN" kern="100" dirty="0">
              <a:solidFill>
                <a:schemeClr val="tx1"/>
              </a:solidFill>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13" name="文本框 12"/>
          <p:cNvSpPr txBox="1"/>
          <p:nvPr/>
        </p:nvSpPr>
        <p:spPr>
          <a:xfrm>
            <a:off x="10384531" y="3408816"/>
            <a:ext cx="1361270" cy="646331"/>
          </a:xfrm>
          <a:prstGeom prst="rect">
            <a:avLst/>
          </a:prstGeom>
          <a:noFill/>
        </p:spPr>
        <p:txBody>
          <a:bodyPr wrap="none" rtlCol="0">
            <a:spAutoFit/>
          </a:bodyPr>
          <a:lstStyle/>
          <a:p>
            <a:pPr algn="just" rtl="0"/>
            <a:r>
              <a:rPr lang="en-US" altLang="zh-CN" kern="100" dirty="0">
                <a:solidFill>
                  <a:schemeClr val="tx1"/>
                </a:solidFill>
                <a:latin typeface="等线" panose="02010600030101010101" pitchFamily="2" charset="-122"/>
                <a:ea typeface="等线" panose="02010600030101010101" pitchFamily="2" charset="-122"/>
                <a:cs typeface="Times New Roman" panose="02020603050405020304" pitchFamily="18" charset="0"/>
              </a:rPr>
              <a:t>credit: EPSC</a:t>
            </a:r>
            <a:endParaRPr lang="zh-CN" altLang="zh-CN" kern="100" dirty="0">
              <a:solidFill>
                <a:schemeClr val="tx1"/>
              </a:solidFill>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125329854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buClrTx/>
              <a:buSzTx/>
              <a:buFontTx/>
              <a:defRPr sz="1800" b="0">
                <a:solidFill>
                  <a:srgbClr val="000000"/>
                </a:solidFill>
              </a:defRPr>
            </a:pPr>
            <a:r>
              <a:rPr lang="en-US" sz="3200" b="1" spc="300" dirty="0">
                <a:solidFill>
                  <a:srgbClr val="4F81BD"/>
                </a:solidFill>
                <a:latin typeface="微软雅黑" pitchFamily="34" charset="-122"/>
                <a:ea typeface="微软雅黑" pitchFamily="34" charset="-122"/>
              </a:rPr>
              <a:t>EP observations (2024.7-now)</a:t>
            </a:r>
          </a:p>
        </p:txBody>
      </p:sp>
      <p:sp>
        <p:nvSpPr>
          <p:cNvPr id="3" name="灯片编号占位符 2"/>
          <p:cNvSpPr>
            <a:spLocks noGrp="1"/>
          </p:cNvSpPr>
          <p:nvPr>
            <p:ph type="sldNum" sz="quarter" idx="2"/>
          </p:nvPr>
        </p:nvSpPr>
        <p:spPr/>
        <p:txBody>
          <a:bodyPr/>
          <a:lstStyle/>
          <a:p>
            <a:pPr lvl="0"/>
            <a:fld id="{86CB4B4D-7CA3-9044-876B-883B54F8677D}" type="slidenum">
              <a:rPr/>
              <a:t>8</a:t>
            </a:fld>
            <a:endParaRPr/>
          </a:p>
        </p:txBody>
      </p:sp>
      <p:pic>
        <p:nvPicPr>
          <p:cNvPr id="7" name="图片 6" descr="卫星在太空中&#10;&#10;中度可信度描述已自动生成"/>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6855" t="33492" r="24232" b="41282"/>
          <a:stretch>
            <a:fillRect/>
          </a:stretch>
        </p:blipFill>
        <p:spPr>
          <a:xfrm rot="20027633">
            <a:off x="10126980" y="294005"/>
            <a:ext cx="2111375" cy="1064895"/>
          </a:xfrm>
          <a:prstGeom prst="rect">
            <a:avLst/>
          </a:prstGeom>
        </p:spPr>
      </p:pic>
      <mc:AlternateContent xmlns:mc="http://schemas.openxmlformats.org/markup-compatibility/2006" xmlns:a14="http://schemas.microsoft.com/office/drawing/2010/main">
        <mc:Choice Requires="a14">
          <p:sp>
            <p:nvSpPr>
              <p:cNvPr id="4" name="文本框 3"/>
              <p:cNvSpPr txBox="1"/>
              <p:nvPr/>
            </p:nvSpPr>
            <p:spPr>
              <a:xfrm>
                <a:off x="969010" y="1081405"/>
                <a:ext cx="9180195" cy="206121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342900" indent="-342900" defTabSz="457200">
                  <a:spcBef>
                    <a:spcPts val="600"/>
                  </a:spcBef>
                  <a:spcAft>
                    <a:spcPts val="600"/>
                  </a:spcAft>
                  <a:buFont typeface="Wingdings" panose="05000000000000000000" pitchFamily="2" charset="2"/>
                  <a:buChar char="q"/>
                  <a:defRPr/>
                </a:pPr>
                <a:r>
                  <a:rPr kumimoji="1" lang="en-US" altLang="zh-CN" sz="1800" dirty="0">
                    <a:solidFill>
                      <a:srgbClr val="0070C0"/>
                    </a:solidFill>
                    <a:latin typeface="微软雅黑" pitchFamily="34" charset="-122"/>
                    <a:ea typeface="微软雅黑" pitchFamily="34" charset="-122"/>
                    <a:cs typeface="Times New Roman" panose="02020603050405020304"/>
                    <a:sym typeface="+mn-ea"/>
                  </a:rPr>
                  <a:t>Survey mode (Cycle-1&amp;2 pre planned target): </a:t>
                </a:r>
                <a14:m>
                  <m:oMath xmlns:m="http://schemas.openxmlformats.org/officeDocument/2006/math">
                    <m:r>
                      <a:rPr kumimoji="1" lang="en-US" altLang="zh-CN" sz="1800">
                        <a:latin typeface="Cambria Math" panose="02040503050406030204" pitchFamily="18" charset="0"/>
                        <a:ea typeface="微软雅黑" pitchFamily="34" charset="-122"/>
                        <a:cs typeface="Times New Roman" panose="02020603050405020304"/>
                      </a:rPr>
                      <m:t>8.</m:t>
                    </m:r>
                    <m:r>
                      <a:rPr kumimoji="1" lang="en-US" altLang="zh-CN" sz="1800" b="0" i="0" smtClean="0">
                        <a:latin typeface="Cambria Math" panose="02040503050406030204" pitchFamily="18" charset="0"/>
                        <a:ea typeface="微软雅黑" pitchFamily="34" charset="-122"/>
                        <a:cs typeface="Times New Roman" panose="02020603050405020304"/>
                      </a:rPr>
                      <m:t>2</m:t>
                    </m:r>
                    <m:r>
                      <a:rPr kumimoji="1" lang="en-US" altLang="zh-CN" sz="1800">
                        <a:latin typeface="Cambria Math" panose="02040503050406030204" pitchFamily="18" charset="0"/>
                        <a:ea typeface="微软雅黑" pitchFamily="34" charset="-122"/>
                        <a:cs typeface="Times New Roman" panose="02020603050405020304"/>
                      </a:rPr>
                      <m:t>×</m:t>
                    </m:r>
                    <m:sSup>
                      <m:sSupPr>
                        <m:ctrlPr>
                          <a:rPr kumimoji="1" lang="en-US" altLang="zh-CN" sz="1800" i="1">
                            <a:latin typeface="Cambria Math" panose="02040503050406030204" pitchFamily="18" charset="0"/>
                            <a:ea typeface="微软雅黑" pitchFamily="34" charset="-122"/>
                            <a:cs typeface="Times New Roman" panose="02020603050405020304"/>
                          </a:rPr>
                        </m:ctrlPr>
                      </m:sSupPr>
                      <m:e>
                        <m:r>
                          <a:rPr kumimoji="1" lang="en-US" altLang="zh-CN" sz="1800">
                            <a:latin typeface="Cambria Math" panose="02040503050406030204" pitchFamily="18" charset="0"/>
                            <a:ea typeface="微软雅黑" pitchFamily="34" charset="-122"/>
                            <a:cs typeface="Times New Roman" panose="02020603050405020304"/>
                          </a:rPr>
                          <m:t>10</m:t>
                        </m:r>
                      </m:e>
                      <m:sup>
                        <m:r>
                          <a:rPr kumimoji="1" lang="en-US" altLang="zh-CN" sz="1800">
                            <a:latin typeface="Cambria Math" panose="02040503050406030204" pitchFamily="18" charset="0"/>
                            <a:ea typeface="微软雅黑" pitchFamily="34" charset="-122"/>
                            <a:cs typeface="Times New Roman" panose="02020603050405020304"/>
                          </a:rPr>
                          <m:t>6</m:t>
                        </m:r>
                      </m:sup>
                    </m:sSup>
                    <m:r>
                      <a:rPr kumimoji="1" lang="en-US" altLang="zh-CN" sz="1800">
                        <a:latin typeface="Cambria Math" panose="02040503050406030204" pitchFamily="18" charset="0"/>
                        <a:ea typeface="微软雅黑" pitchFamily="34" charset="-122"/>
                        <a:cs typeface="Times New Roman" panose="02020603050405020304"/>
                      </a:rPr>
                      <m:t>𝑠</m:t>
                    </m:r>
                  </m:oMath>
                </a14:m>
                <a:r>
                  <a:rPr kumimoji="1" lang="en-US" altLang="zh-CN" sz="1800" dirty="0">
                    <a:latin typeface="微软雅黑" pitchFamily="34" charset="-122"/>
                    <a:ea typeface="微软雅黑" pitchFamily="34" charset="-122"/>
                    <a:cs typeface="Times New Roman" panose="02020603050405020304"/>
                    <a:sym typeface="+mn-ea"/>
                  </a:rPr>
                  <a:t> </a:t>
                </a:r>
                <a:r>
                  <a:rPr kumimoji="1" lang="en-US" altLang="zh-CN" sz="1800" dirty="0">
                    <a:solidFill>
                      <a:schemeClr val="tx1"/>
                    </a:solidFill>
                    <a:latin typeface="微软雅黑" pitchFamily="34" charset="-122"/>
                    <a:ea typeface="微软雅黑" pitchFamily="34" charset="-122"/>
                    <a:cs typeface="Times New Roman" panose="02020603050405020304"/>
                    <a:sym typeface="+mn-ea"/>
                  </a:rPr>
                  <a:t>observed</a:t>
                </a:r>
                <a:endParaRPr kumimoji="1" lang="en-US" altLang="zh-CN" sz="1800" dirty="0">
                  <a:solidFill>
                    <a:schemeClr val="tx1"/>
                  </a:solidFill>
                  <a:latin typeface="微软雅黑" pitchFamily="34" charset="-122"/>
                  <a:ea typeface="微软雅黑" pitchFamily="34" charset="-122"/>
                  <a:cs typeface="Times New Roman" panose="02020603050405020304"/>
                </a:endParaRPr>
              </a:p>
              <a:p>
                <a:pPr marL="342900" indent="-342900" defTabSz="457200">
                  <a:spcBef>
                    <a:spcPts val="600"/>
                  </a:spcBef>
                  <a:spcAft>
                    <a:spcPts val="600"/>
                  </a:spcAft>
                  <a:buFont typeface="Wingdings" panose="05000000000000000000" pitchFamily="2" charset="2"/>
                  <a:buChar char="q"/>
                  <a:defRPr/>
                </a:pPr>
                <a:r>
                  <a:rPr kumimoji="1" lang="en-US" altLang="zh-CN" sz="1800" dirty="0">
                    <a:solidFill>
                      <a:srgbClr val="0070C0"/>
                    </a:solidFill>
                    <a:latin typeface="微软雅黑" pitchFamily="34" charset="-122"/>
                    <a:ea typeface="微软雅黑" pitchFamily="34" charset="-122"/>
                    <a:cs typeface="Times New Roman" panose="02020603050405020304"/>
                    <a:sym typeface="+mn-ea"/>
                  </a:rPr>
                  <a:t>Onboard trigger: </a:t>
                </a:r>
                <a:r>
                  <a:rPr kumimoji="1" lang="en-US" altLang="zh-CN" sz="1800" dirty="0">
                    <a:latin typeface="微软雅黑" pitchFamily="34" charset="-122"/>
                    <a:ea typeface="微软雅黑" pitchFamily="34" charset="-122"/>
                    <a:cs typeface="Times New Roman" panose="02020603050405020304"/>
                    <a:sym typeface="+mn-ea"/>
                  </a:rPr>
                  <a:t>507</a:t>
                </a:r>
                <a:r>
                  <a:rPr kumimoji="1" lang="en-US" altLang="zh-CN" sz="1800" dirty="0">
                    <a:solidFill>
                      <a:schemeClr val="tx1"/>
                    </a:solidFill>
                    <a:latin typeface="微软雅黑" pitchFamily="34" charset="-122"/>
                    <a:ea typeface="微软雅黑" pitchFamily="34" charset="-122"/>
                    <a:cs typeface="Times New Roman" panose="02020603050405020304"/>
                    <a:sym typeface="+mn-ea"/>
                  </a:rPr>
                  <a:t> autonomous FXT follow-up observations </a:t>
                </a:r>
                <a:endParaRPr kumimoji="1" lang="en-US" altLang="zh-CN" sz="1800" dirty="0">
                  <a:solidFill>
                    <a:schemeClr val="tx1"/>
                  </a:solidFill>
                  <a:latin typeface="微软雅黑" pitchFamily="34" charset="-122"/>
                  <a:ea typeface="微软雅黑" pitchFamily="34" charset="-122"/>
                  <a:cs typeface="Times New Roman" panose="02020603050405020304"/>
                </a:endParaRPr>
              </a:p>
              <a:p>
                <a:pPr marL="342900" indent="-342900" defTabSz="457200">
                  <a:spcBef>
                    <a:spcPts val="600"/>
                  </a:spcBef>
                  <a:spcAft>
                    <a:spcPts val="600"/>
                  </a:spcAft>
                  <a:buFont typeface="Wingdings" panose="05000000000000000000" pitchFamily="2" charset="2"/>
                  <a:buChar char="q"/>
                  <a:defRPr/>
                </a:pPr>
                <a:r>
                  <a:rPr kumimoji="1" lang="en-US" altLang="zh-CN" sz="1800" dirty="0">
                    <a:solidFill>
                      <a:srgbClr val="0070C0"/>
                    </a:solidFill>
                    <a:latin typeface="微软雅黑" pitchFamily="34" charset="-122"/>
                    <a:ea typeface="微软雅黑" pitchFamily="34" charset="-122"/>
                    <a:cs typeface="Times New Roman" panose="02020603050405020304"/>
                    <a:sym typeface="+mn-ea"/>
                  </a:rPr>
                  <a:t>Target of Opportunity (</a:t>
                </a:r>
                <a:r>
                  <a:rPr kumimoji="1" lang="en-US" altLang="zh-CN" sz="1800" dirty="0" err="1">
                    <a:solidFill>
                      <a:srgbClr val="0070C0"/>
                    </a:solidFill>
                    <a:latin typeface="微软雅黑" pitchFamily="34" charset="-122"/>
                    <a:ea typeface="微软雅黑" pitchFamily="34" charset="-122"/>
                    <a:cs typeface="Times New Roman" panose="02020603050405020304"/>
                    <a:sym typeface="+mn-ea"/>
                  </a:rPr>
                  <a:t>ToO</a:t>
                </a:r>
                <a:r>
                  <a:rPr kumimoji="1" lang="en-US" altLang="zh-CN" sz="1800" dirty="0">
                    <a:solidFill>
                      <a:srgbClr val="0070C0"/>
                    </a:solidFill>
                    <a:latin typeface="微软雅黑" pitchFamily="34" charset="-122"/>
                    <a:ea typeface="微软雅黑" pitchFamily="34" charset="-122"/>
                    <a:cs typeface="Times New Roman" panose="02020603050405020304"/>
                    <a:sym typeface="+mn-ea"/>
                  </a:rPr>
                  <a:t>): </a:t>
                </a:r>
                <a:r>
                  <a:rPr kumimoji="1" lang="en-US" altLang="zh-CN" sz="1800" dirty="0">
                    <a:latin typeface="微软雅黑" pitchFamily="34" charset="-122"/>
                    <a:ea typeface="微软雅黑" pitchFamily="34" charset="-122"/>
                    <a:cs typeface="Times New Roman" panose="02020603050405020304"/>
                    <a:sym typeface="+mn-ea"/>
                  </a:rPr>
                  <a:t>1934</a:t>
                </a:r>
                <a:r>
                  <a:rPr kumimoji="1" lang="en-US" altLang="zh-CN" sz="1800" dirty="0">
                    <a:solidFill>
                      <a:schemeClr val="tx1"/>
                    </a:solidFill>
                    <a:latin typeface="微软雅黑" pitchFamily="34" charset="-122"/>
                    <a:ea typeface="微软雅黑" pitchFamily="34" charset="-122"/>
                    <a:cs typeface="Times New Roman" panose="02020603050405020304"/>
                    <a:sym typeface="+mn-ea"/>
                  </a:rPr>
                  <a:t> observations</a:t>
                </a:r>
                <a:endParaRPr kumimoji="1" lang="en-US" altLang="zh-CN" sz="1800" dirty="0">
                  <a:solidFill>
                    <a:schemeClr val="tx1"/>
                  </a:solidFill>
                  <a:latin typeface="微软雅黑" pitchFamily="34" charset="-122"/>
                  <a:ea typeface="微软雅黑" pitchFamily="34" charset="-122"/>
                  <a:cs typeface="Times New Roman" panose="02020603050405020304"/>
                </a:endParaRPr>
              </a:p>
              <a:p>
                <a:pPr marL="342900" indent="-342900" defTabSz="457200">
                  <a:spcBef>
                    <a:spcPts val="600"/>
                  </a:spcBef>
                  <a:spcAft>
                    <a:spcPts val="600"/>
                  </a:spcAft>
                  <a:buFont typeface="Wingdings" panose="05000000000000000000" pitchFamily="2" charset="2"/>
                  <a:buChar char="q"/>
                  <a:defRPr/>
                </a:pPr>
                <a:r>
                  <a:rPr kumimoji="1" lang="en-US" altLang="zh-CN" sz="1800" dirty="0">
                    <a:solidFill>
                      <a:srgbClr val="0070C0"/>
                    </a:solidFill>
                    <a:latin typeface="微软雅黑" pitchFamily="34" charset="-122"/>
                    <a:ea typeface="微软雅黑" pitchFamily="34" charset="-122"/>
                    <a:cs typeface="Times New Roman" panose="02020603050405020304"/>
                    <a:sym typeface="+mn-ea"/>
                  </a:rPr>
                  <a:t>Up to now: </a:t>
                </a:r>
                <a:r>
                  <a:rPr kumimoji="1" lang="en-US" altLang="zh-CN" sz="1800" dirty="0">
                    <a:latin typeface="微软雅黑" pitchFamily="34" charset="-122"/>
                    <a:ea typeface="微软雅黑" pitchFamily="34" charset="-122"/>
                    <a:cs typeface="Times New Roman" panose="02020603050405020304"/>
                    <a:sym typeface="+mn-ea"/>
                  </a:rPr>
                  <a:t>19296</a:t>
                </a:r>
                <a:r>
                  <a:rPr kumimoji="1" lang="en-US" altLang="zh-CN" sz="1800" dirty="0">
                    <a:solidFill>
                      <a:schemeClr val="tx1"/>
                    </a:solidFill>
                    <a:latin typeface="微软雅黑" pitchFamily="34" charset="-122"/>
                    <a:ea typeface="微软雅黑" pitchFamily="34" charset="-122"/>
                    <a:cs typeface="Times New Roman" panose="02020603050405020304"/>
                    <a:sym typeface="+mn-ea"/>
                  </a:rPr>
                  <a:t> FXT observations</a:t>
                </a:r>
                <a:endParaRPr kumimoji="1" lang="en-US" altLang="zh-CN" sz="1800" dirty="0">
                  <a:solidFill>
                    <a:schemeClr val="tx1"/>
                  </a:solidFill>
                  <a:latin typeface="微软雅黑" pitchFamily="34" charset="-122"/>
                  <a:ea typeface="微软雅黑" pitchFamily="34" charset="-122"/>
                  <a:cs typeface="Times New Roman" panose="02020603050405020304"/>
                </a:endParaRPr>
              </a:p>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Arial" panose="020B0604020202090204"/>
                  <a:ea typeface="Arial" panose="020B0604020202090204"/>
                  <a:cs typeface="Arial" panose="020B0604020202090204"/>
                  <a:sym typeface="Arial" panose="020B0604020202090204"/>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969010" y="1081405"/>
                <a:ext cx="9180195" cy="2061210"/>
              </a:xfrm>
              <a:prstGeom prst="rect">
                <a:avLst/>
              </a:prstGeom>
              <a:blipFill rotWithShape="1">
                <a:blip r:embed="rId5"/>
                <a:stretch>
                  <a:fillRect/>
                </a:stretch>
              </a:blipFill>
              <a:ln w="12700" cap="flat">
                <a:noFill/>
                <a:miter lim="400000"/>
              </a:ln>
            </p:spPr>
            <p:style>
              <a:lnRef idx="0">
                <a:scrgbClr r="0" g="0" b="0"/>
              </a:lnRef>
              <a:fillRef idx="0">
                <a:scrgbClr r="0" g="0" b="0"/>
              </a:fillRef>
              <a:effectRef idx="0">
                <a:scrgbClr r="0" g="0" b="0"/>
              </a:effectRef>
              <a:fontRef idx="none"/>
            </p:style>
            <p:txBody>
              <a:bodyPr/>
              <a:lstStyle/>
              <a:p>
                <a:r>
                  <a:rPr lang="zh-CN" altLang="en-US">
                    <a:noFill/>
                  </a:rPr>
                  <a:t> </a:t>
                </a:r>
              </a:p>
            </p:txBody>
          </p:sp>
        </mc:Fallback>
      </mc:AlternateContent>
      <p:pic>
        <p:nvPicPr>
          <p:cNvPr id="5" name="图片 4"/>
          <p:cNvPicPr>
            <a:picLocks noChangeAspect="1"/>
          </p:cNvPicPr>
          <p:nvPr>
            <p:custDataLst>
              <p:tags r:id="rId2"/>
            </p:custDataLst>
          </p:nvPr>
        </p:nvPicPr>
        <p:blipFill>
          <a:blip r:embed="rId6"/>
          <a:stretch>
            <a:fillRect/>
          </a:stretch>
        </p:blipFill>
        <p:spPr>
          <a:xfrm>
            <a:off x="969010" y="2943225"/>
            <a:ext cx="7155815" cy="3698875"/>
          </a:xfrm>
          <a:prstGeom prst="rect">
            <a:avLst/>
          </a:prstGeom>
        </p:spPr>
      </p:pic>
    </p:spTree>
    <p:extLst>
      <p:ext uri="{BB962C8B-B14F-4D97-AF65-F5344CB8AC3E}">
        <p14:creationId xmlns:p14="http://schemas.microsoft.com/office/powerpoint/2010/main" val="226725087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p:cNvSpPr>
          <p:nvPr>
            <p:ph type="title"/>
          </p:nvPr>
        </p:nvSpPr>
        <p:spPr>
          <a:prstGeom prst="rect">
            <a:avLst/>
          </a:prstGeom>
        </p:spPr>
        <p:txBody>
          <a:bodyPr>
            <a:normAutofit/>
          </a:bodyPr>
          <a:lstStyle/>
          <a:p>
            <a:pPr lvl="0">
              <a:defRPr sz="1800" b="0">
                <a:solidFill>
                  <a:srgbClr val="000000"/>
                </a:solidFill>
              </a:defRPr>
            </a:pPr>
            <a:r>
              <a:rPr lang="en-US" sz="3200" b="1" spc="300" dirty="0">
                <a:solidFill>
                  <a:srgbClr val="4F81BD"/>
                </a:solidFill>
                <a:latin typeface="微软雅黑" pitchFamily="34" charset="-122"/>
                <a:ea typeface="微软雅黑" pitchFamily="34" charset="-122"/>
              </a:rPr>
              <a:t>Cycle</a:t>
            </a:r>
            <a:r>
              <a:rPr lang="zh-CN" altLang="en-US" sz="3200" b="1" spc="300" dirty="0">
                <a:solidFill>
                  <a:srgbClr val="4F81BD"/>
                </a:solidFill>
                <a:latin typeface="微软雅黑" pitchFamily="34" charset="-122"/>
                <a:ea typeface="微软雅黑" pitchFamily="34" charset="-122"/>
              </a:rPr>
              <a:t> </a:t>
            </a:r>
            <a:r>
              <a:rPr lang="en-US" altLang="zh-CN" sz="3200" b="1" spc="300" dirty="0">
                <a:solidFill>
                  <a:srgbClr val="4F81BD"/>
                </a:solidFill>
                <a:latin typeface="微软雅黑" pitchFamily="34" charset="-122"/>
                <a:ea typeface="微软雅黑" pitchFamily="34" charset="-122"/>
              </a:rPr>
              <a:t>observations</a:t>
            </a:r>
            <a:endParaRPr sz="3200" b="1" spc="300" dirty="0">
              <a:solidFill>
                <a:srgbClr val="4F81BD"/>
              </a:solidFill>
            </a:endParaRPr>
          </a:p>
        </p:txBody>
      </p:sp>
      <p:pic>
        <p:nvPicPr>
          <p:cNvPr id="2" name="图片 1"/>
          <p:cNvPicPr>
            <a:picLocks noChangeAspect="1"/>
          </p:cNvPicPr>
          <p:nvPr/>
        </p:nvPicPr>
        <p:blipFill>
          <a:blip r:embed="rId3"/>
          <a:stretch>
            <a:fillRect/>
          </a:stretch>
        </p:blipFill>
        <p:spPr>
          <a:xfrm>
            <a:off x="11150144" y="171425"/>
            <a:ext cx="842777" cy="801092"/>
          </a:xfrm>
          <a:prstGeom prst="rect">
            <a:avLst/>
          </a:prstGeom>
        </p:spPr>
      </p:pic>
      <p:sp>
        <p:nvSpPr>
          <p:cNvPr id="6" name="Shape 374"/>
          <p:cNvSpPr>
            <a:spLocks noGrp="1"/>
          </p:cNvSpPr>
          <p:nvPr>
            <p:ph type="sldNum" sz="quarter" idx="2"/>
          </p:nvPr>
        </p:nvSpPr>
        <p:spPr>
          <a:xfrm>
            <a:off x="8966200" y="6249949"/>
            <a:ext cx="2844800" cy="320041"/>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sz="1800">
                <a:solidFill>
                  <a:srgbClr val="000000"/>
                </a:solidFill>
              </a:defRPr>
            </a:pPr>
            <a:fld id="{86CB4B4D-7CA3-9044-876B-883B54F8677D}" type="slidenum">
              <a:rPr kumimoji="0" sz="1400" b="0" i="0" u="none" strike="noStrike" kern="0" cap="none" spc="0" normalizeH="0" baseline="0" noProof="0">
                <a:ln>
                  <a:noFill/>
                </a:ln>
                <a:solidFill>
                  <a:srgbClr val="A7C0DE"/>
                </a:solidFill>
                <a:effectLst/>
                <a:uLnTx/>
                <a:uFillTx/>
                <a:latin typeface="Krona One"/>
                <a:sym typeface="Krona One"/>
              </a:rPr>
              <a:t>9</a:t>
            </a:fld>
            <a:endParaRPr kumimoji="0" sz="1400" b="0" i="0" u="none" strike="noStrike" kern="0" cap="none" spc="0" normalizeH="0" baseline="0" noProof="0" dirty="0">
              <a:ln>
                <a:noFill/>
              </a:ln>
              <a:solidFill>
                <a:srgbClr val="A7C0DE"/>
              </a:solidFill>
              <a:effectLst/>
              <a:uLnTx/>
              <a:uFillTx/>
              <a:latin typeface="Krona One"/>
              <a:sym typeface="Krona One"/>
            </a:endParaRPr>
          </a:p>
        </p:txBody>
      </p:sp>
      <p:pic>
        <p:nvPicPr>
          <p:cNvPr id="10" name="图片 9"/>
          <p:cNvPicPr>
            <a:picLocks noChangeAspect="1"/>
          </p:cNvPicPr>
          <p:nvPr/>
        </p:nvPicPr>
        <p:blipFill>
          <a:blip r:embed="rId4"/>
          <a:stretch>
            <a:fillRect/>
          </a:stretch>
        </p:blipFill>
        <p:spPr>
          <a:xfrm>
            <a:off x="609600" y="1566291"/>
            <a:ext cx="4232250" cy="3407945"/>
          </a:xfrm>
          <a:prstGeom prst="rect">
            <a:avLst/>
          </a:prstGeom>
        </p:spPr>
      </p:pic>
      <p:pic>
        <p:nvPicPr>
          <p:cNvPr id="11" name="图片 10"/>
          <p:cNvPicPr>
            <a:picLocks noChangeAspect="1"/>
          </p:cNvPicPr>
          <p:nvPr/>
        </p:nvPicPr>
        <p:blipFill>
          <a:blip r:embed="rId5"/>
          <a:stretch>
            <a:fillRect/>
          </a:stretch>
        </p:blipFill>
        <p:spPr>
          <a:xfrm>
            <a:off x="6346352" y="1567694"/>
            <a:ext cx="4220233" cy="3407945"/>
          </a:xfrm>
          <a:prstGeom prst="rect">
            <a:avLst/>
          </a:prstGeom>
        </p:spPr>
      </p:pic>
      <mc:AlternateContent xmlns:mc="http://schemas.openxmlformats.org/markup-compatibility/2006" xmlns:a14="http://schemas.microsoft.com/office/drawing/2010/main">
        <mc:Choice Requires="a14">
          <p:sp>
            <p:nvSpPr>
              <p:cNvPr id="9" name="文本框 16"/>
              <p:cNvSpPr txBox="1"/>
              <p:nvPr/>
            </p:nvSpPr>
            <p:spPr>
              <a:xfrm>
                <a:off x="39831" y="6316696"/>
                <a:ext cx="5906026" cy="461665"/>
              </a:xfrm>
              <a:prstGeom prst="rect">
                <a:avLst/>
              </a:prstGeom>
              <a:noFill/>
            </p:spPr>
            <p:txBody>
              <a:bodyPr wrap="square" rtlCol="0">
                <a:spAutoFit/>
              </a:bodyPr>
              <a:lstStyle/>
              <a:p>
                <a:pPr marL="342900" indent="-342900" defTabSz="457200">
                  <a:spcAft>
                    <a:spcPts val="600"/>
                  </a:spcAft>
                  <a:buFont typeface="Wingdings" panose="05000000000000000000" pitchFamily="2" charset="2"/>
                  <a:buChar char="q"/>
                  <a:defRPr/>
                </a:pPr>
                <a:r>
                  <a:rPr kumimoji="1" lang="en-US" altLang="zh-CN" sz="2400" dirty="0">
                    <a:solidFill>
                      <a:srgbClr val="0070C0"/>
                    </a:solidFill>
                    <a:latin typeface="微软雅黑" pitchFamily="34" charset="-122"/>
                    <a:ea typeface="微软雅黑" pitchFamily="34" charset="-122"/>
                    <a:cs typeface="Times New Roman" panose="02020603050405020304"/>
                  </a:rPr>
                  <a:t>Observed</a:t>
                </a:r>
                <a:r>
                  <a:rPr kumimoji="1" lang="zh-CN" altLang="en-US" sz="2400" dirty="0">
                    <a:solidFill>
                      <a:srgbClr val="0070C0"/>
                    </a:solidFill>
                    <a:latin typeface="微软雅黑" pitchFamily="34" charset="-122"/>
                    <a:ea typeface="微软雅黑" pitchFamily="34" charset="-122"/>
                    <a:cs typeface="Times New Roman" panose="02020603050405020304"/>
                  </a:rPr>
                  <a:t> </a:t>
                </a:r>
                <a:r>
                  <a:rPr kumimoji="1" lang="en-US" altLang="zh-CN" sz="2400" dirty="0">
                    <a:solidFill>
                      <a:srgbClr val="0070C0"/>
                    </a:solidFill>
                    <a:latin typeface="微软雅黑" pitchFamily="34" charset="-122"/>
                    <a:ea typeface="微软雅黑" pitchFamily="34" charset="-122"/>
                    <a:cs typeface="Times New Roman" panose="02020603050405020304"/>
                  </a:rPr>
                  <a:t>Cycle1</a:t>
                </a:r>
                <a:r>
                  <a:rPr kumimoji="1" lang="zh-CN" altLang="en-US" sz="2400" dirty="0">
                    <a:solidFill>
                      <a:srgbClr val="0070C0"/>
                    </a:solidFill>
                    <a:latin typeface="微软雅黑" pitchFamily="34" charset="-122"/>
                    <a:ea typeface="微软雅黑" pitchFamily="34" charset="-122"/>
                    <a:cs typeface="Times New Roman" panose="02020603050405020304"/>
                  </a:rPr>
                  <a:t> </a:t>
                </a:r>
                <a:r>
                  <a:rPr kumimoji="1" lang="en-US" altLang="zh-CN" sz="2400" dirty="0">
                    <a:solidFill>
                      <a:srgbClr val="0070C0"/>
                    </a:solidFill>
                    <a:latin typeface="微软雅黑" pitchFamily="34" charset="-122"/>
                    <a:ea typeface="微软雅黑" pitchFamily="34" charset="-122"/>
                    <a:cs typeface="Times New Roman" panose="02020603050405020304"/>
                  </a:rPr>
                  <a:t>exposure:</a:t>
                </a:r>
                <a:r>
                  <a:rPr kumimoji="1" lang="zh-CN" altLang="en-US" sz="2400" dirty="0">
                    <a:solidFill>
                      <a:srgbClr val="0070C0"/>
                    </a:solidFill>
                    <a:latin typeface="微软雅黑" pitchFamily="34" charset="-122"/>
                    <a:ea typeface="微软雅黑" pitchFamily="34" charset="-122"/>
                    <a:cs typeface="Times New Roman" panose="02020603050405020304"/>
                  </a:rPr>
                  <a:t> </a:t>
                </a:r>
                <a14:m>
                  <m:oMath xmlns:m="http://schemas.openxmlformats.org/officeDocument/2006/math">
                    <m:r>
                      <a:rPr kumimoji="1" lang="en-US" altLang="zh-CN" i="1">
                        <a:latin typeface="Cambria Math" panose="02040503050406030204" pitchFamily="18" charset="0"/>
                        <a:ea typeface="微软雅黑" pitchFamily="34" charset="-122"/>
                        <a:cs typeface="Times New Roman" panose="02020603050405020304"/>
                      </a:rPr>
                      <m:t>5</m:t>
                    </m:r>
                    <m:r>
                      <a:rPr kumimoji="1" lang="en-US" altLang="zh-CN" b="0" i="1" smtClean="0">
                        <a:latin typeface="Cambria Math" panose="02040503050406030204" pitchFamily="18" charset="0"/>
                        <a:ea typeface="微软雅黑" pitchFamily="34" charset="-122"/>
                        <a:cs typeface="Times New Roman" panose="02020603050405020304"/>
                      </a:rPr>
                      <m:t>.55</m:t>
                    </m:r>
                    <m:r>
                      <a:rPr kumimoji="1" lang="en-US" altLang="zh-CN" b="0" i="1" smtClean="0">
                        <a:latin typeface="Cambria Math" panose="02040503050406030204" pitchFamily="18" charset="0"/>
                        <a:ea typeface="Cambria Math" panose="02040503050406030204" pitchFamily="18" charset="0"/>
                        <a:cs typeface="Times New Roman" panose="02020603050405020304"/>
                      </a:rPr>
                      <m:t>×</m:t>
                    </m:r>
                    <m:sSup>
                      <m:sSupPr>
                        <m:ctrlPr>
                          <a:rPr kumimoji="1" lang="en-US" altLang="zh-CN" b="0" i="1" smtClean="0">
                            <a:latin typeface="Cambria Math" panose="02040503050406030204" pitchFamily="18" charset="0"/>
                            <a:ea typeface="Cambria Math" panose="02040503050406030204" pitchFamily="18" charset="0"/>
                            <a:cs typeface="Times New Roman" panose="02020603050405020304"/>
                          </a:rPr>
                        </m:ctrlPr>
                      </m:sSupPr>
                      <m:e>
                        <m:r>
                          <a:rPr kumimoji="1" lang="en-US" altLang="zh-CN" b="0" i="1" smtClean="0">
                            <a:latin typeface="Cambria Math" panose="02040503050406030204" pitchFamily="18" charset="0"/>
                            <a:ea typeface="Cambria Math" panose="02040503050406030204" pitchFamily="18" charset="0"/>
                            <a:cs typeface="Times New Roman" panose="02020603050405020304"/>
                          </a:rPr>
                          <m:t>10</m:t>
                        </m:r>
                      </m:e>
                      <m:sup>
                        <m:r>
                          <a:rPr kumimoji="1" lang="en-US" altLang="zh-CN" b="0" i="1" smtClean="0">
                            <a:latin typeface="Cambria Math" panose="02040503050406030204" pitchFamily="18" charset="0"/>
                            <a:ea typeface="Cambria Math" panose="02040503050406030204" pitchFamily="18" charset="0"/>
                            <a:cs typeface="Times New Roman" panose="02020603050405020304"/>
                          </a:rPr>
                          <m:t>6</m:t>
                        </m:r>
                      </m:sup>
                    </m:sSup>
                    <m:r>
                      <a:rPr kumimoji="1" lang="en-US" altLang="zh-CN" b="0" i="1" smtClean="0">
                        <a:latin typeface="Cambria Math" panose="02040503050406030204" pitchFamily="18" charset="0"/>
                        <a:ea typeface="Cambria Math" panose="02040503050406030204" pitchFamily="18" charset="0"/>
                        <a:cs typeface="Times New Roman" panose="02020603050405020304"/>
                      </a:rPr>
                      <m:t> </m:t>
                    </m:r>
                    <m:r>
                      <a:rPr kumimoji="1" lang="en-US" altLang="zh-CN" b="0" i="1" smtClean="0">
                        <a:latin typeface="Cambria Math" panose="02040503050406030204" pitchFamily="18" charset="0"/>
                        <a:ea typeface="Cambria Math" panose="02040503050406030204" pitchFamily="18" charset="0"/>
                        <a:cs typeface="Times New Roman" panose="02020603050405020304"/>
                      </a:rPr>
                      <m:t>𝑠</m:t>
                    </m:r>
                  </m:oMath>
                </a14:m>
                <a:endParaRPr kumimoji="1" lang="en-US" altLang="zh-CN" b="1" dirty="0">
                  <a:latin typeface="微软雅黑" pitchFamily="34" charset="-122"/>
                  <a:ea typeface="微软雅黑" pitchFamily="34" charset="-122"/>
                  <a:cs typeface="Times New Roman" panose="02020603050405020304"/>
                </a:endParaRPr>
              </a:p>
            </p:txBody>
          </p:sp>
        </mc:Choice>
        <mc:Fallback xmlns="">
          <p:sp>
            <p:nvSpPr>
              <p:cNvPr id="9" name="文本框 16"/>
              <p:cNvSpPr txBox="1">
                <a:spLocks noRot="1" noChangeAspect="1" noMove="1" noResize="1" noEditPoints="1" noAdjustHandles="1" noChangeArrowheads="1" noChangeShapeType="1" noTextEdit="1"/>
              </p:cNvSpPr>
              <p:nvPr/>
            </p:nvSpPr>
            <p:spPr>
              <a:xfrm>
                <a:off x="39831" y="6316696"/>
                <a:ext cx="5906026" cy="461665"/>
              </a:xfrm>
              <a:prstGeom prst="rect">
                <a:avLst/>
              </a:prstGeom>
              <a:blipFill>
                <a:blip r:embed="rId6"/>
                <a:stretch>
                  <a:fillRect l="-1446" t="-10526" b="-28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6"/>
              <p:cNvSpPr txBox="1"/>
              <p:nvPr/>
            </p:nvSpPr>
            <p:spPr>
              <a:xfrm>
                <a:off x="6105575" y="6338563"/>
                <a:ext cx="5945855" cy="461665"/>
              </a:xfrm>
              <a:prstGeom prst="rect">
                <a:avLst/>
              </a:prstGeom>
              <a:noFill/>
            </p:spPr>
            <p:txBody>
              <a:bodyPr wrap="square" rtlCol="0">
                <a:spAutoFit/>
              </a:bodyPr>
              <a:lstStyle/>
              <a:p>
                <a:pPr marL="342900" indent="-342900" defTabSz="457200">
                  <a:spcAft>
                    <a:spcPts val="600"/>
                  </a:spcAft>
                  <a:buFont typeface="Wingdings" panose="05000000000000000000" pitchFamily="2" charset="2"/>
                  <a:buChar char="q"/>
                  <a:defRPr/>
                </a:pPr>
                <a:r>
                  <a:rPr kumimoji="1" lang="en-US" altLang="zh-CN" sz="2400" dirty="0">
                    <a:solidFill>
                      <a:srgbClr val="0070C0"/>
                    </a:solidFill>
                    <a:latin typeface="微软雅黑" pitchFamily="34" charset="-122"/>
                    <a:ea typeface="微软雅黑" pitchFamily="34" charset="-122"/>
                    <a:cs typeface="Times New Roman" panose="02020603050405020304"/>
                  </a:rPr>
                  <a:t>Observed</a:t>
                </a:r>
                <a:r>
                  <a:rPr kumimoji="1" lang="zh-CN" altLang="en-US" sz="2400" dirty="0">
                    <a:solidFill>
                      <a:srgbClr val="0070C0"/>
                    </a:solidFill>
                    <a:latin typeface="微软雅黑" pitchFamily="34" charset="-122"/>
                    <a:ea typeface="微软雅黑" pitchFamily="34" charset="-122"/>
                    <a:cs typeface="Times New Roman" panose="02020603050405020304"/>
                  </a:rPr>
                  <a:t> </a:t>
                </a:r>
                <a:r>
                  <a:rPr kumimoji="1" lang="en-US" altLang="zh-CN" sz="2400" dirty="0">
                    <a:solidFill>
                      <a:srgbClr val="0070C0"/>
                    </a:solidFill>
                    <a:latin typeface="微软雅黑" pitchFamily="34" charset="-122"/>
                    <a:ea typeface="微软雅黑" pitchFamily="34" charset="-122"/>
                    <a:cs typeface="Times New Roman" panose="02020603050405020304"/>
                  </a:rPr>
                  <a:t>Cycle2</a:t>
                </a:r>
                <a:r>
                  <a:rPr kumimoji="1" lang="zh-CN" altLang="en-US" sz="2400" dirty="0">
                    <a:solidFill>
                      <a:srgbClr val="0070C0"/>
                    </a:solidFill>
                    <a:latin typeface="微软雅黑" pitchFamily="34" charset="-122"/>
                    <a:ea typeface="微软雅黑" pitchFamily="34" charset="-122"/>
                    <a:cs typeface="Times New Roman" panose="02020603050405020304"/>
                  </a:rPr>
                  <a:t> </a:t>
                </a:r>
                <a:r>
                  <a:rPr kumimoji="1" lang="en-US" altLang="zh-CN" sz="2400" dirty="0">
                    <a:solidFill>
                      <a:srgbClr val="0070C0"/>
                    </a:solidFill>
                    <a:latin typeface="微软雅黑" pitchFamily="34" charset="-122"/>
                    <a:ea typeface="微软雅黑" pitchFamily="34" charset="-122"/>
                    <a:cs typeface="Times New Roman" panose="02020603050405020304"/>
                  </a:rPr>
                  <a:t>exposure:</a:t>
                </a:r>
                <a:r>
                  <a:rPr kumimoji="1" lang="zh-CN" altLang="en-US" sz="2400" dirty="0">
                    <a:solidFill>
                      <a:srgbClr val="0070C0"/>
                    </a:solidFill>
                    <a:latin typeface="微软雅黑" pitchFamily="34" charset="-122"/>
                    <a:ea typeface="微软雅黑" pitchFamily="34" charset="-122"/>
                    <a:cs typeface="Times New Roman" panose="02020603050405020304"/>
                  </a:rPr>
                  <a:t> </a:t>
                </a:r>
                <a14:m>
                  <m:oMath xmlns:m="http://schemas.openxmlformats.org/officeDocument/2006/math">
                    <m:r>
                      <a:rPr kumimoji="1" lang="en-US" altLang="zh-CN" i="1" dirty="0">
                        <a:latin typeface="Cambria Math" panose="02040503050406030204" pitchFamily="18" charset="0"/>
                        <a:ea typeface="微软雅黑" pitchFamily="34" charset="-122"/>
                        <a:cs typeface="Times New Roman" panose="02020603050405020304"/>
                      </a:rPr>
                      <m:t>3</m:t>
                    </m:r>
                    <m:r>
                      <a:rPr kumimoji="1" lang="en-US" altLang="zh-CN" b="0" i="1" smtClean="0">
                        <a:latin typeface="Cambria Math" panose="02040503050406030204" pitchFamily="18" charset="0"/>
                        <a:ea typeface="微软雅黑" pitchFamily="34" charset="-122"/>
                        <a:cs typeface="Times New Roman" panose="02020603050405020304"/>
                      </a:rPr>
                      <m:t>.43</m:t>
                    </m:r>
                    <m:r>
                      <a:rPr kumimoji="1" lang="en-US" altLang="zh-CN" b="0" i="1" smtClean="0">
                        <a:latin typeface="Cambria Math" panose="02040503050406030204" pitchFamily="18" charset="0"/>
                        <a:ea typeface="Cambria Math" panose="02040503050406030204" pitchFamily="18" charset="0"/>
                        <a:cs typeface="Times New Roman" panose="02020603050405020304"/>
                      </a:rPr>
                      <m:t>×</m:t>
                    </m:r>
                    <m:sSup>
                      <m:sSupPr>
                        <m:ctrlPr>
                          <a:rPr kumimoji="1" lang="en-US" altLang="zh-CN" b="0" i="1" smtClean="0">
                            <a:latin typeface="Cambria Math" panose="02040503050406030204" pitchFamily="18" charset="0"/>
                            <a:ea typeface="Cambria Math" panose="02040503050406030204" pitchFamily="18" charset="0"/>
                            <a:cs typeface="Times New Roman" panose="02020603050405020304"/>
                          </a:rPr>
                        </m:ctrlPr>
                      </m:sSupPr>
                      <m:e>
                        <m:r>
                          <a:rPr kumimoji="1" lang="en-US" altLang="zh-CN" b="0" i="1" smtClean="0">
                            <a:latin typeface="Cambria Math" panose="02040503050406030204" pitchFamily="18" charset="0"/>
                            <a:ea typeface="Cambria Math" panose="02040503050406030204" pitchFamily="18" charset="0"/>
                            <a:cs typeface="Times New Roman" panose="02020603050405020304"/>
                          </a:rPr>
                          <m:t>10</m:t>
                        </m:r>
                      </m:e>
                      <m:sup>
                        <m:r>
                          <a:rPr kumimoji="1" lang="en-US" altLang="zh-CN" b="0" i="1" smtClean="0">
                            <a:latin typeface="Cambria Math" panose="02040503050406030204" pitchFamily="18" charset="0"/>
                            <a:ea typeface="Cambria Math" panose="02040503050406030204" pitchFamily="18" charset="0"/>
                            <a:cs typeface="Times New Roman" panose="02020603050405020304"/>
                          </a:rPr>
                          <m:t>6</m:t>
                        </m:r>
                      </m:sup>
                    </m:sSup>
                    <m:r>
                      <a:rPr kumimoji="1" lang="en-US" altLang="zh-CN" b="0" i="1" smtClean="0">
                        <a:latin typeface="Cambria Math" panose="02040503050406030204" pitchFamily="18" charset="0"/>
                        <a:ea typeface="Cambria Math" panose="02040503050406030204" pitchFamily="18" charset="0"/>
                        <a:cs typeface="Times New Roman" panose="02020603050405020304"/>
                      </a:rPr>
                      <m:t> </m:t>
                    </m:r>
                    <m:r>
                      <a:rPr kumimoji="1" lang="en-US" altLang="zh-CN" b="0" i="1" smtClean="0">
                        <a:latin typeface="Cambria Math" panose="02040503050406030204" pitchFamily="18" charset="0"/>
                        <a:ea typeface="Cambria Math" panose="02040503050406030204" pitchFamily="18" charset="0"/>
                        <a:cs typeface="Times New Roman" panose="02020603050405020304"/>
                      </a:rPr>
                      <m:t>𝑠</m:t>
                    </m:r>
                  </m:oMath>
                </a14:m>
                <a:endParaRPr kumimoji="1" lang="en-US" altLang="zh-CN" b="1" dirty="0">
                  <a:latin typeface="微软雅黑" pitchFamily="34" charset="-122"/>
                  <a:ea typeface="微软雅黑" pitchFamily="34" charset="-122"/>
                  <a:cs typeface="Times New Roman" panose="02020603050405020304"/>
                </a:endParaRPr>
              </a:p>
            </p:txBody>
          </p:sp>
        </mc:Choice>
        <mc:Fallback xmlns="">
          <p:sp>
            <p:nvSpPr>
              <p:cNvPr id="12" name="文本框 16"/>
              <p:cNvSpPr txBox="1">
                <a:spLocks noRot="1" noChangeAspect="1" noMove="1" noResize="1" noEditPoints="1" noAdjustHandles="1" noChangeArrowheads="1" noChangeShapeType="1" noTextEdit="1"/>
              </p:cNvSpPr>
              <p:nvPr/>
            </p:nvSpPr>
            <p:spPr>
              <a:xfrm>
                <a:off x="6105575" y="6338563"/>
                <a:ext cx="5945855" cy="461665"/>
              </a:xfrm>
              <a:prstGeom prst="rect">
                <a:avLst/>
              </a:prstGeom>
              <a:blipFill>
                <a:blip r:embed="rId7"/>
                <a:stretch>
                  <a:fillRect l="-1436" t="-10526" b="-28947"/>
                </a:stretch>
              </a:blipFill>
            </p:spPr>
            <p:txBody>
              <a:bodyPr/>
              <a:lstStyle/>
              <a:p>
                <a:r>
                  <a:rPr lang="zh-CN" altLang="en-US">
                    <a:noFill/>
                  </a:rPr>
                  <a:t> </a:t>
                </a:r>
              </a:p>
            </p:txBody>
          </p:sp>
        </mc:Fallback>
      </mc:AlternateContent>
      <p:sp>
        <p:nvSpPr>
          <p:cNvPr id="13" name="文本框 12"/>
          <p:cNvSpPr txBox="1"/>
          <p:nvPr/>
        </p:nvSpPr>
        <p:spPr>
          <a:xfrm>
            <a:off x="609600" y="1082664"/>
            <a:ext cx="6098874"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285750" indent="-285750" defTabSz="457200">
              <a:spcBef>
                <a:spcPts val="600"/>
              </a:spcBef>
              <a:buFont typeface="Wingdings" panose="05000000000000000000" pitchFamily="2" charset="2"/>
              <a:buChar char="ü"/>
              <a:defRPr/>
            </a:pPr>
            <a:r>
              <a:rPr kumimoji="1" lang="en-US" altLang="zh-CN" b="1" dirty="0">
                <a:latin typeface="微软雅黑" pitchFamily="34" charset="-122"/>
                <a:ea typeface="微软雅黑" pitchFamily="34" charset="-122"/>
                <a:cs typeface="Times New Roman" panose="02020603050405020304"/>
              </a:rPr>
              <a:t>Observation Time : </a:t>
            </a:r>
            <a:r>
              <a:rPr kumimoji="1" lang="en-US" altLang="zh-CN" dirty="0">
                <a:solidFill>
                  <a:srgbClr val="0070C0"/>
                </a:solidFill>
                <a:latin typeface="微软雅黑" pitchFamily="34" charset="-122"/>
                <a:ea typeface="微软雅黑" pitchFamily="34" charset="-122"/>
                <a:cs typeface="Times New Roman" panose="02020603050405020304"/>
              </a:rPr>
              <a:t>2024.7.9 ~now</a:t>
            </a:r>
          </a:p>
        </p:txBody>
      </p:sp>
      <p:pic>
        <p:nvPicPr>
          <p:cNvPr id="14" name="图片 13"/>
          <p:cNvPicPr>
            <a:picLocks noChangeAspect="1"/>
          </p:cNvPicPr>
          <p:nvPr/>
        </p:nvPicPr>
        <p:blipFill>
          <a:blip r:embed="rId8"/>
          <a:stretch>
            <a:fillRect/>
          </a:stretch>
        </p:blipFill>
        <p:spPr>
          <a:xfrm>
            <a:off x="609600" y="4951817"/>
            <a:ext cx="4232250" cy="1275636"/>
          </a:xfrm>
          <a:prstGeom prst="rect">
            <a:avLst/>
          </a:prstGeom>
        </p:spPr>
      </p:pic>
      <p:pic>
        <p:nvPicPr>
          <p:cNvPr id="15" name="图片 14"/>
          <p:cNvPicPr>
            <a:picLocks noChangeAspect="1"/>
          </p:cNvPicPr>
          <p:nvPr/>
        </p:nvPicPr>
        <p:blipFill>
          <a:blip r:embed="rId9"/>
          <a:stretch>
            <a:fillRect/>
          </a:stretch>
        </p:blipFill>
        <p:spPr>
          <a:xfrm>
            <a:off x="6346352" y="4947161"/>
            <a:ext cx="4232250" cy="1277996"/>
          </a:xfrm>
          <a:prstGeom prst="rect">
            <a:avLst/>
          </a:prstGeom>
        </p:spPr>
      </p:pic>
    </p:spTree>
    <p:extLst>
      <p:ext uri="{BB962C8B-B14F-4D97-AF65-F5344CB8AC3E}">
        <p14:creationId xmlns:p14="http://schemas.microsoft.com/office/powerpoint/2010/main" val="3144823545"/>
      </p:ext>
    </p:extLst>
  </p:cSld>
  <p:clrMapOvr>
    <a:masterClrMapping/>
  </p:clrMapOvr>
  <p:transition spd="med" advTm="112627"/>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包裹">
  <a:themeElements>
    <a:clrScheme name="包裹">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包裹">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包裹">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3.xml><?xml version="1.0" encoding="utf-8"?>
<a:theme xmlns:a="http://schemas.openxmlformats.org/drawingml/2006/main" name="1_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26993</TotalTime>
  <Words>1454</Words>
  <Application>Microsoft Office PowerPoint</Application>
  <PresentationFormat>宽屏</PresentationFormat>
  <Paragraphs>252</Paragraphs>
  <Slides>23</Slides>
  <Notes>17</Notes>
  <HiddenSlides>0</HiddenSlides>
  <MMClips>2</MMClips>
  <ScaleCrop>false</ScaleCrop>
  <HeadingPairs>
    <vt:vector size="6" baseType="variant">
      <vt:variant>
        <vt:lpstr>已用的字体</vt:lpstr>
      </vt:variant>
      <vt:variant>
        <vt:i4>21</vt:i4>
      </vt:variant>
      <vt:variant>
        <vt:lpstr>主题</vt:lpstr>
      </vt:variant>
      <vt:variant>
        <vt:i4>4</vt:i4>
      </vt:variant>
      <vt:variant>
        <vt:lpstr>幻灯片标题</vt:lpstr>
      </vt:variant>
      <vt:variant>
        <vt:i4>23</vt:i4>
      </vt:variant>
    </vt:vector>
  </HeadingPairs>
  <TitlesOfParts>
    <vt:vector size="48" baseType="lpstr">
      <vt:lpstr>Avenir Book</vt:lpstr>
      <vt:lpstr>Avenir Medium</vt:lpstr>
      <vt:lpstr>Avenir Roman</vt:lpstr>
      <vt:lpstr>Cochin Regular</vt:lpstr>
      <vt:lpstr>Helvetica Neue</vt:lpstr>
      <vt:lpstr>Krona One</vt:lpstr>
      <vt:lpstr>ui-sans-serif</vt:lpstr>
      <vt:lpstr>等线</vt:lpstr>
      <vt:lpstr>等线 Light</vt:lpstr>
      <vt:lpstr>微软雅黑</vt:lpstr>
      <vt:lpstr>微软雅黑</vt:lpstr>
      <vt:lpstr>Arial</vt:lpstr>
      <vt:lpstr>Arial Bold</vt:lpstr>
      <vt:lpstr>Calibri</vt:lpstr>
      <vt:lpstr>Cambria Math</vt:lpstr>
      <vt:lpstr>Candara</vt:lpstr>
      <vt:lpstr>Gill Sans MT</vt:lpstr>
      <vt:lpstr>Helvetica</vt:lpstr>
      <vt:lpstr>Noto Sans Old Italic</vt:lpstr>
      <vt:lpstr>Times New Roman</vt:lpstr>
      <vt:lpstr>Wingdings</vt:lpstr>
      <vt:lpstr>Default</vt:lpstr>
      <vt:lpstr>包裹</vt:lpstr>
      <vt:lpstr>1_Default</vt:lpstr>
      <vt:lpstr>1_Office 主题​​</vt:lpstr>
      <vt:lpstr>PowerPoint 演示文稿</vt:lpstr>
      <vt:lpstr>Instruments &amp; spacecraft</vt:lpstr>
      <vt:lpstr>Observation modes</vt:lpstr>
      <vt:lpstr>One day’s coverage of WXT</vt:lpstr>
      <vt:lpstr>Mission status</vt:lpstr>
      <vt:lpstr> Data Real time performance</vt:lpstr>
      <vt:lpstr>Sensitivity </vt:lpstr>
      <vt:lpstr>EP observations (2024.7-now)</vt:lpstr>
      <vt:lpstr>Cycle observations</vt:lpstr>
      <vt:lpstr>PowerPoint 演示文稿</vt:lpstr>
      <vt:lpstr>PowerPoint 演示文稿</vt:lpstr>
      <vt:lpstr>PowerPoint 演示文稿</vt:lpstr>
      <vt:lpstr>Statistics on X-ray sources detected with WXT</vt:lpstr>
      <vt:lpstr>EP X-ray transients</vt:lpstr>
      <vt:lpstr>EP X-ray transients</vt:lpstr>
      <vt:lpstr>Extra-galactic fast X-ray transients (EFXT)</vt:lpstr>
      <vt:lpstr>EP240315a: GRB @redshift 4.859</vt:lpstr>
      <vt:lpstr>PowerPoint 演示文稿</vt:lpstr>
      <vt:lpstr>488 Stellar X-ray flares detected with EP-WXT</vt:lpstr>
      <vt:lpstr>EP240222a: TDE by IMBH in the halo of a large galaxy</vt:lpstr>
      <vt:lpstr>Finding hiding stellar BH &amp;  compact objects </vt:lpstr>
      <vt:lpstr>Prospects: multi-messenger, GW events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ThinkPad</dc:creator>
  <cp:lastModifiedBy>qiang li</cp:lastModifiedBy>
  <cp:revision>496</cp:revision>
  <dcterms:modified xsi:type="dcterms:W3CDTF">2026-04-20T06:38:10Z</dcterms:modified>
</cp:coreProperties>
</file>