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333" r:id="rId5"/>
    <p:sldId id="3347" r:id="rId6"/>
    <p:sldId id="3343" r:id="rId7"/>
    <p:sldId id="284" r:id="rId8"/>
    <p:sldId id="259" r:id="rId9"/>
    <p:sldId id="3344" r:id="rId10"/>
    <p:sldId id="3345" r:id="rId11"/>
    <p:sldId id="33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9"/>
    <p:restoredTop sz="94521"/>
  </p:normalViewPr>
  <p:slideViewPr>
    <p:cSldViewPr snapToGrid="0">
      <p:cViewPr varScale="1">
        <p:scale>
          <a:sx n="120" d="100"/>
          <a:sy n="120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B4464-B93B-E341-8111-AE3D9BA90FE3}" type="datetimeFigureOut">
              <a:rPr lang="en-US" smtClean="0"/>
              <a:t>4/21/26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7FE18-220F-A545-8925-84C282B4C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0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59B78-FFC5-4678-574A-2659EC6ED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CA78A-9C71-F997-B138-2827B1EC3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34FFD-756B-C1E5-4040-D378BB8F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EB4F-8FAA-B741-A5C8-742CECA96DFA}" type="datetimeFigureOut">
              <a:rPr lang="en-US" smtClean="0"/>
              <a:t>4/21/26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60F33-5ED2-68A1-8289-0A59988F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C66A7-1875-BFC8-BD26-CDE114C8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D48C-0435-F14D-96FD-DB10A57B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9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F232-1BB3-2DA3-84EC-55E3A901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31016-007A-C8BB-40AF-66981C84E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70536-1A37-B908-A3CD-6C7AEDC4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EB4F-8FAA-B741-A5C8-742CECA96DFA}" type="datetimeFigureOut">
              <a:rPr lang="en-US" smtClean="0"/>
              <a:t>4/21/26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084B3-CB10-16B6-BCD3-141F6B8B4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4D6F5-F287-49EF-8DFE-BBF849B4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D48C-0435-F14D-96FD-DB10A57B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67C83-A59A-719C-E805-EFEAFD157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11074-FA9A-2F1F-4692-8FB69B91F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8E3C5-BCA8-725F-5E84-51D9E0EB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EB4F-8FAA-B741-A5C8-742CECA96DFA}" type="datetimeFigureOut">
              <a:rPr lang="en-US" smtClean="0"/>
              <a:t>4/21/26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78E20-A131-A539-275D-3053553D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00CA-D061-8085-CF75-97F89884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D48C-0435-F14D-96FD-DB10A57B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8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9929-ED2B-D712-E7FD-663773CD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365125"/>
            <a:ext cx="10791092" cy="627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EA7FD-3DEB-9D89-C84F-731EB79A7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76BAC-BBB2-01CE-C31E-D1D6ED0F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EB4F-8FAA-B741-A5C8-742CECA96DFA}" type="datetimeFigureOut">
              <a:rPr lang="en-US" smtClean="0"/>
              <a:t>4/21/26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ED73C-36CF-EABC-8B9D-C8C81126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4C64C-332C-DC76-1D84-07E234A5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D48C-0435-F14D-96FD-DB10A57B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0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AB68-F219-0A60-EC39-E0FE75B9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46096-9B92-6D9B-93DA-AF6C2FC10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9B08-80B7-FD8C-599B-B90D2C37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EB4F-8FAA-B741-A5C8-742CECA96DFA}" type="datetimeFigureOut">
              <a:rPr lang="en-US" smtClean="0"/>
              <a:t>4/21/26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CB064-66D3-C7C7-45C2-0FDA741E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4C2CF-B4C1-4E70-FBE0-5933D57A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D48C-0435-F14D-96FD-DB10A57B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5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CD24-5536-8FFF-2DD3-ADB8F890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C0CD-E435-66F1-9D46-76504C8D2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D19EC-1580-22B4-FB3E-ACBAADCAA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269AC-879C-E6DE-DFE1-B4398AF9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EB4F-8FAA-B741-A5C8-742CECA96DFA}" type="datetimeFigureOut">
              <a:rPr lang="en-US" smtClean="0"/>
              <a:t>4/21/26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D714F-F3E4-5303-C183-5BAD66B9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47CB2-7B08-088D-E0FA-CCDAFC9C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D48C-0435-F14D-96FD-DB10A57B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07182-F4F5-AC92-41D1-A071C463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82E3F-7F59-005E-FEB8-8AA4E37B7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D8299-2C89-8514-A06B-93535D226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DFD4A-8679-8D5F-89EA-929EEEFB3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D8A7C-6EF2-CC90-61D7-167E9FA3C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40581-B233-477B-234C-876DBDF3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EB4F-8FAA-B741-A5C8-742CECA96DFA}" type="datetimeFigureOut">
              <a:rPr lang="en-US" smtClean="0"/>
              <a:t>4/21/26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EC98E-829C-1238-0FA8-0FE05AB7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04C9B-B8DC-7078-DD96-3D679BD2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D48C-0435-F14D-96FD-DB10A57B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7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B821-7D6F-2155-396A-739A491C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4E556-9B3E-10F1-7AF7-FAEF77A2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EB4F-8FAA-B741-A5C8-742CECA96DFA}" type="datetimeFigureOut">
              <a:rPr lang="en-US" smtClean="0"/>
              <a:t>4/21/26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923A1-8035-5381-8C37-603B34DF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2EEDA-A912-606A-D300-3412782D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D48C-0435-F14D-96FD-DB10A57B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8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D302B-9082-CEB6-9DCB-AA06AC88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EB4F-8FAA-B741-A5C8-742CECA96DFA}" type="datetimeFigureOut">
              <a:rPr lang="en-US" smtClean="0"/>
              <a:t>4/21/26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67C71-23E1-C73D-F154-F06F1F164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A3F-57AB-7439-E4B1-8E15DBA6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D48C-0435-F14D-96FD-DB10A57B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5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E8A3-3B02-0138-195D-71B8BEAD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5E19F-10F5-43D9-2A0F-3E4A932D4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32B5C-C3E0-26CB-ECFF-4FF65960F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284F-5AEB-5922-A3A6-C7F6CB9D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EB4F-8FAA-B741-A5C8-742CECA96DFA}" type="datetimeFigureOut">
              <a:rPr lang="en-US" smtClean="0"/>
              <a:t>4/21/26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63EF1-8906-0722-11ED-9F2C0A8A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5CA87-2FE0-468B-4F4A-C08B7B62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D48C-0435-F14D-96FD-DB10A57B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4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F4C86-D12C-FF61-FBEB-9E989124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675A0-7FA4-92DF-7A09-037328AF9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5B105-39E3-3D68-88F3-81D1EE8E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5A2EE-8B41-4423-CF07-D35CC3D4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EB4F-8FAA-B741-A5C8-742CECA96DFA}" type="datetimeFigureOut">
              <a:rPr lang="en-US" smtClean="0"/>
              <a:t>4/21/26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EC101-0028-72FC-D9EB-795C2B4A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A2027-3837-A70A-275C-112A58F1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D48C-0435-F14D-96FD-DB10A57B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4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3;p19">
            <a:extLst>
              <a:ext uri="{FF2B5EF4-FFF2-40B4-BE49-F238E27FC236}">
                <a16:creationId xmlns:a16="http://schemas.microsoft.com/office/drawing/2014/main" id="{5700F435-E2A9-85FC-697B-0FA4716E69A1}"/>
              </a:ext>
            </a:extLst>
          </p:cNvPr>
          <p:cNvSpPr/>
          <p:nvPr userDrawn="1"/>
        </p:nvSpPr>
        <p:spPr>
          <a:xfrm>
            <a:off x="0" y="6270000"/>
            <a:ext cx="12192000" cy="588000"/>
          </a:xfrm>
          <a:prstGeom prst="rect">
            <a:avLst/>
          </a:prstGeom>
          <a:solidFill>
            <a:srgbClr val="072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FF486-144F-B723-268B-25E4E299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76492-8243-9DA8-A317-50FD91A80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708" y="1344246"/>
            <a:ext cx="10791092" cy="4832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469BD-6F03-6B58-39BE-CCFB2EA5D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0242" y="6346092"/>
            <a:ext cx="959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1FEB4F-8FAA-B741-A5C8-742CECA96DFA}" type="datetimeFigureOut">
              <a:rPr lang="en-US" smtClean="0"/>
              <a:t>4/21/26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A72B8-5682-9139-C472-E5F186225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4530" y="6356350"/>
            <a:ext cx="959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01D48C-0435-F14D-96FD-DB10A57BF1E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oogle Shape;124;p19">
            <a:extLst>
              <a:ext uri="{FF2B5EF4-FFF2-40B4-BE49-F238E27FC236}">
                <a16:creationId xmlns:a16="http://schemas.microsoft.com/office/drawing/2014/main" id="{AB5B2427-809A-B3B4-D8EF-BE690A423FFD}"/>
              </a:ext>
            </a:extLst>
          </p:cNvPr>
          <p:cNvGrpSpPr/>
          <p:nvPr userDrawn="1"/>
        </p:nvGrpSpPr>
        <p:grpSpPr>
          <a:xfrm>
            <a:off x="0" y="6356350"/>
            <a:ext cx="1691534" cy="441217"/>
            <a:chOff x="579525" y="1895974"/>
            <a:chExt cx="6438949" cy="1679524"/>
          </a:xfrm>
        </p:grpSpPr>
        <p:pic>
          <p:nvPicPr>
            <p:cNvPr id="11" name="Google Shape;125;p19">
              <a:extLst>
                <a:ext uri="{FF2B5EF4-FFF2-40B4-BE49-F238E27FC236}">
                  <a16:creationId xmlns:a16="http://schemas.microsoft.com/office/drawing/2014/main" id="{23F66EA1-9512-24D3-0DA3-DBDA66777ED2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 b="45934"/>
            <a:stretch/>
          </p:blipFill>
          <p:spPr>
            <a:xfrm>
              <a:off x="579525" y="1895974"/>
              <a:ext cx="2737523" cy="1679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6;p19">
              <a:extLst>
                <a:ext uri="{FF2B5EF4-FFF2-40B4-BE49-F238E27FC236}">
                  <a16:creationId xmlns:a16="http://schemas.microsoft.com/office/drawing/2014/main" id="{BC3D7F50-43AD-ADBD-A35A-B265106691C0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 t="61450"/>
            <a:stretch/>
          </p:blipFill>
          <p:spPr>
            <a:xfrm>
              <a:off x="3320948" y="1926987"/>
              <a:ext cx="3697527" cy="16174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CB674D5-2E15-C948-B900-6E808D3BF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3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AC5EC-BB31-C6CD-4F70-8EFCDACDC6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Large Segmented Optics</a:t>
            </a:r>
            <a:br>
              <a:rPr lang="en-US" dirty="0"/>
            </a:br>
            <a:r>
              <a:rPr lang="en-US" dirty="0"/>
              <a:t>Paper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D59BE-A24F-FBF8-B801-82E7D10FD9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Kristin K. Madsen</a:t>
            </a:r>
          </a:p>
          <a:p>
            <a:r>
              <a:rPr lang="en-US" dirty="0"/>
              <a:t>Goddard Space Flight Center</a:t>
            </a:r>
          </a:p>
        </p:txBody>
      </p:sp>
    </p:spTree>
    <p:extLst>
      <p:ext uri="{BB962C8B-B14F-4D97-AF65-F5344CB8AC3E}">
        <p14:creationId xmlns:p14="http://schemas.microsoft.com/office/powerpoint/2010/main" val="1630395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B00D-8A10-8136-A8D1-BA0837EF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what degree can simulations replace actual measurements?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C2A6-2683-5C2F-11A0-51E10E189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device accurate enough metrology to skip steps?</a:t>
            </a:r>
          </a:p>
          <a:p>
            <a:r>
              <a:rPr lang="en-US" dirty="0"/>
              <a:t>To what degree do we need to X-ray characterize individual mirror modules?</a:t>
            </a:r>
          </a:p>
          <a:p>
            <a:r>
              <a:rPr lang="en-US" dirty="0"/>
              <a:t>Can we rely on X-ray measurements from individual mirror modules together with metrology to predict the integrated system performance?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5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44C1-2B6A-BF83-24DE-FDFF2F87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Paper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03CDA-ADFF-D6A3-7479-0E0A80421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WG produce a paper that discusses:</a:t>
            </a:r>
          </a:p>
          <a:p>
            <a:pPr lvl="1"/>
            <a:r>
              <a:rPr lang="en-US" dirty="0"/>
              <a:t>The challenges with segmented optics calibration</a:t>
            </a:r>
          </a:p>
          <a:p>
            <a:pPr lvl="1"/>
            <a:r>
              <a:rPr lang="en-US" dirty="0"/>
              <a:t>Makes predictions</a:t>
            </a:r>
          </a:p>
          <a:p>
            <a:pPr lvl="1"/>
            <a:r>
              <a:rPr lang="en-US" dirty="0"/>
              <a:t>Makes recommendations</a:t>
            </a:r>
          </a:p>
          <a:p>
            <a:r>
              <a:rPr lang="en-US" dirty="0"/>
              <a:t>Helps </a:t>
            </a:r>
            <a:r>
              <a:rPr lang="en-US"/>
              <a:t>NewAthena</a:t>
            </a:r>
            <a:endParaRPr lang="en-US" dirty="0"/>
          </a:p>
          <a:p>
            <a:r>
              <a:rPr lang="en-US" dirty="0"/>
              <a:t>Helps future proposals for large segmented optics</a:t>
            </a:r>
          </a:p>
        </p:txBody>
      </p:sp>
    </p:spTree>
    <p:extLst>
      <p:ext uri="{BB962C8B-B14F-4D97-AF65-F5344CB8AC3E}">
        <p14:creationId xmlns:p14="http://schemas.microsoft.com/office/powerpoint/2010/main" val="22871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2309B-B701-C655-1631-4544E663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Large segmented optics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2094A-3216-3DFE-AFEB-E0FE7A484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91" y="1749314"/>
            <a:ext cx="3062157" cy="26809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7CA15A-F4DC-7A2E-5AAD-BA3FD23C5B0A}"/>
              </a:ext>
            </a:extLst>
          </p:cNvPr>
          <p:cNvCxnSpPr>
            <a:cxnSpLocks/>
          </p:cNvCxnSpPr>
          <p:nvPr/>
        </p:nvCxnSpPr>
        <p:spPr>
          <a:xfrm>
            <a:off x="1259711" y="4985460"/>
            <a:ext cx="260791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D5743F3-A297-57CE-F6E8-08229BB338DD}"/>
              </a:ext>
            </a:extLst>
          </p:cNvPr>
          <p:cNvSpPr txBox="1"/>
          <p:nvPr/>
        </p:nvSpPr>
        <p:spPr>
          <a:xfrm>
            <a:off x="1259711" y="5046664"/>
            <a:ext cx="265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1.7m</a:t>
            </a:r>
          </a:p>
          <a:p>
            <a:pPr algn="ctr"/>
            <a:r>
              <a:rPr lang="en-US" dirty="0"/>
              <a:t>(Not selected)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E7FC0-3C06-6507-A53B-195256A4C355}"/>
              </a:ext>
            </a:extLst>
          </p:cNvPr>
          <p:cNvSpPr txBox="1"/>
          <p:nvPr/>
        </p:nvSpPr>
        <p:spPr>
          <a:xfrm>
            <a:off x="1102599" y="883503"/>
            <a:ext cx="281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AXIS, NASA probe</a:t>
            </a:r>
          </a:p>
        </p:txBody>
      </p:sp>
      <p:pic>
        <p:nvPicPr>
          <p:cNvPr id="9" name="Picture 8" descr="A circular structure with blue seats&#10;&#10;AI-generated content may be incorrect.">
            <a:extLst>
              <a:ext uri="{FF2B5EF4-FFF2-40B4-BE49-F238E27FC236}">
                <a16:creationId xmlns:a16="http://schemas.microsoft.com/office/drawing/2014/main" id="{8EDDB5F0-1430-9589-BD08-1B0A5E145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6" y="1709326"/>
            <a:ext cx="3681891" cy="31031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A55D8E-B61D-6A0C-8243-9860A7EE5A2E}"/>
              </a:ext>
            </a:extLst>
          </p:cNvPr>
          <p:cNvSpPr txBox="1"/>
          <p:nvPr/>
        </p:nvSpPr>
        <p:spPr>
          <a:xfrm>
            <a:off x="8241762" y="849500"/>
            <a:ext cx="284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Lynx, NASA Flagship concept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C75102-849B-F1FF-B019-81868D7ECF86}"/>
              </a:ext>
            </a:extLst>
          </p:cNvPr>
          <p:cNvCxnSpPr>
            <a:cxnSpLocks/>
          </p:cNvCxnSpPr>
          <p:nvPr/>
        </p:nvCxnSpPr>
        <p:spPr>
          <a:xfrm>
            <a:off x="8121025" y="4992179"/>
            <a:ext cx="34953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3AD601-9DDB-2A52-74D6-6DC511669027}"/>
              </a:ext>
            </a:extLst>
          </p:cNvPr>
          <p:cNvSpPr txBox="1"/>
          <p:nvPr/>
        </p:nvSpPr>
        <p:spPr>
          <a:xfrm>
            <a:off x="8279389" y="5033792"/>
            <a:ext cx="317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m</a:t>
            </a:r>
          </a:p>
          <a:p>
            <a:pPr algn="ctr"/>
            <a:r>
              <a:rPr lang="en-US" dirty="0"/>
              <a:t>(Earliest selection 2030)</a:t>
            </a:r>
          </a:p>
        </p:txBody>
      </p:sp>
      <p:pic>
        <p:nvPicPr>
          <p:cNvPr id="14" name="Picture 13" descr="Chart, radar chart&#10;&#10;Description automatically generated">
            <a:extLst>
              <a:ext uri="{FF2B5EF4-FFF2-40B4-BE49-F238E27FC236}">
                <a16:creationId xmlns:a16="http://schemas.microsoft.com/office/drawing/2014/main" id="{7E58DCB8-B918-F457-9FA3-C5DD210EB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835" y="1252835"/>
            <a:ext cx="3829204" cy="351661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DA125F-F7C4-A5E4-1461-619623BBA1D4}"/>
              </a:ext>
            </a:extLst>
          </p:cNvPr>
          <p:cNvCxnSpPr>
            <a:cxnSpLocks/>
          </p:cNvCxnSpPr>
          <p:nvPr/>
        </p:nvCxnSpPr>
        <p:spPr>
          <a:xfrm>
            <a:off x="4596724" y="4992179"/>
            <a:ext cx="33642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B38A129-3C1E-DACC-90A4-C52B31F27E0E}"/>
              </a:ext>
            </a:extLst>
          </p:cNvPr>
          <p:cNvSpPr txBox="1"/>
          <p:nvPr/>
        </p:nvSpPr>
        <p:spPr>
          <a:xfrm>
            <a:off x="4596724" y="5046664"/>
            <a:ext cx="317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2.4 m</a:t>
            </a:r>
          </a:p>
          <a:p>
            <a:pPr algn="ctr"/>
            <a:r>
              <a:rPr lang="en-US" dirty="0"/>
              <a:t>(launch 2039)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2E7517-EEF9-9D4D-370D-A0A115D2BB89}"/>
              </a:ext>
            </a:extLst>
          </p:cNvPr>
          <p:cNvSpPr txBox="1"/>
          <p:nvPr/>
        </p:nvSpPr>
        <p:spPr>
          <a:xfrm>
            <a:off x="4935752" y="883503"/>
            <a:ext cx="268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NewAthena</a:t>
            </a:r>
            <a:r>
              <a:rPr lang="en-US" dirty="0"/>
              <a:t>, ESA flagship</a:t>
            </a:r>
          </a:p>
        </p:txBody>
      </p:sp>
    </p:spTree>
    <p:extLst>
      <p:ext uri="{BB962C8B-B14F-4D97-AF65-F5344CB8AC3E}">
        <p14:creationId xmlns:p14="http://schemas.microsoft.com/office/powerpoint/2010/main" val="10576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C7BC-E02F-E58C-43D8-BCA3A4B6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Assembly and Calibration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79757D-BA63-3C16-9527-AF58B02D6CE3}"/>
              </a:ext>
            </a:extLst>
          </p:cNvPr>
          <p:cNvGrpSpPr/>
          <p:nvPr/>
        </p:nvGrpSpPr>
        <p:grpSpPr>
          <a:xfrm>
            <a:off x="4645543" y="1874961"/>
            <a:ext cx="3104707" cy="1554039"/>
            <a:chOff x="4645543" y="1874961"/>
            <a:chExt cx="3104707" cy="1554039"/>
          </a:xfrm>
        </p:grpSpPr>
        <p:sp>
          <p:nvSpPr>
            <p:cNvPr id="8" name="Can 7">
              <a:extLst>
                <a:ext uri="{FF2B5EF4-FFF2-40B4-BE49-F238E27FC236}">
                  <a16:creationId xmlns:a16="http://schemas.microsoft.com/office/drawing/2014/main" id="{A1368FBF-FFD6-66D8-96F7-90FF4C0CE5AE}"/>
                </a:ext>
              </a:extLst>
            </p:cNvPr>
            <p:cNvSpPr/>
            <p:nvPr/>
          </p:nvSpPr>
          <p:spPr>
            <a:xfrm>
              <a:off x="4645543" y="2394305"/>
              <a:ext cx="3104707" cy="1034695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>
              <a:extLst>
                <a:ext uri="{FF2B5EF4-FFF2-40B4-BE49-F238E27FC236}">
                  <a16:creationId xmlns:a16="http://schemas.microsoft.com/office/drawing/2014/main" id="{9C714078-ADB4-3555-F1F7-C779D9D2CCE5}"/>
                </a:ext>
              </a:extLst>
            </p:cNvPr>
            <p:cNvSpPr/>
            <p:nvPr/>
          </p:nvSpPr>
          <p:spPr>
            <a:xfrm>
              <a:off x="4790378" y="2353328"/>
              <a:ext cx="414670" cy="358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n 15">
              <a:extLst>
                <a:ext uri="{FF2B5EF4-FFF2-40B4-BE49-F238E27FC236}">
                  <a16:creationId xmlns:a16="http://schemas.microsoft.com/office/drawing/2014/main" id="{9781104C-DC90-D1B3-6F7A-0CDBA6E18664}"/>
                </a:ext>
              </a:extLst>
            </p:cNvPr>
            <p:cNvSpPr/>
            <p:nvPr/>
          </p:nvSpPr>
          <p:spPr>
            <a:xfrm>
              <a:off x="7196880" y="2493334"/>
              <a:ext cx="414670" cy="218393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9AB6A888-57B7-27F6-F503-4933801FE9E0}"/>
                </a:ext>
              </a:extLst>
            </p:cNvPr>
            <p:cNvSpPr/>
            <p:nvPr/>
          </p:nvSpPr>
          <p:spPr>
            <a:xfrm>
              <a:off x="5495671" y="2353327"/>
              <a:ext cx="414670" cy="221729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n 17">
              <a:extLst>
                <a:ext uri="{FF2B5EF4-FFF2-40B4-BE49-F238E27FC236}">
                  <a16:creationId xmlns:a16="http://schemas.microsoft.com/office/drawing/2014/main" id="{CDF51962-CDCD-2F90-CC7A-ADE500DF5D36}"/>
                </a:ext>
              </a:extLst>
            </p:cNvPr>
            <p:cNvSpPr/>
            <p:nvPr/>
          </p:nvSpPr>
          <p:spPr>
            <a:xfrm>
              <a:off x="6415625" y="2216657"/>
              <a:ext cx="414670" cy="358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18">
              <a:extLst>
                <a:ext uri="{FF2B5EF4-FFF2-40B4-BE49-F238E27FC236}">
                  <a16:creationId xmlns:a16="http://schemas.microsoft.com/office/drawing/2014/main" id="{A9E3473E-2A0E-ECAE-A084-C7FFD39B005D}"/>
                </a:ext>
              </a:extLst>
            </p:cNvPr>
            <p:cNvSpPr/>
            <p:nvPr/>
          </p:nvSpPr>
          <p:spPr>
            <a:xfrm>
              <a:off x="5714023" y="2502067"/>
              <a:ext cx="414670" cy="358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>
              <a:extLst>
                <a:ext uri="{FF2B5EF4-FFF2-40B4-BE49-F238E27FC236}">
                  <a16:creationId xmlns:a16="http://schemas.microsoft.com/office/drawing/2014/main" id="{CD4AA312-FD5C-4E8C-B154-CA3CDA418114}"/>
                </a:ext>
              </a:extLst>
            </p:cNvPr>
            <p:cNvSpPr/>
            <p:nvPr/>
          </p:nvSpPr>
          <p:spPr>
            <a:xfrm>
              <a:off x="6553134" y="2616033"/>
              <a:ext cx="414670" cy="206557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971890F-B94B-C284-E1C5-BB6E6F3ACD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4294" y="2113391"/>
              <a:ext cx="95694" cy="46166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EAD3D4F-F0F9-FAAB-D8C8-1D83956D26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06875" y="1903799"/>
              <a:ext cx="10633" cy="46895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29EB2E4-8598-57D5-96B5-75314816260F}"/>
                </a:ext>
              </a:extLst>
            </p:cNvPr>
            <p:cNvCxnSpPr>
              <a:cxnSpLocks/>
            </p:cNvCxnSpPr>
            <p:nvPr/>
          </p:nvCxnSpPr>
          <p:spPr>
            <a:xfrm rot="528966" flipV="1">
              <a:off x="5938192" y="2104724"/>
              <a:ext cx="95694" cy="46166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154A325-7376-14EE-6967-09C8A4EBFF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91587" y="1874961"/>
              <a:ext cx="131373" cy="4084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0355BBF-514C-50D7-6988-018EDFE16D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3114" y="2209362"/>
              <a:ext cx="95694" cy="46166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D133EF1-4252-6470-D29F-0997CC4C5D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7874" y="2142984"/>
              <a:ext cx="105439" cy="4595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Millions of PNG Images, Backgrounds and ...">
            <a:extLst>
              <a:ext uri="{FF2B5EF4-FFF2-40B4-BE49-F238E27FC236}">
                <a16:creationId xmlns:a16="http://schemas.microsoft.com/office/drawing/2014/main" id="{A7511020-42B7-6D7C-3281-DD252ADC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06" y="3723187"/>
            <a:ext cx="1592373" cy="19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rthday Cake With Candles Clipart ...">
            <a:extLst>
              <a:ext uri="{FF2B5EF4-FFF2-40B4-BE49-F238E27FC236}">
                <a16:creationId xmlns:a16="http://schemas.microsoft.com/office/drawing/2014/main" id="{B2729CC3-FEB3-7B4C-EECA-1DE07603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898" y="3759285"/>
            <a:ext cx="2031704" cy="20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n 9">
            <a:extLst>
              <a:ext uri="{FF2B5EF4-FFF2-40B4-BE49-F238E27FC236}">
                <a16:creationId xmlns:a16="http://schemas.microsoft.com/office/drawing/2014/main" id="{FAFE58FA-1040-E621-2DC1-ECCFD0E2134E}"/>
              </a:ext>
            </a:extLst>
          </p:cNvPr>
          <p:cNvSpPr/>
          <p:nvPr/>
        </p:nvSpPr>
        <p:spPr>
          <a:xfrm>
            <a:off x="8498774" y="2394305"/>
            <a:ext cx="3104707" cy="1034695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01D9352A-61E0-AAAF-A788-8B6AA5F1CDA3}"/>
              </a:ext>
            </a:extLst>
          </p:cNvPr>
          <p:cNvSpPr/>
          <p:nvPr/>
        </p:nvSpPr>
        <p:spPr>
          <a:xfrm rot="21099589">
            <a:off x="8643609" y="2353328"/>
            <a:ext cx="414670" cy="358400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A75BC1C7-56A6-D9AC-4A0E-1AD2320B0978}"/>
              </a:ext>
            </a:extLst>
          </p:cNvPr>
          <p:cNvSpPr/>
          <p:nvPr/>
        </p:nvSpPr>
        <p:spPr>
          <a:xfrm rot="830616">
            <a:off x="11050111" y="2493334"/>
            <a:ext cx="414670" cy="218393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57EDF415-5901-C985-EFD0-F8411CD84351}"/>
              </a:ext>
            </a:extLst>
          </p:cNvPr>
          <p:cNvSpPr/>
          <p:nvPr/>
        </p:nvSpPr>
        <p:spPr>
          <a:xfrm rot="463620">
            <a:off x="9348902" y="2353327"/>
            <a:ext cx="414670" cy="221729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050284F5-5CC0-F553-A378-BFDED6E4DC65}"/>
              </a:ext>
            </a:extLst>
          </p:cNvPr>
          <p:cNvSpPr/>
          <p:nvPr/>
        </p:nvSpPr>
        <p:spPr>
          <a:xfrm rot="729870">
            <a:off x="10268856" y="2216657"/>
            <a:ext cx="414670" cy="358400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>
            <a:extLst>
              <a:ext uri="{FF2B5EF4-FFF2-40B4-BE49-F238E27FC236}">
                <a16:creationId xmlns:a16="http://schemas.microsoft.com/office/drawing/2014/main" id="{8527E9C2-93E4-3F14-0E3C-A853708692A8}"/>
              </a:ext>
            </a:extLst>
          </p:cNvPr>
          <p:cNvSpPr/>
          <p:nvPr/>
        </p:nvSpPr>
        <p:spPr>
          <a:xfrm rot="20990096">
            <a:off x="9567254" y="2502067"/>
            <a:ext cx="414670" cy="358400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D2C9F293-69A6-11D1-3BF0-8C7867C513C9}"/>
              </a:ext>
            </a:extLst>
          </p:cNvPr>
          <p:cNvSpPr/>
          <p:nvPr/>
        </p:nvSpPr>
        <p:spPr>
          <a:xfrm rot="20786839">
            <a:off x="10406365" y="2616033"/>
            <a:ext cx="414670" cy="20655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E6C9EA5-3E76-8B18-C256-7845374C8454}"/>
              </a:ext>
            </a:extLst>
          </p:cNvPr>
          <p:cNvCxnSpPr>
            <a:cxnSpLocks/>
          </p:cNvCxnSpPr>
          <p:nvPr/>
        </p:nvCxnSpPr>
        <p:spPr>
          <a:xfrm flipV="1">
            <a:off x="8877525" y="2108041"/>
            <a:ext cx="0" cy="467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151505E-EBAF-9D23-93EF-6711D2331ADA}"/>
              </a:ext>
            </a:extLst>
          </p:cNvPr>
          <p:cNvCxnSpPr>
            <a:cxnSpLocks/>
          </p:cNvCxnSpPr>
          <p:nvPr/>
        </p:nvCxnSpPr>
        <p:spPr>
          <a:xfrm flipH="1" flipV="1">
            <a:off x="9569964" y="1903799"/>
            <a:ext cx="775" cy="4689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5F737D-4A1E-8CDE-78ED-A101700BDA32}"/>
              </a:ext>
            </a:extLst>
          </p:cNvPr>
          <p:cNvCxnSpPr>
            <a:cxnSpLocks/>
          </p:cNvCxnSpPr>
          <p:nvPr/>
        </p:nvCxnSpPr>
        <p:spPr>
          <a:xfrm flipV="1">
            <a:off x="9756610" y="2177418"/>
            <a:ext cx="10831" cy="3789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766882-639B-91D3-FB73-A0605703498A}"/>
              </a:ext>
            </a:extLst>
          </p:cNvPr>
          <p:cNvCxnSpPr>
            <a:cxnSpLocks/>
          </p:cNvCxnSpPr>
          <p:nvPr/>
        </p:nvCxnSpPr>
        <p:spPr>
          <a:xfrm flipV="1">
            <a:off x="10476191" y="1874961"/>
            <a:ext cx="0" cy="408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602B965-C253-C417-0ED3-C593262FC3E8}"/>
              </a:ext>
            </a:extLst>
          </p:cNvPr>
          <p:cNvCxnSpPr>
            <a:cxnSpLocks/>
          </p:cNvCxnSpPr>
          <p:nvPr/>
        </p:nvCxnSpPr>
        <p:spPr>
          <a:xfrm flipV="1">
            <a:off x="10626345" y="2251481"/>
            <a:ext cx="33463" cy="4195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4E23E4-9812-763F-062E-379B753F9FB0}"/>
              </a:ext>
            </a:extLst>
          </p:cNvPr>
          <p:cNvCxnSpPr>
            <a:cxnSpLocks/>
          </p:cNvCxnSpPr>
          <p:nvPr/>
        </p:nvCxnSpPr>
        <p:spPr>
          <a:xfrm flipV="1">
            <a:off x="11266544" y="2161691"/>
            <a:ext cx="0" cy="4408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n 41">
            <a:extLst>
              <a:ext uri="{FF2B5EF4-FFF2-40B4-BE49-F238E27FC236}">
                <a16:creationId xmlns:a16="http://schemas.microsoft.com/office/drawing/2014/main" id="{957A62A5-0C93-591C-D928-35A5071B2726}"/>
              </a:ext>
            </a:extLst>
          </p:cNvPr>
          <p:cNvSpPr/>
          <p:nvPr/>
        </p:nvSpPr>
        <p:spPr>
          <a:xfrm>
            <a:off x="1605234" y="2532528"/>
            <a:ext cx="1152939" cy="1762662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85C531-0021-6E7E-CC8F-03527BB2DC53}"/>
              </a:ext>
            </a:extLst>
          </p:cNvPr>
          <p:cNvSpPr txBox="1"/>
          <p:nvPr/>
        </p:nvSpPr>
        <p:spPr>
          <a:xfrm>
            <a:off x="1127524" y="4400204"/>
            <a:ext cx="2038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Mirror Module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770CBF9-545B-177C-C05B-49AED1AEEA37}"/>
              </a:ext>
            </a:extLst>
          </p:cNvPr>
          <p:cNvCxnSpPr>
            <a:cxnSpLocks/>
          </p:cNvCxnSpPr>
          <p:nvPr/>
        </p:nvCxnSpPr>
        <p:spPr>
          <a:xfrm flipV="1">
            <a:off x="2205341" y="1444487"/>
            <a:ext cx="158011" cy="12236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DBD7BF4-25B2-071E-8E4D-1FAB54AFED30}"/>
              </a:ext>
            </a:extLst>
          </p:cNvPr>
          <p:cNvSpPr txBox="1"/>
          <p:nvPr/>
        </p:nvSpPr>
        <p:spPr>
          <a:xfrm>
            <a:off x="562708" y="1580633"/>
            <a:ext cx="1690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Optical 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Focal length</a:t>
            </a:r>
          </a:p>
        </p:txBody>
      </p:sp>
    </p:spTree>
    <p:extLst>
      <p:ext uri="{BB962C8B-B14F-4D97-AF65-F5344CB8AC3E}">
        <p14:creationId xmlns:p14="http://schemas.microsoft.com/office/powerpoint/2010/main" val="261750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23-A48A-4054-A0E6-60D0044B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Horizontal beamline: XRCF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57B45FD-AE6B-4F64-BDD6-66A2C7398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69" y="992554"/>
            <a:ext cx="8399652" cy="510630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00581A-144E-46D9-AF87-897FC6859D51}"/>
              </a:ext>
            </a:extLst>
          </p:cNvPr>
          <p:cNvSpPr txBox="1"/>
          <p:nvPr/>
        </p:nvSpPr>
        <p:spPr>
          <a:xfrm>
            <a:off x="756457" y="4181303"/>
            <a:ext cx="156966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Simulated X-Ray Beam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E83BCB-7574-4216-B518-C9CDAC6C09DE}"/>
              </a:ext>
            </a:extLst>
          </p:cNvPr>
          <p:cNvCxnSpPr>
            <a:cxnSpLocks/>
          </p:cNvCxnSpPr>
          <p:nvPr/>
        </p:nvCxnSpPr>
        <p:spPr>
          <a:xfrm flipV="1">
            <a:off x="2326117" y="3183775"/>
            <a:ext cx="1364735" cy="11458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5F5BCB-B3FE-6032-163A-2C1A0A36D2F9}"/>
              </a:ext>
            </a:extLst>
          </p:cNvPr>
          <p:cNvSpPr txBox="1"/>
          <p:nvPr/>
        </p:nvSpPr>
        <p:spPr>
          <a:xfrm>
            <a:off x="153869" y="4717743"/>
            <a:ext cx="274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X-ray beam 1.47m diameter</a:t>
            </a:r>
          </a:p>
          <a:p>
            <a:pPr algn="ctr"/>
            <a:r>
              <a:rPr lang="en-US" dirty="0"/>
              <a:t>Sized for Chandra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092426-6F00-3CA9-CDC6-AB5BB7388196}"/>
              </a:ext>
            </a:extLst>
          </p:cNvPr>
          <p:cNvSpPr txBox="1"/>
          <p:nvPr/>
        </p:nvSpPr>
        <p:spPr>
          <a:xfrm>
            <a:off x="4954033" y="1738652"/>
            <a:ext cx="213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Athena X-ray optic 2.4m diameter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AA8E51-17B1-8100-B396-98DF9E227838}"/>
              </a:ext>
            </a:extLst>
          </p:cNvPr>
          <p:cNvSpPr txBox="1"/>
          <p:nvPr/>
        </p:nvSpPr>
        <p:spPr>
          <a:xfrm>
            <a:off x="8128000" y="251442"/>
            <a:ext cx="3717417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Each of the six mirror sectors would be tested individually, with the results combined (‘stitched’) to obtain the full mirror performance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1E87202-BFCF-D450-3EB7-DB675DAC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4800" y="8392843"/>
            <a:ext cx="54864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AXRO 2024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5C32CC5-6135-7E06-5AB6-21FD52061D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328" y="2735936"/>
            <a:ext cx="2912125" cy="27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2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8447-1AF9-C0B0-4042-F2DF41EF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Vertical beamline: VERT-X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4DDBD3-3649-6833-F589-E96C3CF3B9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77" y="992554"/>
            <a:ext cx="6252360" cy="52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3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5CB9-3101-3B99-F054-383B1A99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optical axis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666616-7E9C-5CA8-FA1D-AB170701ECC9}"/>
              </a:ext>
            </a:extLst>
          </p:cNvPr>
          <p:cNvGrpSpPr/>
          <p:nvPr/>
        </p:nvGrpSpPr>
        <p:grpSpPr>
          <a:xfrm>
            <a:off x="969366" y="2475849"/>
            <a:ext cx="3248025" cy="2190751"/>
            <a:chOff x="7968112" y="2260794"/>
            <a:chExt cx="2436019" cy="16430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584157-0B61-2AB9-869E-3C5529A79E27}"/>
                </a:ext>
              </a:extLst>
            </p:cNvPr>
            <p:cNvSpPr/>
            <p:nvPr/>
          </p:nvSpPr>
          <p:spPr>
            <a:xfrm>
              <a:off x="7968112" y="3603820"/>
              <a:ext cx="2436019" cy="3000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B535E13-7973-F399-AA9E-774A0C4308AA}"/>
                </a:ext>
              </a:extLst>
            </p:cNvPr>
            <p:cNvGrpSpPr/>
            <p:nvPr/>
          </p:nvGrpSpPr>
          <p:grpSpPr>
            <a:xfrm>
              <a:off x="8106134" y="2260794"/>
              <a:ext cx="2150272" cy="1543050"/>
              <a:chOff x="1250156" y="1300163"/>
              <a:chExt cx="2150272" cy="154305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8092CAD-2CE5-CBD6-ABB7-B11388ED7361}"/>
                  </a:ext>
                </a:extLst>
              </p:cNvPr>
              <p:cNvGrpSpPr/>
              <p:nvPr/>
            </p:nvGrpSpPr>
            <p:grpSpPr>
              <a:xfrm>
                <a:off x="1250156" y="2750340"/>
                <a:ext cx="957264" cy="92873"/>
                <a:chOff x="1092994" y="2707477"/>
                <a:chExt cx="957264" cy="92873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1D2FD10-C889-964C-3AE4-A83F8BBBEC3D}"/>
                    </a:ext>
                  </a:extLst>
                </p:cNvPr>
                <p:cNvSpPr/>
                <p:nvPr/>
              </p:nvSpPr>
              <p:spPr>
                <a:xfrm>
                  <a:off x="1092994" y="2707481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BE4B2FE-6968-F19A-B251-8A67960742CD}"/>
                    </a:ext>
                  </a:extLst>
                </p:cNvPr>
                <p:cNvSpPr/>
                <p:nvPr/>
              </p:nvSpPr>
              <p:spPr>
                <a:xfrm>
                  <a:off x="1214438" y="2707480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32C7011-D4F8-1C0B-2266-91AF5AEFB07E}"/>
                    </a:ext>
                  </a:extLst>
                </p:cNvPr>
                <p:cNvSpPr/>
                <p:nvPr/>
              </p:nvSpPr>
              <p:spPr>
                <a:xfrm>
                  <a:off x="1328738" y="2707480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4857DD9-200F-3332-E79C-D7EB1EB8A69C}"/>
                    </a:ext>
                  </a:extLst>
                </p:cNvPr>
                <p:cNvSpPr/>
                <p:nvPr/>
              </p:nvSpPr>
              <p:spPr>
                <a:xfrm>
                  <a:off x="1450182" y="2707479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6C165FA-2B13-91A3-8413-E659313A8FE7}"/>
                    </a:ext>
                  </a:extLst>
                </p:cNvPr>
                <p:cNvSpPr/>
                <p:nvPr/>
              </p:nvSpPr>
              <p:spPr>
                <a:xfrm>
                  <a:off x="1571626" y="2707479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A8F5DD1-72E6-430D-D301-34DE8D912E5B}"/>
                    </a:ext>
                  </a:extLst>
                </p:cNvPr>
                <p:cNvSpPr/>
                <p:nvPr/>
              </p:nvSpPr>
              <p:spPr>
                <a:xfrm>
                  <a:off x="1693070" y="2707478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CD58442-FC7E-3973-9C97-61A94E92A7BE}"/>
                    </a:ext>
                  </a:extLst>
                </p:cNvPr>
                <p:cNvSpPr/>
                <p:nvPr/>
              </p:nvSpPr>
              <p:spPr>
                <a:xfrm>
                  <a:off x="1807370" y="2707478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567C148-BCA6-BAC2-7B12-C198298D5244}"/>
                    </a:ext>
                  </a:extLst>
                </p:cNvPr>
                <p:cNvSpPr/>
                <p:nvPr/>
              </p:nvSpPr>
              <p:spPr>
                <a:xfrm>
                  <a:off x="1928814" y="2707477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6A4CA36-C80E-ED86-B749-6AD022DAB1DC}"/>
                  </a:ext>
                </a:extLst>
              </p:cNvPr>
              <p:cNvGrpSpPr/>
              <p:nvPr/>
            </p:nvGrpSpPr>
            <p:grpSpPr>
              <a:xfrm>
                <a:off x="2443164" y="2750340"/>
                <a:ext cx="957264" cy="92873"/>
                <a:chOff x="1092994" y="2707477"/>
                <a:chExt cx="957264" cy="92873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6B71F50-4A70-9DF9-3D1E-F901E508B6AE}"/>
                    </a:ext>
                  </a:extLst>
                </p:cNvPr>
                <p:cNvSpPr/>
                <p:nvPr/>
              </p:nvSpPr>
              <p:spPr>
                <a:xfrm>
                  <a:off x="1092994" y="2707481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0E186DB-9A9F-F11B-A057-E3E435CA23FF}"/>
                    </a:ext>
                  </a:extLst>
                </p:cNvPr>
                <p:cNvSpPr/>
                <p:nvPr/>
              </p:nvSpPr>
              <p:spPr>
                <a:xfrm>
                  <a:off x="1214438" y="2707480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C5C1F56-A18B-998E-9B0B-EF25BA84A1BB}"/>
                    </a:ext>
                  </a:extLst>
                </p:cNvPr>
                <p:cNvSpPr/>
                <p:nvPr/>
              </p:nvSpPr>
              <p:spPr>
                <a:xfrm>
                  <a:off x="1328738" y="2707480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5269395-D1DC-6FEA-D24F-9EE444832E12}"/>
                    </a:ext>
                  </a:extLst>
                </p:cNvPr>
                <p:cNvSpPr/>
                <p:nvPr/>
              </p:nvSpPr>
              <p:spPr>
                <a:xfrm>
                  <a:off x="1450182" y="2707479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1BEF09B-9C64-5A1B-E371-E29EAEBE526A}"/>
                    </a:ext>
                  </a:extLst>
                </p:cNvPr>
                <p:cNvSpPr/>
                <p:nvPr/>
              </p:nvSpPr>
              <p:spPr>
                <a:xfrm>
                  <a:off x="1571626" y="2707479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49C9450-029D-9FA9-8AFE-5EDB2550AFEE}"/>
                    </a:ext>
                  </a:extLst>
                </p:cNvPr>
                <p:cNvSpPr/>
                <p:nvPr/>
              </p:nvSpPr>
              <p:spPr>
                <a:xfrm>
                  <a:off x="1693070" y="2707478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596E8AF-87C3-50FA-3963-D9F755D42F0F}"/>
                    </a:ext>
                  </a:extLst>
                </p:cNvPr>
                <p:cNvSpPr/>
                <p:nvPr/>
              </p:nvSpPr>
              <p:spPr>
                <a:xfrm>
                  <a:off x="1807370" y="2707478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CC27007-A994-1A15-9257-580419F940A7}"/>
                    </a:ext>
                  </a:extLst>
                </p:cNvPr>
                <p:cNvSpPr/>
                <p:nvPr/>
              </p:nvSpPr>
              <p:spPr>
                <a:xfrm>
                  <a:off x="1928814" y="2707477"/>
                  <a:ext cx="121444" cy="9286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7DE00B0-A183-E0DC-91CB-41B89543D191}"/>
                  </a:ext>
                </a:extLst>
              </p:cNvPr>
              <p:cNvCxnSpPr/>
              <p:nvPr/>
            </p:nvCxnSpPr>
            <p:spPr>
              <a:xfrm flipV="1">
                <a:off x="2320071" y="1300163"/>
                <a:ext cx="0" cy="14930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4E6CC45-F536-0B17-99C2-9187564A0031}"/>
                </a:ext>
              </a:extLst>
            </p:cNvPr>
            <p:cNvCxnSpPr>
              <a:cxnSpLocks/>
            </p:cNvCxnSpPr>
            <p:nvPr/>
          </p:nvCxnSpPr>
          <p:spPr>
            <a:xfrm>
              <a:off x="7968112" y="3755449"/>
              <a:ext cx="243601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5347FDE-1475-224C-DE40-8577E1177D01}"/>
              </a:ext>
            </a:extLst>
          </p:cNvPr>
          <p:cNvSpPr txBox="1"/>
          <p:nvPr/>
        </p:nvSpPr>
        <p:spPr>
          <a:xfrm>
            <a:off x="2105897" y="1704046"/>
            <a:ext cx="119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OA vector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6728F5-C507-DD53-E52C-AA4BAA8484A2}"/>
              </a:ext>
            </a:extLst>
          </p:cNvPr>
          <p:cNvSpPr txBox="1"/>
          <p:nvPr/>
        </p:nvSpPr>
        <p:spPr>
          <a:xfrm>
            <a:off x="1295590" y="3233843"/>
            <a:ext cx="1173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Mirror node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B72E53-9202-BF22-30C0-1BEF15E46CC2}"/>
              </a:ext>
            </a:extLst>
          </p:cNvPr>
          <p:cNvCxnSpPr>
            <a:cxnSpLocks/>
          </p:cNvCxnSpPr>
          <p:nvPr/>
        </p:nvCxnSpPr>
        <p:spPr>
          <a:xfrm>
            <a:off x="2205943" y="3855833"/>
            <a:ext cx="341429" cy="576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entagon 30">
            <a:extLst>
              <a:ext uri="{FF2B5EF4-FFF2-40B4-BE49-F238E27FC236}">
                <a16:creationId xmlns:a16="http://schemas.microsoft.com/office/drawing/2014/main" id="{03F76A1C-9004-95B1-8382-2D79903C0410}"/>
              </a:ext>
            </a:extLst>
          </p:cNvPr>
          <p:cNvSpPr/>
          <p:nvPr/>
        </p:nvSpPr>
        <p:spPr>
          <a:xfrm rot="16200000">
            <a:off x="2141519" y="3827692"/>
            <a:ext cx="903717" cy="31567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10570B-5F1E-F829-1923-DE167432F9F8}"/>
              </a:ext>
            </a:extLst>
          </p:cNvPr>
          <p:cNvSpPr txBox="1"/>
          <p:nvPr/>
        </p:nvSpPr>
        <p:spPr>
          <a:xfrm>
            <a:off x="2105896" y="5123937"/>
            <a:ext cx="994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X-ray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5C61B4-F8E2-A75E-68B5-B26EFA94E601}"/>
              </a:ext>
            </a:extLst>
          </p:cNvPr>
          <p:cNvSpPr/>
          <p:nvPr/>
        </p:nvSpPr>
        <p:spPr>
          <a:xfrm>
            <a:off x="2395733" y="4707716"/>
            <a:ext cx="395288" cy="99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84C2F7-F3DD-3059-E7EC-7FC24C0F09A8}"/>
              </a:ext>
            </a:extLst>
          </p:cNvPr>
          <p:cNvSpPr/>
          <p:nvPr/>
        </p:nvSpPr>
        <p:spPr>
          <a:xfrm>
            <a:off x="4022484" y="4186042"/>
            <a:ext cx="75525" cy="755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D9C3D0-B1CD-AD22-E3E5-A66F1E80262E}"/>
              </a:ext>
            </a:extLst>
          </p:cNvPr>
          <p:cNvSpPr/>
          <p:nvPr/>
        </p:nvSpPr>
        <p:spPr>
          <a:xfrm>
            <a:off x="1060632" y="4187671"/>
            <a:ext cx="75525" cy="755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FA15C5-A0BC-A032-2F6B-2E53C2256EB4}"/>
              </a:ext>
            </a:extLst>
          </p:cNvPr>
          <p:cNvSpPr/>
          <p:nvPr/>
        </p:nvSpPr>
        <p:spPr>
          <a:xfrm>
            <a:off x="2744072" y="4200119"/>
            <a:ext cx="75525" cy="755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80876A-A403-5169-D885-6A832A762F13}"/>
              </a:ext>
            </a:extLst>
          </p:cNvPr>
          <p:cNvSpPr/>
          <p:nvPr/>
        </p:nvSpPr>
        <p:spPr>
          <a:xfrm>
            <a:off x="2320208" y="4200596"/>
            <a:ext cx="75525" cy="755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106AA5-F3B2-5B4C-64A2-7903B312EF64}"/>
              </a:ext>
            </a:extLst>
          </p:cNvPr>
          <p:cNvSpPr txBox="1"/>
          <p:nvPr/>
        </p:nvSpPr>
        <p:spPr>
          <a:xfrm>
            <a:off x="3771785" y="3801319"/>
            <a:ext cx="45557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FF0000"/>
                </a:solidFill>
              </a:rPr>
              <a:t>RF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C3BE283-AC71-0736-8B3A-85BA837908F9}"/>
              </a:ext>
            </a:extLst>
          </p:cNvPr>
          <p:cNvSpPr/>
          <p:nvPr/>
        </p:nvSpPr>
        <p:spPr>
          <a:xfrm>
            <a:off x="5634404" y="2034870"/>
            <a:ext cx="1364113" cy="1367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FCA1756-1FF4-01DD-B69D-34C26BBA33A2}"/>
              </a:ext>
            </a:extLst>
          </p:cNvPr>
          <p:cNvSpPr/>
          <p:nvPr/>
        </p:nvSpPr>
        <p:spPr>
          <a:xfrm>
            <a:off x="4703765" y="4575758"/>
            <a:ext cx="3248025" cy="400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325A8C5-7C30-6EB4-C9A7-BEBAD4FA8651}"/>
              </a:ext>
            </a:extLst>
          </p:cNvPr>
          <p:cNvCxnSpPr>
            <a:stCxn id="140" idx="1"/>
            <a:endCxn id="140" idx="3"/>
          </p:cNvCxnSpPr>
          <p:nvPr/>
        </p:nvCxnSpPr>
        <p:spPr>
          <a:xfrm>
            <a:off x="4703765" y="4775783"/>
            <a:ext cx="324802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0694935-7BD0-43B3-6975-2DC2AE470413}"/>
              </a:ext>
            </a:extLst>
          </p:cNvPr>
          <p:cNvCxnSpPr>
            <a:stCxn id="140" idx="2"/>
            <a:endCxn id="140" idx="0"/>
          </p:cNvCxnSpPr>
          <p:nvPr/>
        </p:nvCxnSpPr>
        <p:spPr>
          <a:xfrm flipV="1">
            <a:off x="6327777" y="4575758"/>
            <a:ext cx="0" cy="40004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1202D3D1-F883-AF2F-11FA-6BB38B1CB0E8}"/>
              </a:ext>
            </a:extLst>
          </p:cNvPr>
          <p:cNvCxnSpPr>
            <a:cxnSpLocks/>
          </p:cNvCxnSpPr>
          <p:nvPr/>
        </p:nvCxnSpPr>
        <p:spPr>
          <a:xfrm flipH="1" flipV="1">
            <a:off x="6323113" y="2956172"/>
            <a:ext cx="6471" cy="16135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4324ED0-0DCA-03FD-2C9E-4F81D4CEA41B}"/>
              </a:ext>
            </a:extLst>
          </p:cNvPr>
          <p:cNvGrpSpPr/>
          <p:nvPr/>
        </p:nvGrpSpPr>
        <p:grpSpPr>
          <a:xfrm>
            <a:off x="4703765" y="2785056"/>
            <a:ext cx="3248025" cy="2057400"/>
            <a:chOff x="1236748" y="1300163"/>
            <a:chExt cx="2436019" cy="154305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2167EC1E-1B05-A573-E433-069DD2A675C9}"/>
                </a:ext>
              </a:extLst>
            </p:cNvPr>
            <p:cNvGrpSpPr/>
            <p:nvPr/>
          </p:nvGrpSpPr>
          <p:grpSpPr>
            <a:xfrm>
              <a:off x="1250156" y="2750340"/>
              <a:ext cx="957264" cy="92873"/>
              <a:chOff x="1092994" y="2707477"/>
              <a:chExt cx="957264" cy="92873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FF841C53-C59B-7557-A102-359ED87496F8}"/>
                  </a:ext>
                </a:extLst>
              </p:cNvPr>
              <p:cNvSpPr/>
              <p:nvPr/>
            </p:nvSpPr>
            <p:spPr>
              <a:xfrm>
                <a:off x="1092994" y="2707481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D346017-D04D-FE2D-4EF6-C83469CB8250}"/>
                  </a:ext>
                </a:extLst>
              </p:cNvPr>
              <p:cNvSpPr/>
              <p:nvPr/>
            </p:nvSpPr>
            <p:spPr>
              <a:xfrm>
                <a:off x="1214438" y="2707480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98C85F9A-7917-BBC2-A69D-C882B4FC0932}"/>
                  </a:ext>
                </a:extLst>
              </p:cNvPr>
              <p:cNvSpPr/>
              <p:nvPr/>
            </p:nvSpPr>
            <p:spPr>
              <a:xfrm>
                <a:off x="1328738" y="2707480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C7E738FE-7ED6-973A-9FEE-FC2E9056E7E3}"/>
                  </a:ext>
                </a:extLst>
              </p:cNvPr>
              <p:cNvSpPr/>
              <p:nvPr/>
            </p:nvSpPr>
            <p:spPr>
              <a:xfrm>
                <a:off x="1450182" y="2707479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747938D8-54F0-B4BE-210A-B6089B176D12}"/>
                  </a:ext>
                </a:extLst>
              </p:cNvPr>
              <p:cNvSpPr/>
              <p:nvPr/>
            </p:nvSpPr>
            <p:spPr>
              <a:xfrm>
                <a:off x="1571626" y="2707479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6B6B558-8C77-5843-959C-AEF4696B4766}"/>
                  </a:ext>
                </a:extLst>
              </p:cNvPr>
              <p:cNvSpPr/>
              <p:nvPr/>
            </p:nvSpPr>
            <p:spPr>
              <a:xfrm>
                <a:off x="1693070" y="2707478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BCB21B26-94A0-9C02-E176-DF6E61D111BA}"/>
                  </a:ext>
                </a:extLst>
              </p:cNvPr>
              <p:cNvSpPr/>
              <p:nvPr/>
            </p:nvSpPr>
            <p:spPr>
              <a:xfrm>
                <a:off x="1807370" y="2707478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89BFDB22-2460-E363-2617-C5C6FD0EA3B0}"/>
                  </a:ext>
                </a:extLst>
              </p:cNvPr>
              <p:cNvSpPr/>
              <p:nvPr/>
            </p:nvSpPr>
            <p:spPr>
              <a:xfrm>
                <a:off x="1928814" y="2707477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D3BEA25-6046-491F-A58B-31DED8CD3E7A}"/>
                </a:ext>
              </a:extLst>
            </p:cNvPr>
            <p:cNvGrpSpPr/>
            <p:nvPr/>
          </p:nvGrpSpPr>
          <p:grpSpPr>
            <a:xfrm>
              <a:off x="2443164" y="2750340"/>
              <a:ext cx="957264" cy="92873"/>
              <a:chOff x="1092994" y="2707477"/>
              <a:chExt cx="957264" cy="92873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0264C7F-6749-D19F-719C-1F7DCD3B65CF}"/>
                  </a:ext>
                </a:extLst>
              </p:cNvPr>
              <p:cNvSpPr/>
              <p:nvPr/>
            </p:nvSpPr>
            <p:spPr>
              <a:xfrm>
                <a:off x="1092994" y="2707481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BFA53F9-3A95-7519-4CAA-B1409A7AF49B}"/>
                  </a:ext>
                </a:extLst>
              </p:cNvPr>
              <p:cNvSpPr/>
              <p:nvPr/>
            </p:nvSpPr>
            <p:spPr>
              <a:xfrm>
                <a:off x="1214438" y="2707480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404B109-950E-4DBE-5653-618EFDD231F6}"/>
                  </a:ext>
                </a:extLst>
              </p:cNvPr>
              <p:cNvSpPr/>
              <p:nvPr/>
            </p:nvSpPr>
            <p:spPr>
              <a:xfrm>
                <a:off x="1328738" y="2707480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6DE37806-DD43-0A45-1775-1074CDCE9054}"/>
                  </a:ext>
                </a:extLst>
              </p:cNvPr>
              <p:cNvSpPr/>
              <p:nvPr/>
            </p:nvSpPr>
            <p:spPr>
              <a:xfrm>
                <a:off x="1450182" y="2707479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E15EC470-D335-5EB1-7162-D3A5B55CFDFC}"/>
                  </a:ext>
                </a:extLst>
              </p:cNvPr>
              <p:cNvSpPr/>
              <p:nvPr/>
            </p:nvSpPr>
            <p:spPr>
              <a:xfrm>
                <a:off x="1571626" y="2707479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89E1DAF5-77A9-868A-7B74-F63A05649AF7}"/>
                  </a:ext>
                </a:extLst>
              </p:cNvPr>
              <p:cNvSpPr/>
              <p:nvPr/>
            </p:nvSpPr>
            <p:spPr>
              <a:xfrm>
                <a:off x="1693070" y="2707478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2971E4E-B0C4-A0B5-33B5-F7FCE657B3FD}"/>
                  </a:ext>
                </a:extLst>
              </p:cNvPr>
              <p:cNvSpPr/>
              <p:nvPr/>
            </p:nvSpPr>
            <p:spPr>
              <a:xfrm>
                <a:off x="1807370" y="2707478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76A7DACC-110F-95FA-0695-394450AB0660}"/>
                  </a:ext>
                </a:extLst>
              </p:cNvPr>
              <p:cNvSpPr/>
              <p:nvPr/>
            </p:nvSpPr>
            <p:spPr>
              <a:xfrm>
                <a:off x="1928814" y="2707477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A6941DBC-418A-7826-D812-8A18B68B11E7}"/>
                </a:ext>
              </a:extLst>
            </p:cNvPr>
            <p:cNvCxnSpPr/>
            <p:nvPr/>
          </p:nvCxnSpPr>
          <p:spPr>
            <a:xfrm flipV="1">
              <a:off x="2328863" y="1300163"/>
              <a:ext cx="0" cy="1493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D76772-F101-D3E0-ABC9-36D515AA07BB}"/>
                </a:ext>
              </a:extLst>
            </p:cNvPr>
            <p:cNvCxnSpPr>
              <a:cxnSpLocks/>
              <a:stCxn id="140" idx="1"/>
              <a:endCxn id="140" idx="3"/>
            </p:cNvCxnSpPr>
            <p:nvPr/>
          </p:nvCxnSpPr>
          <p:spPr>
            <a:xfrm>
              <a:off x="1236748" y="2782450"/>
              <a:ext cx="243601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462EA73A-E80F-CB5F-0B59-98C2785DA5D0}"/>
              </a:ext>
            </a:extLst>
          </p:cNvPr>
          <p:cNvSpPr txBox="1"/>
          <p:nvPr/>
        </p:nvSpPr>
        <p:spPr>
          <a:xfrm>
            <a:off x="5967397" y="255453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CD0C478-CB65-F33D-0A48-1DB3D434C846}"/>
              </a:ext>
            </a:extLst>
          </p:cNvPr>
          <p:cNvSpPr/>
          <p:nvPr/>
        </p:nvSpPr>
        <p:spPr>
          <a:xfrm>
            <a:off x="9378832" y="2064890"/>
            <a:ext cx="1364113" cy="1367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A00BF91D-0179-46BB-AECA-6A89B025B60A}"/>
              </a:ext>
            </a:extLst>
          </p:cNvPr>
          <p:cNvSpPr/>
          <p:nvPr/>
        </p:nvSpPr>
        <p:spPr>
          <a:xfrm>
            <a:off x="8443740" y="4552652"/>
            <a:ext cx="3248025" cy="400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23C59E94-9C25-9573-B089-1098EE161B32}"/>
              </a:ext>
            </a:extLst>
          </p:cNvPr>
          <p:cNvCxnSpPr>
            <a:stCxn id="209" idx="1"/>
            <a:endCxn id="209" idx="3"/>
          </p:cNvCxnSpPr>
          <p:nvPr/>
        </p:nvCxnSpPr>
        <p:spPr>
          <a:xfrm>
            <a:off x="8443740" y="4752676"/>
            <a:ext cx="324802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D589F54-478E-59E3-766C-DAE349574DF3}"/>
              </a:ext>
            </a:extLst>
          </p:cNvPr>
          <p:cNvCxnSpPr>
            <a:stCxn id="209" idx="2"/>
            <a:endCxn id="209" idx="0"/>
          </p:cNvCxnSpPr>
          <p:nvPr/>
        </p:nvCxnSpPr>
        <p:spPr>
          <a:xfrm flipV="1">
            <a:off x="10067752" y="4552652"/>
            <a:ext cx="0" cy="40004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6F15939C-A7B7-8297-ACFA-9FEB80C166E8}"/>
              </a:ext>
            </a:extLst>
          </p:cNvPr>
          <p:cNvCxnSpPr>
            <a:cxnSpLocks/>
          </p:cNvCxnSpPr>
          <p:nvPr/>
        </p:nvCxnSpPr>
        <p:spPr>
          <a:xfrm flipV="1">
            <a:off x="10069557" y="2956172"/>
            <a:ext cx="0" cy="15904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8074206C-48A4-92A3-4D20-63A419291703}"/>
              </a:ext>
            </a:extLst>
          </p:cNvPr>
          <p:cNvSpPr txBox="1"/>
          <p:nvPr/>
        </p:nvSpPr>
        <p:spPr>
          <a:xfrm>
            <a:off x="9720617" y="260553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27CC2742-7FEE-45AB-D127-15E11B7B6E23}"/>
              </a:ext>
            </a:extLst>
          </p:cNvPr>
          <p:cNvSpPr txBox="1"/>
          <p:nvPr/>
        </p:nvSpPr>
        <p:spPr>
          <a:xfrm>
            <a:off x="6765629" y="3367078"/>
            <a:ext cx="294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Mirror Assembly Axis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A1F46DF3-038B-3331-03BF-913F28303AC0}"/>
              </a:ext>
            </a:extLst>
          </p:cNvPr>
          <p:cNvSpPr txBox="1"/>
          <p:nvPr/>
        </p:nvSpPr>
        <p:spPr>
          <a:xfrm>
            <a:off x="6770449" y="3689293"/>
            <a:ext cx="58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OA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517B39-C7F9-E3FC-4181-9BF9C084ABEA}"/>
              </a:ext>
            </a:extLst>
          </p:cNvPr>
          <p:cNvGrpSpPr/>
          <p:nvPr/>
        </p:nvGrpSpPr>
        <p:grpSpPr>
          <a:xfrm rot="21379425">
            <a:off x="8489889" y="2734231"/>
            <a:ext cx="3248025" cy="2057400"/>
            <a:chOff x="1236748" y="1300163"/>
            <a:chExt cx="2436019" cy="154305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C4A0412-F8A4-24FB-1D90-486BD8BE4450}"/>
                </a:ext>
              </a:extLst>
            </p:cNvPr>
            <p:cNvGrpSpPr/>
            <p:nvPr/>
          </p:nvGrpSpPr>
          <p:grpSpPr>
            <a:xfrm>
              <a:off x="1250156" y="2750340"/>
              <a:ext cx="957264" cy="92873"/>
              <a:chOff x="1092994" y="2707477"/>
              <a:chExt cx="957264" cy="9287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6D774ED-6D6C-674A-978D-6D87F1C0FCBE}"/>
                  </a:ext>
                </a:extLst>
              </p:cNvPr>
              <p:cNvSpPr/>
              <p:nvPr/>
            </p:nvSpPr>
            <p:spPr>
              <a:xfrm>
                <a:off x="1092994" y="2707481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5FC4ED7-C024-D3DC-57C1-40E50888E8CD}"/>
                  </a:ext>
                </a:extLst>
              </p:cNvPr>
              <p:cNvSpPr/>
              <p:nvPr/>
            </p:nvSpPr>
            <p:spPr>
              <a:xfrm>
                <a:off x="1214438" y="2707480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1FFAC57-938F-FE13-D5C4-D86AC3A31215}"/>
                  </a:ext>
                </a:extLst>
              </p:cNvPr>
              <p:cNvSpPr/>
              <p:nvPr/>
            </p:nvSpPr>
            <p:spPr>
              <a:xfrm>
                <a:off x="1328738" y="2707480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0A4A13A-602A-F60E-8E68-3983AA207806}"/>
                  </a:ext>
                </a:extLst>
              </p:cNvPr>
              <p:cNvSpPr/>
              <p:nvPr/>
            </p:nvSpPr>
            <p:spPr>
              <a:xfrm>
                <a:off x="1450182" y="2707479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14C2184-4CD9-D8DE-32BB-B015763605A3}"/>
                  </a:ext>
                </a:extLst>
              </p:cNvPr>
              <p:cNvSpPr/>
              <p:nvPr/>
            </p:nvSpPr>
            <p:spPr>
              <a:xfrm>
                <a:off x="1571626" y="2707479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71BDC73-A2DE-9994-B0C9-B6B38A56BE0D}"/>
                  </a:ext>
                </a:extLst>
              </p:cNvPr>
              <p:cNvSpPr/>
              <p:nvPr/>
            </p:nvSpPr>
            <p:spPr>
              <a:xfrm>
                <a:off x="1693070" y="2707478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428FFC6-9CE3-C532-C9B9-C40760CCE1E6}"/>
                  </a:ext>
                </a:extLst>
              </p:cNvPr>
              <p:cNvSpPr/>
              <p:nvPr/>
            </p:nvSpPr>
            <p:spPr>
              <a:xfrm>
                <a:off x="1807370" y="2707478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8F82637-3CE1-E9E0-B9AA-A31260420CFF}"/>
                  </a:ext>
                </a:extLst>
              </p:cNvPr>
              <p:cNvSpPr/>
              <p:nvPr/>
            </p:nvSpPr>
            <p:spPr>
              <a:xfrm>
                <a:off x="1928814" y="2707477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2B7C040-351E-3582-58E1-B9FCCD2CEA9C}"/>
                </a:ext>
              </a:extLst>
            </p:cNvPr>
            <p:cNvGrpSpPr/>
            <p:nvPr/>
          </p:nvGrpSpPr>
          <p:grpSpPr>
            <a:xfrm>
              <a:off x="2443164" y="2750340"/>
              <a:ext cx="957264" cy="92873"/>
              <a:chOff x="1092994" y="2707477"/>
              <a:chExt cx="957264" cy="92873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B29DDF0-ACD3-B9CC-8DB1-3B01798B90A9}"/>
                  </a:ext>
                </a:extLst>
              </p:cNvPr>
              <p:cNvSpPr/>
              <p:nvPr/>
            </p:nvSpPr>
            <p:spPr>
              <a:xfrm>
                <a:off x="1092994" y="2707481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6CB866B-AE64-F45E-0906-29F079F77AAE}"/>
                  </a:ext>
                </a:extLst>
              </p:cNvPr>
              <p:cNvSpPr/>
              <p:nvPr/>
            </p:nvSpPr>
            <p:spPr>
              <a:xfrm>
                <a:off x="1214438" y="2707480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60C0D46-3F5F-B70B-62F8-F8A7B865E3C7}"/>
                  </a:ext>
                </a:extLst>
              </p:cNvPr>
              <p:cNvSpPr/>
              <p:nvPr/>
            </p:nvSpPr>
            <p:spPr>
              <a:xfrm>
                <a:off x="1328738" y="2707480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F5069E-A14C-C5D1-46DD-F5F190F01BC8}"/>
                  </a:ext>
                </a:extLst>
              </p:cNvPr>
              <p:cNvSpPr/>
              <p:nvPr/>
            </p:nvSpPr>
            <p:spPr>
              <a:xfrm>
                <a:off x="1450182" y="2707479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8221220-CE93-6436-0A37-79D277BD8219}"/>
                  </a:ext>
                </a:extLst>
              </p:cNvPr>
              <p:cNvSpPr/>
              <p:nvPr/>
            </p:nvSpPr>
            <p:spPr>
              <a:xfrm>
                <a:off x="1571626" y="2707479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366D8E4-9455-E727-9EA4-A369AEE0628B}"/>
                  </a:ext>
                </a:extLst>
              </p:cNvPr>
              <p:cNvSpPr/>
              <p:nvPr/>
            </p:nvSpPr>
            <p:spPr>
              <a:xfrm>
                <a:off x="1693070" y="2707478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A735626-A1E4-DE8F-94F7-A4C7BC81456B}"/>
                  </a:ext>
                </a:extLst>
              </p:cNvPr>
              <p:cNvSpPr/>
              <p:nvPr/>
            </p:nvSpPr>
            <p:spPr>
              <a:xfrm>
                <a:off x="1807370" y="2707478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48929A-F78D-8CC0-2F5C-3BA7A280F0F7}"/>
                  </a:ext>
                </a:extLst>
              </p:cNvPr>
              <p:cNvSpPr/>
              <p:nvPr/>
            </p:nvSpPr>
            <p:spPr>
              <a:xfrm>
                <a:off x="1928814" y="2707477"/>
                <a:ext cx="121444" cy="928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FD76197-F095-642C-BF3D-F3C2358E73DA}"/>
                </a:ext>
              </a:extLst>
            </p:cNvPr>
            <p:cNvCxnSpPr/>
            <p:nvPr/>
          </p:nvCxnSpPr>
          <p:spPr>
            <a:xfrm flipV="1">
              <a:off x="2328863" y="1300163"/>
              <a:ext cx="0" cy="1493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5ABC2CE-ACC0-C830-48EE-964EB1E4202F}"/>
                </a:ext>
              </a:extLst>
            </p:cNvPr>
            <p:cNvCxnSpPr>
              <a:cxnSpLocks/>
            </p:cNvCxnSpPr>
            <p:nvPr/>
          </p:nvCxnSpPr>
          <p:spPr>
            <a:xfrm>
              <a:off x="1236748" y="2782450"/>
              <a:ext cx="243601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850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8DE8-DBA9-9F4D-B02D-49EA1631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Mirror Node and Optical axis: XRCF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0A862-A765-0642-A36F-24C1BF055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65" y="1166020"/>
            <a:ext cx="3932527" cy="4057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67" dirty="0">
                <a:latin typeface="Helvetica" pitchFamily="2" charset="0"/>
              </a:rPr>
              <a:t>The determination of the optical axis is the most challenging measurement. 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1867" b="1" dirty="0">
                <a:latin typeface="Helvetica" pitchFamily="2" charset="0"/>
              </a:rPr>
              <a:t>mirror node location </a:t>
            </a:r>
            <a:r>
              <a:rPr lang="en-US" sz="1867" dirty="0">
                <a:latin typeface="Helvetica" pitchFamily="2" charset="0"/>
              </a:rPr>
              <a:t>with respect to the MCS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1867" b="1" dirty="0">
                <a:latin typeface="Helvetica" pitchFamily="2" charset="0"/>
              </a:rPr>
              <a:t>tilt of the OA</a:t>
            </a:r>
            <a:r>
              <a:rPr lang="en-US" sz="1867" dirty="0">
                <a:latin typeface="Helvetica" pitchFamily="2" charset="0"/>
              </a:rPr>
              <a:t> with respect the MCS. </a:t>
            </a:r>
          </a:p>
          <a:p>
            <a:pPr marL="0" indent="0">
              <a:buNone/>
            </a:pPr>
            <a:r>
              <a:rPr lang="en-US" sz="1867" dirty="0">
                <a:latin typeface="Helvetica" pitchFamily="2" charset="0"/>
              </a:rPr>
              <a:t>MCS = Mirror Coordinate System is defined by metrology</a:t>
            </a:r>
          </a:p>
          <a:p>
            <a:pPr marL="0" indent="0">
              <a:buNone/>
            </a:pPr>
            <a:endParaRPr lang="en-US" sz="2667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A5518-6F31-4944-B236-05AEF839E5C6}"/>
              </a:ext>
            </a:extLst>
          </p:cNvPr>
          <p:cNvSpPr/>
          <p:nvPr/>
        </p:nvSpPr>
        <p:spPr>
          <a:xfrm>
            <a:off x="7812893" y="963818"/>
            <a:ext cx="301556" cy="1678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Mirror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5A333A-A14F-DF45-AAE4-56E814084EF4}"/>
              </a:ext>
            </a:extLst>
          </p:cNvPr>
          <p:cNvCxnSpPr>
            <a:cxnSpLocks/>
          </p:cNvCxnSpPr>
          <p:nvPr/>
        </p:nvCxnSpPr>
        <p:spPr>
          <a:xfrm flipH="1">
            <a:off x="5205879" y="1777079"/>
            <a:ext cx="2607015" cy="1921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1166C1-8DF0-4041-BD27-41479108E229}"/>
              </a:ext>
            </a:extLst>
          </p:cNvPr>
          <p:cNvSpPr txBox="1"/>
          <p:nvPr/>
        </p:nvSpPr>
        <p:spPr>
          <a:xfrm>
            <a:off x="5055102" y="1308363"/>
            <a:ext cx="96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OA</a:t>
            </a:r>
            <a:r>
              <a:rPr lang="en-US" baseline="-25000" dirty="0" err="1"/>
              <a:t>system</a:t>
            </a:r>
            <a:endParaRPr lang="en-US" baseline="-25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476226-6ABD-A640-ADFA-53FBA0519CE4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5390705" y="1803064"/>
            <a:ext cx="2422188" cy="26639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B05E3D-1936-0643-8760-69EA8EBA374A}"/>
              </a:ext>
            </a:extLst>
          </p:cNvPr>
          <p:cNvSpPr txBox="1"/>
          <p:nvPr/>
        </p:nvSpPr>
        <p:spPr>
          <a:xfrm>
            <a:off x="5449936" y="2169129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Misaligned MM</a:t>
            </a: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E8022A67-F150-3C49-9727-D9E9BFB3C9E4}"/>
              </a:ext>
            </a:extLst>
          </p:cNvPr>
          <p:cNvSpPr/>
          <p:nvPr/>
        </p:nvSpPr>
        <p:spPr>
          <a:xfrm rot="5400000">
            <a:off x="9172342" y="286675"/>
            <a:ext cx="943583" cy="296693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362E5E-504B-BE40-98E0-67A0061AB733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7963671" y="1483016"/>
            <a:ext cx="3163931" cy="2871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1EDF26-8729-7045-941C-7F69EA963A8F}"/>
              </a:ext>
            </a:extLst>
          </p:cNvPr>
          <p:cNvCxnSpPr>
            <a:cxnSpLocks/>
          </p:cNvCxnSpPr>
          <p:nvPr/>
        </p:nvCxnSpPr>
        <p:spPr>
          <a:xfrm flipH="1">
            <a:off x="5205881" y="1483017"/>
            <a:ext cx="2757791" cy="2940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0E3B8B-95FA-F64E-AD16-44838EA17A1F}"/>
              </a:ext>
            </a:extLst>
          </p:cNvPr>
          <p:cNvCxnSpPr>
            <a:cxnSpLocks/>
            <a:stCxn id="17" idx="0"/>
          </p:cNvCxnSpPr>
          <p:nvPr/>
        </p:nvCxnSpPr>
        <p:spPr>
          <a:xfrm flipH="1">
            <a:off x="7963671" y="1770145"/>
            <a:ext cx="3163931" cy="3282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39B9EC-47D9-5440-ACBB-8D6BF89E91F4}"/>
              </a:ext>
            </a:extLst>
          </p:cNvPr>
          <p:cNvCxnSpPr>
            <a:cxnSpLocks/>
          </p:cNvCxnSpPr>
          <p:nvPr/>
        </p:nvCxnSpPr>
        <p:spPr>
          <a:xfrm flipH="1" flipV="1">
            <a:off x="5390705" y="2090036"/>
            <a:ext cx="2572967" cy="169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878B23A-8544-4444-A26E-878EFEAD72D4}"/>
              </a:ext>
            </a:extLst>
          </p:cNvPr>
          <p:cNvCxnSpPr>
            <a:cxnSpLocks/>
          </p:cNvCxnSpPr>
          <p:nvPr/>
        </p:nvCxnSpPr>
        <p:spPr>
          <a:xfrm flipH="1">
            <a:off x="7997719" y="1786686"/>
            <a:ext cx="3129883" cy="1461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82D7B7-B6CC-0C47-9334-79A6000BDF7B}"/>
              </a:ext>
            </a:extLst>
          </p:cNvPr>
          <p:cNvCxnSpPr>
            <a:cxnSpLocks/>
          </p:cNvCxnSpPr>
          <p:nvPr/>
        </p:nvCxnSpPr>
        <p:spPr>
          <a:xfrm flipH="1" flipV="1">
            <a:off x="5239927" y="1796294"/>
            <a:ext cx="2723744" cy="1365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09752DB-E34E-A40C-8417-C62ED7A2C4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9292" y="3429000"/>
            <a:ext cx="7582744" cy="3030021"/>
          </a:xfrm>
          <a:prstGeom prst="rect">
            <a:avLst/>
          </a:prstGeom>
        </p:spPr>
      </p:pic>
      <p:pic>
        <p:nvPicPr>
          <p:cNvPr id="10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A0639BD0-13A1-CFBC-4DEB-7596C8782C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081" y="1934728"/>
            <a:ext cx="1513392" cy="145483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8F8774-9723-9C2C-C752-138968001E0A}"/>
              </a:ext>
            </a:extLst>
          </p:cNvPr>
          <p:cNvSpPr txBox="1"/>
          <p:nvPr/>
        </p:nvSpPr>
        <p:spPr>
          <a:xfrm>
            <a:off x="239964" y="4451569"/>
            <a:ext cx="3594785" cy="6669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dirty="0"/>
              <a:t>Mirror node location by 150 µm</a:t>
            </a:r>
          </a:p>
          <a:p>
            <a:r>
              <a:rPr lang="en-US" sz="1867" dirty="0"/>
              <a:t>Determine OA direction by 10”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7983A-83B5-A711-8A54-DAE488437856}"/>
              </a:ext>
            </a:extLst>
          </p:cNvPr>
          <p:cNvSpPr txBox="1"/>
          <p:nvPr/>
        </p:nvSpPr>
        <p:spPr>
          <a:xfrm>
            <a:off x="4910456" y="2771555"/>
            <a:ext cx="496497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/>
              <a:t>Must use vignetting curves to determine the </a:t>
            </a:r>
            <a:r>
              <a:rPr lang="en-US" sz="1867" dirty="0" err="1"/>
              <a:t>OA</a:t>
            </a:r>
            <a:r>
              <a:rPr lang="en-US" sz="1867" baseline="-25000" dirty="0" err="1"/>
              <a:t>sys</a:t>
            </a:r>
            <a:r>
              <a:rPr lang="en-US" sz="1867" dirty="0"/>
              <a:t> direction</a:t>
            </a:r>
          </a:p>
        </p:txBody>
      </p:sp>
    </p:spTree>
    <p:extLst>
      <p:ext uri="{BB962C8B-B14F-4D97-AF65-F5344CB8AC3E}">
        <p14:creationId xmlns:p14="http://schemas.microsoft.com/office/powerpoint/2010/main" val="124650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08A8-36DE-41FD-13F2-F99C2189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Calibration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6F19A-AB57-0BC2-CD5E-C1F4FBF27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mirror module needs OA and Focal length measured to </a:t>
            </a:r>
            <a:r>
              <a:rPr lang="en-US" dirty="0">
                <a:highlight>
                  <a:srgbClr val="FFFF00"/>
                </a:highlight>
              </a:rPr>
              <a:t>XX</a:t>
            </a:r>
            <a:r>
              <a:rPr lang="en-US" dirty="0"/>
              <a:t> and </a:t>
            </a:r>
            <a:r>
              <a:rPr lang="en-US" dirty="0">
                <a:highlight>
                  <a:srgbClr val="FFFF00"/>
                </a:highlight>
              </a:rPr>
              <a:t>YY</a:t>
            </a:r>
          </a:p>
          <a:p>
            <a:pPr lvl="1"/>
            <a:r>
              <a:rPr lang="en-US" dirty="0"/>
              <a:t>Needed for installation to obtain target PSF</a:t>
            </a:r>
          </a:p>
          <a:p>
            <a:r>
              <a:rPr lang="en-US" dirty="0"/>
              <a:t>The system must measure OA and Focal length to </a:t>
            </a:r>
            <a:r>
              <a:rPr lang="en-US" dirty="0">
                <a:highlight>
                  <a:srgbClr val="00FFFF"/>
                </a:highlight>
              </a:rPr>
              <a:t>XX</a:t>
            </a:r>
            <a:r>
              <a:rPr lang="en-US" dirty="0"/>
              <a:t> and </a:t>
            </a:r>
            <a:r>
              <a:rPr lang="en-US" dirty="0">
                <a:highlight>
                  <a:srgbClr val="00FFFF"/>
                </a:highlight>
              </a:rPr>
              <a:t>YY</a:t>
            </a:r>
          </a:p>
          <a:p>
            <a:pPr lvl="1"/>
            <a:r>
              <a:rPr lang="en-US" dirty="0"/>
              <a:t>Requires the re-measurement of each mirror module as installed in the mirror assembly to </a:t>
            </a:r>
            <a:r>
              <a:rPr lang="en-US" dirty="0">
                <a:highlight>
                  <a:srgbClr val="00FF00"/>
                </a:highlight>
              </a:rPr>
              <a:t>KK</a:t>
            </a:r>
            <a:r>
              <a:rPr lang="en-US" dirty="0"/>
              <a:t> and </a:t>
            </a:r>
            <a:r>
              <a:rPr lang="en-US" dirty="0">
                <a:highlight>
                  <a:srgbClr val="00FF00"/>
                </a:highlight>
              </a:rPr>
              <a:t>ZZ</a:t>
            </a:r>
            <a:r>
              <a:rPr lang="en-US" dirty="0"/>
              <a:t> with respect to a mirror coordinate system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1E6DB7-CCEF-90AC-9A86-27AA55F49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221485"/>
              </p:ext>
            </p:extLst>
          </p:nvPr>
        </p:nvGraphicFramePr>
        <p:xfrm>
          <a:off x="1082744" y="4756613"/>
          <a:ext cx="10026512" cy="1064003"/>
        </p:xfrm>
        <a:graphic>
          <a:graphicData uri="http://schemas.openxmlformats.org/drawingml/2006/table">
            <a:tbl>
              <a:tblPr/>
              <a:tblGrid>
                <a:gridCol w="1836384">
                  <a:extLst>
                    <a:ext uri="{9D8B030D-6E8A-4147-A177-3AD203B41FA5}">
                      <a16:colId xmlns:a16="http://schemas.microsoft.com/office/drawing/2014/main" val="3392300510"/>
                    </a:ext>
                  </a:extLst>
                </a:gridCol>
                <a:gridCol w="3933473">
                  <a:extLst>
                    <a:ext uri="{9D8B030D-6E8A-4147-A177-3AD203B41FA5}">
                      <a16:colId xmlns:a16="http://schemas.microsoft.com/office/drawing/2014/main" val="2788665994"/>
                    </a:ext>
                  </a:extLst>
                </a:gridCol>
                <a:gridCol w="4256655">
                  <a:extLst>
                    <a:ext uri="{9D8B030D-6E8A-4147-A177-3AD203B41FA5}">
                      <a16:colId xmlns:a16="http://schemas.microsoft.com/office/drawing/2014/main" val="1343907890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Parameter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Functionality &amp; Core Test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FM calibration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56103"/>
                  </a:ext>
                </a:extLst>
              </a:tr>
              <a:tr h="3629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Xray Optical axis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≤20'' with 68% confidence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≤30'', with 99.7% confidence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933435"/>
                  </a:ext>
                </a:extLst>
              </a:tr>
              <a:tr h="3259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Focal length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 ≤ 1mm with 99.7% confidence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≤1 mm, with 99.7%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7364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1822F6-3B9C-13A2-2704-FEBAD4DA60C7}"/>
              </a:ext>
            </a:extLst>
          </p:cNvPr>
          <p:cNvSpPr txBox="1"/>
          <p:nvPr/>
        </p:nvSpPr>
        <p:spPr>
          <a:xfrm>
            <a:off x="562708" y="4169433"/>
            <a:ext cx="326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 requirements:</a:t>
            </a:r>
          </a:p>
        </p:txBody>
      </p:sp>
    </p:spTree>
    <p:extLst>
      <p:ext uri="{BB962C8B-B14F-4D97-AF65-F5344CB8AC3E}">
        <p14:creationId xmlns:p14="http://schemas.microsoft.com/office/powerpoint/2010/main" val="91756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88C8D-5D05-D34B-AA0F-C3A02273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Demands on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FB8F2-ECAD-1247-9A62-05DB7405D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 of mirror modules can be in the hundreds!</a:t>
            </a:r>
          </a:p>
          <a:p>
            <a:r>
              <a:rPr lang="en-US" dirty="0"/>
              <a:t>Mirror modules are generally small</a:t>
            </a:r>
          </a:p>
          <a:p>
            <a:pPr lvl="1"/>
            <a:r>
              <a:rPr lang="en-US" dirty="0"/>
              <a:t>Can be done at multiple and smaller beamlines</a:t>
            </a:r>
          </a:p>
          <a:p>
            <a:pPr lvl="1"/>
            <a:r>
              <a:rPr lang="en-US" dirty="0"/>
              <a:t>Could mount multiple mirror modules in chamber/beamline at same time</a:t>
            </a:r>
          </a:p>
          <a:p>
            <a:r>
              <a:rPr lang="en-US" dirty="0"/>
              <a:t>Still, it will take at least a day to characterize each module</a:t>
            </a:r>
          </a:p>
          <a:p>
            <a:pPr lvl="1"/>
            <a:r>
              <a:rPr lang="en-US" dirty="0"/>
              <a:t>Example: </a:t>
            </a:r>
            <a:r>
              <a:rPr lang="en-US" dirty="0" err="1"/>
              <a:t>NewAthena</a:t>
            </a:r>
            <a:r>
              <a:rPr lang="en-US" dirty="0"/>
              <a:t> (15 rows) has 600 mirror modules, which would take &gt;2 years assuming 250 workdays a year </a:t>
            </a:r>
          </a:p>
          <a:p>
            <a:r>
              <a:rPr lang="en-US" dirty="0"/>
              <a:t>Then after integration the system OA and focal length must be determined</a:t>
            </a:r>
          </a:p>
          <a:p>
            <a:pPr lvl="1"/>
            <a:r>
              <a:rPr lang="en-US" dirty="0"/>
              <a:t>Requires a large specialized calibration facility</a:t>
            </a:r>
          </a:p>
          <a:p>
            <a:pPr lvl="1"/>
            <a:r>
              <a:rPr lang="en-US" dirty="0"/>
              <a:t>High in cost</a:t>
            </a:r>
          </a:p>
        </p:txBody>
      </p:sp>
    </p:spTree>
    <p:extLst>
      <p:ext uri="{BB962C8B-B14F-4D97-AF65-F5344CB8AC3E}">
        <p14:creationId xmlns:p14="http://schemas.microsoft.com/office/powerpoint/2010/main" val="1393924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80A5FF8-76B1-104D-8801-0FA5A98082D0}" vid="{638871C3-959F-5347-B905-3CB346D87D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1060</TotalTime>
  <Words>471</Words>
  <Application>Microsoft Macintosh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Assistant Light</vt:lpstr>
      <vt:lpstr>Calibri</vt:lpstr>
      <vt:lpstr>Helvetica</vt:lpstr>
      <vt:lpstr>Office Theme</vt:lpstr>
      <vt:lpstr>Large Segmented Optics Paper proposal</vt:lpstr>
      <vt:lpstr>Large segmented optics</vt:lpstr>
      <vt:lpstr>Assembly and Calibration</vt:lpstr>
      <vt:lpstr>Horizontal beamline: XRCF</vt:lpstr>
      <vt:lpstr>Vertical beamline: VERT-X</vt:lpstr>
      <vt:lpstr>System optical axis</vt:lpstr>
      <vt:lpstr>Mirror Node and Optical axis: XRCF</vt:lpstr>
      <vt:lpstr>Calibration Requirements</vt:lpstr>
      <vt:lpstr>Demands on facilities</vt:lpstr>
      <vt:lpstr>To what degree can simulations replace actual measurements?</vt:lpstr>
      <vt:lpstr>Paper Proposal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 Madsen</dc:creator>
  <cp:lastModifiedBy>Kristin Madsen</cp:lastModifiedBy>
  <cp:revision>7</cp:revision>
  <dcterms:created xsi:type="dcterms:W3CDTF">2026-04-16T16:19:10Z</dcterms:created>
  <dcterms:modified xsi:type="dcterms:W3CDTF">2026-04-21T07:09:41Z</dcterms:modified>
</cp:coreProperties>
</file>