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63" r:id="rId2"/>
    <p:sldId id="297" r:id="rId3"/>
    <p:sldId id="8726" r:id="rId4"/>
    <p:sldId id="275" r:id="rId5"/>
    <p:sldId id="8724" r:id="rId6"/>
    <p:sldId id="8727" r:id="rId7"/>
    <p:sldId id="8728" r:id="rId8"/>
    <p:sldId id="368" r:id="rId9"/>
    <p:sldId id="8729" r:id="rId10"/>
    <p:sldId id="8730" r:id="rId11"/>
    <p:sldId id="8731" r:id="rId12"/>
    <p:sldId id="376" r:id="rId13"/>
    <p:sldId id="8732" r:id="rId14"/>
    <p:sldId id="8734" r:id="rId15"/>
    <p:sldId id="873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5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adford, Taryn A. (GSFC-1557)" initials="STA(" lastIdx="6" clrIdx="0">
    <p:extLst>
      <p:ext uri="{19B8F6BF-5375-455C-9EA6-DF929625EA0E}">
        <p15:presenceInfo xmlns:p15="http://schemas.microsoft.com/office/powerpoint/2012/main" userId="S::tstradfo@ndc.nasa.gov::807c6188-70cb-4785-9891-85eda88a3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85FF"/>
    <a:srgbClr val="30B152"/>
    <a:srgbClr val="EAEEF4"/>
    <a:srgbClr val="451D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showGuides="1">
      <p:cViewPr varScale="1">
        <p:scale>
          <a:sx n="109" d="100"/>
          <a:sy n="109" d="100"/>
        </p:scale>
        <p:origin x="208" y="600"/>
      </p:cViewPr>
      <p:guideLst>
        <p:guide orient="horz" pos="2160"/>
        <p:guide pos="3528"/>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37733-A25C-BF4D-8F73-187F1E423EF6}" type="datetimeFigureOut">
              <a:rPr lang="en-US" smtClean="0"/>
              <a:t>4/17/26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AA214-5AB5-E548-929E-5D92D4137708}" type="slidenum">
              <a:rPr lang="en-US" smtClean="0"/>
              <a:t>‹#›</a:t>
            </a:fld>
            <a:endParaRPr lang="en-US"/>
          </a:p>
        </p:txBody>
      </p:sp>
    </p:spTree>
    <p:extLst>
      <p:ext uri="{BB962C8B-B14F-4D97-AF65-F5344CB8AC3E}">
        <p14:creationId xmlns:p14="http://schemas.microsoft.com/office/powerpoint/2010/main" val="127270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87F67F-DF39-764C-8E68-2D262105DBFA}"/>
              </a:ext>
            </a:extLst>
          </p:cNvPr>
          <p:cNvSpPr/>
          <p:nvPr userDrawn="1"/>
        </p:nvSpPr>
        <p:spPr>
          <a:xfrm>
            <a:off x="0" y="11129"/>
            <a:ext cx="5402283" cy="6846871"/>
          </a:xfrm>
          <a:prstGeom prst="rect">
            <a:avLst/>
          </a:prstGeom>
          <a:gradFill>
            <a:gsLst>
              <a:gs pos="0">
                <a:schemeClr val="bg2">
                  <a:tint val="80000"/>
                  <a:satMod val="300000"/>
                </a:schemeClr>
              </a:gs>
              <a:gs pos="99000">
                <a:schemeClr val="tx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AF09F35-5103-384B-92D8-5960CC8369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507" y="412129"/>
            <a:ext cx="3746500" cy="3746500"/>
          </a:xfrm>
          <a:prstGeom prst="rect">
            <a:avLst/>
          </a:prstGeom>
        </p:spPr>
      </p:pic>
      <p:sp>
        <p:nvSpPr>
          <p:cNvPr id="11" name="Text Placeholder 35">
            <a:extLst>
              <a:ext uri="{FF2B5EF4-FFF2-40B4-BE49-F238E27FC236}">
                <a16:creationId xmlns:a16="http://schemas.microsoft.com/office/drawing/2014/main" id="{ECA5C085-49A1-464E-BD77-7CFB8E14DC9C}"/>
              </a:ext>
            </a:extLst>
          </p:cNvPr>
          <p:cNvSpPr>
            <a:spLocks noGrp="1"/>
          </p:cNvSpPr>
          <p:nvPr>
            <p:ph type="body" sz="quarter" idx="10" hasCustomPrompt="1"/>
          </p:nvPr>
        </p:nvSpPr>
        <p:spPr>
          <a:xfrm>
            <a:off x="6096001" y="5555774"/>
            <a:ext cx="5511800" cy="516506"/>
          </a:xfrm>
        </p:spPr>
        <p:txBody>
          <a:bodyPr>
            <a:noAutofit/>
          </a:bodyPr>
          <a:lstStyle>
            <a:lvl1pPr marL="0" indent="0">
              <a:buFontTx/>
              <a:buNone/>
              <a:defRPr sz="1800" b="1"/>
            </a:lvl1pPr>
            <a:lvl2pPr marL="457200" indent="0">
              <a:buFontTx/>
              <a:buNone/>
              <a:defRPr sz="1800" b="1"/>
            </a:lvl2pPr>
            <a:lvl3pPr marL="914400" indent="0">
              <a:buFontTx/>
              <a:buNone/>
              <a:defRPr sz="1800" b="1"/>
            </a:lvl3pPr>
            <a:lvl4pPr marL="1371600" indent="0">
              <a:buFontTx/>
              <a:buNone/>
              <a:defRPr sz="1800" b="1"/>
            </a:lvl4pPr>
            <a:lvl5pPr marL="1828800" indent="0">
              <a:buFontTx/>
              <a:buNone/>
              <a:defRPr sz="1800" b="1"/>
            </a:lvl5pPr>
          </a:lstStyle>
          <a:p>
            <a:pPr lvl="0"/>
            <a:r>
              <a:rPr lang="en-US" dirty="0"/>
              <a:t>Click to edit date style</a:t>
            </a:r>
          </a:p>
        </p:txBody>
      </p:sp>
      <p:sp>
        <p:nvSpPr>
          <p:cNvPr id="12" name="Text Placeholder 37">
            <a:extLst>
              <a:ext uri="{FF2B5EF4-FFF2-40B4-BE49-F238E27FC236}">
                <a16:creationId xmlns:a16="http://schemas.microsoft.com/office/drawing/2014/main" id="{4A917034-AA66-B94E-8DA2-F511242896C3}"/>
              </a:ext>
            </a:extLst>
          </p:cNvPr>
          <p:cNvSpPr>
            <a:spLocks noGrp="1"/>
          </p:cNvSpPr>
          <p:nvPr>
            <p:ph type="body" sz="quarter" idx="11" hasCustomPrompt="1"/>
          </p:nvPr>
        </p:nvSpPr>
        <p:spPr>
          <a:xfrm>
            <a:off x="6096001" y="4162062"/>
            <a:ext cx="5511800" cy="892671"/>
          </a:xfrm>
        </p:spPr>
        <p:txBody>
          <a:bodyPr wrap="none" lIns="91440" tIns="0" rIns="0" bIns="0" numCol="1">
            <a:noAutofit/>
          </a:bodyPr>
          <a:lstStyle>
            <a:lvl1pPr marL="0" marR="0" indent="0" algn="l" defTabSz="914400" rtl="0" eaLnBrk="1" fontAlgn="auto" latinLnBrk="0" hangingPunct="1">
              <a:lnSpc>
                <a:spcPct val="100000"/>
              </a:lnSpc>
              <a:spcBef>
                <a:spcPts val="0"/>
              </a:spcBef>
              <a:spcAft>
                <a:spcPts val="0"/>
              </a:spcAft>
              <a:buClrTx/>
              <a:buSzTx/>
              <a:buFontTx/>
              <a:buNone/>
              <a:tabLst/>
              <a:defRPr sz="1200" b="1"/>
            </a:lvl1pPr>
          </a:lstStyle>
          <a:p>
            <a:r>
              <a:rPr lang="en-US" sz="1200" b="1" dirty="0"/>
              <a:t>Click to edit name/title style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Click to edit name/title style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Click to edit name/title style</a:t>
            </a:r>
          </a:p>
        </p:txBody>
      </p:sp>
      <p:sp>
        <p:nvSpPr>
          <p:cNvPr id="13" name="Subtitle 2">
            <a:extLst>
              <a:ext uri="{FF2B5EF4-FFF2-40B4-BE49-F238E27FC236}">
                <a16:creationId xmlns:a16="http://schemas.microsoft.com/office/drawing/2014/main" id="{60C5044C-41D1-E646-A27D-BEEBBE6D3E63}"/>
              </a:ext>
            </a:extLst>
          </p:cNvPr>
          <p:cNvSpPr>
            <a:spLocks noGrp="1"/>
          </p:cNvSpPr>
          <p:nvPr>
            <p:ph type="subTitle" idx="1"/>
          </p:nvPr>
        </p:nvSpPr>
        <p:spPr>
          <a:xfrm>
            <a:off x="6095999" y="2601118"/>
            <a:ext cx="5511801" cy="1245887"/>
          </a:xfrm>
        </p:spPr>
        <p:txBody>
          <a:bodyPr>
            <a:norm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itle 23">
            <a:extLst>
              <a:ext uri="{FF2B5EF4-FFF2-40B4-BE49-F238E27FC236}">
                <a16:creationId xmlns:a16="http://schemas.microsoft.com/office/drawing/2014/main" id="{5760925F-EBA2-C64F-BFD2-CA9B061F147D}"/>
              </a:ext>
            </a:extLst>
          </p:cNvPr>
          <p:cNvSpPr>
            <a:spLocks noGrp="1"/>
          </p:cNvSpPr>
          <p:nvPr>
            <p:ph type="title"/>
          </p:nvPr>
        </p:nvSpPr>
        <p:spPr>
          <a:xfrm>
            <a:off x="6096001" y="1198645"/>
            <a:ext cx="5511800" cy="1402473"/>
          </a:xfrm>
          <a:prstGeom prst="rect">
            <a:avLst/>
          </a:prstGeom>
        </p:spPr>
        <p:txBody>
          <a:bodyPr/>
          <a:lstStyle>
            <a:lvl1pPr>
              <a:defRPr sz="3600" b="1">
                <a:solidFill>
                  <a:srgbClr val="773380"/>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F5A01CC1-0A34-DF42-9F92-8D0254C0E75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13845" y="99427"/>
            <a:ext cx="1070876" cy="665371"/>
          </a:xfrm>
          <a:prstGeom prst="rect">
            <a:avLst/>
          </a:prstGeom>
        </p:spPr>
      </p:pic>
      <p:pic>
        <p:nvPicPr>
          <p:cNvPr id="16" name="Picture 15">
            <a:extLst>
              <a:ext uri="{FF2B5EF4-FFF2-40B4-BE49-F238E27FC236}">
                <a16:creationId xmlns:a16="http://schemas.microsoft.com/office/drawing/2014/main" id="{E1084043-8064-C040-9D00-DB269A5A1B7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21031" y="154819"/>
            <a:ext cx="736667" cy="609979"/>
          </a:xfrm>
          <a:prstGeom prst="rect">
            <a:avLst/>
          </a:prstGeom>
        </p:spPr>
      </p:pic>
      <p:sp>
        <p:nvSpPr>
          <p:cNvPr id="17" name="TextBox 16">
            <a:extLst>
              <a:ext uri="{FF2B5EF4-FFF2-40B4-BE49-F238E27FC236}">
                <a16:creationId xmlns:a16="http://schemas.microsoft.com/office/drawing/2014/main" id="{04431880-9C54-7A44-B36E-C08FC96920CB}"/>
              </a:ext>
            </a:extLst>
          </p:cNvPr>
          <p:cNvSpPr txBox="1"/>
          <p:nvPr userDrawn="1"/>
        </p:nvSpPr>
        <p:spPr>
          <a:xfrm>
            <a:off x="5425441" y="6629153"/>
            <a:ext cx="6760818" cy="230832"/>
          </a:xfrm>
          <a:prstGeom prst="rect">
            <a:avLst/>
          </a:prstGeom>
          <a:noFill/>
        </p:spPr>
        <p:txBody>
          <a:bodyPr wrap="square" rtlCol="0">
            <a:spAutoFit/>
          </a:bodyPr>
          <a:lstStyle/>
          <a:p>
            <a:pPr algn="ctr"/>
            <a:r>
              <a:rPr lang="en-US" sz="900" dirty="0">
                <a:solidFill>
                  <a:schemeClr val="accent6">
                    <a:lumMod val="75000"/>
                  </a:schemeClr>
                </a:solidFill>
                <a:latin typeface="Arial" charset="0"/>
                <a:ea typeface="Arial" charset="0"/>
                <a:cs typeface="Arial" charset="0"/>
              </a:rPr>
              <a:t>NASA/Goddard Space Flight Center</a:t>
            </a:r>
          </a:p>
        </p:txBody>
      </p:sp>
      <p:sp>
        <p:nvSpPr>
          <p:cNvPr id="18" name="Rectangle 17">
            <a:extLst>
              <a:ext uri="{FF2B5EF4-FFF2-40B4-BE49-F238E27FC236}">
                <a16:creationId xmlns:a16="http://schemas.microsoft.com/office/drawing/2014/main" id="{24AC09D0-6FB5-F745-A29A-86ED3C183C14}"/>
              </a:ext>
            </a:extLst>
          </p:cNvPr>
          <p:cNvSpPr/>
          <p:nvPr userDrawn="1"/>
        </p:nvSpPr>
        <p:spPr>
          <a:xfrm>
            <a:off x="0" y="0"/>
            <a:ext cx="12186260" cy="6848856"/>
          </a:xfrm>
          <a:prstGeom prst="rect">
            <a:avLst/>
          </a:prstGeom>
          <a:noFill/>
          <a:ln w="31750">
            <a:solidFill>
              <a:srgbClr val="7733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5CC0EB-44E5-4BF4-82EB-8A0A2A07E7DA}"/>
              </a:ext>
            </a:extLst>
          </p:cNvPr>
          <p:cNvSpPr txBox="1"/>
          <p:nvPr userDrawn="1"/>
        </p:nvSpPr>
        <p:spPr>
          <a:xfrm>
            <a:off x="5448769" y="69575"/>
            <a:ext cx="1669773" cy="338554"/>
          </a:xfrm>
          <a:prstGeom prst="rect">
            <a:avLst/>
          </a:prstGeom>
          <a:noFill/>
        </p:spPr>
        <p:txBody>
          <a:bodyPr wrap="square" rtlCol="0">
            <a:spAutoFit/>
          </a:bodyPr>
          <a:lstStyle/>
          <a:p>
            <a:r>
              <a:rPr lang="en-US" sz="1600" b="1" dirty="0"/>
              <a:t>CUI//SP-EXPT</a:t>
            </a:r>
          </a:p>
        </p:txBody>
      </p:sp>
      <p:sp>
        <p:nvSpPr>
          <p:cNvPr id="21" name="TextBox 20">
            <a:extLst>
              <a:ext uri="{FF2B5EF4-FFF2-40B4-BE49-F238E27FC236}">
                <a16:creationId xmlns:a16="http://schemas.microsoft.com/office/drawing/2014/main" id="{9D8C5263-4B25-45FA-AFB5-4A063F8F7B12}"/>
              </a:ext>
            </a:extLst>
          </p:cNvPr>
          <p:cNvSpPr txBox="1"/>
          <p:nvPr userDrawn="1"/>
        </p:nvSpPr>
        <p:spPr>
          <a:xfrm>
            <a:off x="1377030" y="5440358"/>
            <a:ext cx="2659702" cy="230832"/>
          </a:xfrm>
          <a:prstGeom prst="rect">
            <a:avLst/>
          </a:prstGeom>
          <a:noFill/>
        </p:spPr>
        <p:txBody>
          <a:bodyPr wrap="none" rtlCol="0">
            <a:spAutoFit/>
          </a:bodyPr>
          <a:lstStyle/>
          <a:p>
            <a:r>
              <a:rPr lang="en-US" sz="900" i="1" dirty="0">
                <a:solidFill>
                  <a:srgbClr val="F5C379"/>
                </a:solidFill>
              </a:rPr>
              <a:t>Pre-decisional – Not For Release Outside NASA</a:t>
            </a:r>
          </a:p>
        </p:txBody>
      </p:sp>
      <p:sp>
        <p:nvSpPr>
          <p:cNvPr id="22" name="TextBox 21">
            <a:extLst>
              <a:ext uri="{FF2B5EF4-FFF2-40B4-BE49-F238E27FC236}">
                <a16:creationId xmlns:a16="http://schemas.microsoft.com/office/drawing/2014/main" id="{8C1F80DD-4232-4830-93EA-FA584FBE7BF0}"/>
              </a:ext>
            </a:extLst>
          </p:cNvPr>
          <p:cNvSpPr txBox="1"/>
          <p:nvPr userDrawn="1"/>
        </p:nvSpPr>
        <p:spPr>
          <a:xfrm>
            <a:off x="651158" y="5683568"/>
            <a:ext cx="4111446" cy="1077218"/>
          </a:xfrm>
          <a:prstGeom prst="rect">
            <a:avLst/>
          </a:prstGeom>
          <a:noFill/>
          <a:ln w="12700">
            <a:solidFill>
              <a:srgbClr val="C00000"/>
            </a:solidFill>
          </a:ln>
        </p:spPr>
        <p:txBody>
          <a:bodyPr wrap="square" rtlCol="0">
            <a:spAutoFit/>
          </a:bodyPr>
          <a:lstStyle/>
          <a:p>
            <a:pPr algn="ctr"/>
            <a:r>
              <a:rPr lang="en-US" sz="800" b="1" dirty="0">
                <a:solidFill>
                  <a:schemeClr val="bg1"/>
                </a:solidFill>
              </a:rPr>
              <a:t>WARNING: </a:t>
            </a:r>
            <a:r>
              <a:rPr lang="en-US" sz="800" dirty="0">
                <a:solidFill>
                  <a:schemeClr val="bg1"/>
                </a:solidFill>
              </a:rPr>
              <a:t>This document is CONTROLLED UNCLASSIFIED INFORMATION (CUI). It contains information that may be exempt from public release under the Freedom of Information Act (5 U.S.C. 552) or other applicable laws or restricted from disclosure. It is to be controlled, stored, handled, transmitted, distributed, and disposed of in accordance with federal policy relating to CUI and is not to be released to the public or other personnel who do not have a valid “need-to-know” (32 CFR 2002).</a:t>
            </a:r>
          </a:p>
          <a:p>
            <a:pPr algn="ctr"/>
            <a:endParaRPr lang="en-US" sz="800" b="1" dirty="0">
              <a:solidFill>
                <a:schemeClr val="bg1"/>
              </a:solidFill>
            </a:endParaRPr>
          </a:p>
          <a:p>
            <a:pPr algn="ctr"/>
            <a:r>
              <a:rPr lang="en-US" sz="800" b="1" dirty="0">
                <a:solidFill>
                  <a:schemeClr val="bg1"/>
                </a:solidFill>
              </a:rPr>
              <a:t>Controlled By: </a:t>
            </a:r>
            <a:r>
              <a:rPr lang="en-US" sz="800" dirty="0">
                <a:solidFill>
                  <a:schemeClr val="bg1"/>
                </a:solidFill>
              </a:rPr>
              <a:t>Lillian Reichenthal, XRISM Project, NASA GSFC</a:t>
            </a:r>
          </a:p>
        </p:txBody>
      </p:sp>
      <p:sp>
        <p:nvSpPr>
          <p:cNvPr id="19" name="Rectangle 18">
            <a:extLst>
              <a:ext uri="{FF2B5EF4-FFF2-40B4-BE49-F238E27FC236}">
                <a16:creationId xmlns:a16="http://schemas.microsoft.com/office/drawing/2014/main" id="{06951648-2EE5-CF43-B048-82C637AA7D38}"/>
              </a:ext>
            </a:extLst>
          </p:cNvPr>
          <p:cNvSpPr/>
          <p:nvPr userDrawn="1"/>
        </p:nvSpPr>
        <p:spPr>
          <a:xfrm>
            <a:off x="451757" y="4341235"/>
            <a:ext cx="4572000" cy="954107"/>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Directed Mission of Opportunity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JAXA Launch Readiness Date:  Target May 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Category 3, Class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Phase D</a:t>
            </a:r>
          </a:p>
        </p:txBody>
      </p:sp>
    </p:spTree>
    <p:extLst>
      <p:ext uri="{BB962C8B-B14F-4D97-AF65-F5344CB8AC3E}">
        <p14:creationId xmlns:p14="http://schemas.microsoft.com/office/powerpoint/2010/main" val="41814047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41501"/>
            <a:ext cx="10363200" cy="2268461"/>
          </a:xfrm>
          <a:prstGeom prst="rect">
            <a:avLst/>
          </a:prstGeom>
        </p:spPr>
        <p:txBody>
          <a:bodyPr anchor="b"/>
          <a:lstStyle>
            <a:lvl1pPr algn="ctr">
              <a:defRPr sz="6000" b="1">
                <a:solidFill>
                  <a:srgbClr val="773380"/>
                </a:solidFill>
                <a:latin typeface="+mj-lt"/>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a:extLst>
              <a:ext uri="{FF2B5EF4-FFF2-40B4-BE49-F238E27FC236}">
                <a16:creationId xmlns:a16="http://schemas.microsoft.com/office/drawing/2014/main" id="{E4BBDB9F-9867-FD48-BDF2-1218DE08CA62}"/>
              </a:ext>
            </a:extLst>
          </p:cNvPr>
          <p:cNvSpPr txBox="1"/>
          <p:nvPr userDrawn="1"/>
        </p:nvSpPr>
        <p:spPr>
          <a:xfrm>
            <a:off x="11330353" y="435219"/>
            <a:ext cx="0" cy="0"/>
          </a:xfrm>
          <a:prstGeom prst="rect">
            <a:avLst/>
          </a:prstGeom>
        </p:spPr>
        <p:txBody>
          <a:bodyPr vert="horz" wrap="none" lIns="91440" tIns="45720" rIns="91440" bIns="45720" rtlCol="0">
            <a:normAutofit fontScale="25000" lnSpcReduction="20000"/>
          </a:bodyPr>
          <a:lstStyle/>
          <a:p>
            <a:pPr algn="l"/>
            <a:endParaRPr lang="en-US" sz="1800" b="1" dirty="0"/>
          </a:p>
        </p:txBody>
      </p:sp>
      <p:sp>
        <p:nvSpPr>
          <p:cNvPr id="11" name="Footer Placeholder 10">
            <a:extLst>
              <a:ext uri="{FF2B5EF4-FFF2-40B4-BE49-F238E27FC236}">
                <a16:creationId xmlns:a16="http://schemas.microsoft.com/office/drawing/2014/main" id="{43FA3317-D55E-E745-B016-8A95C6756ECE}"/>
              </a:ext>
            </a:extLst>
          </p:cNvPr>
          <p:cNvSpPr>
            <a:spLocks noGrp="1"/>
          </p:cNvSpPr>
          <p:nvPr>
            <p:ph type="ftr" sz="quarter" idx="11"/>
          </p:nvPr>
        </p:nvSpPr>
        <p:spPr>
          <a:xfrm>
            <a:off x="2144110" y="6676012"/>
            <a:ext cx="7914290" cy="169755"/>
          </a:xfrm>
        </p:spPr>
        <p:txBody>
          <a:bodyPr/>
          <a:lstStyle>
            <a:lvl1pPr>
              <a:defRPr sz="1000">
                <a:solidFill>
                  <a:schemeClr val="tx1"/>
                </a:solidFill>
              </a:defRPr>
            </a:lvl1pPr>
          </a:lstStyle>
          <a:p>
            <a:endParaRPr lang="en-US" dirty="0"/>
          </a:p>
        </p:txBody>
      </p:sp>
      <p:sp>
        <p:nvSpPr>
          <p:cNvPr id="12" name="Slide Number Placeholder 11">
            <a:extLst>
              <a:ext uri="{FF2B5EF4-FFF2-40B4-BE49-F238E27FC236}">
                <a16:creationId xmlns:a16="http://schemas.microsoft.com/office/drawing/2014/main" id="{F881CCAB-4712-D94A-ABC1-19379EB875A7}"/>
              </a:ext>
            </a:extLst>
          </p:cNvPr>
          <p:cNvSpPr>
            <a:spLocks noGrp="1"/>
          </p:cNvSpPr>
          <p:nvPr>
            <p:ph type="sldNum" sz="quarter" idx="12"/>
          </p:nvPr>
        </p:nvSpPr>
        <p:spPr>
          <a:xfrm>
            <a:off x="10886090" y="6667135"/>
            <a:ext cx="1305910" cy="178632"/>
          </a:xfrm>
        </p:spPr>
        <p:txBody>
          <a:bodyPr/>
          <a:lstStyle>
            <a:lvl1pPr>
              <a:defRPr>
                <a:solidFill>
                  <a:schemeClr val="tx1"/>
                </a:solidFill>
              </a:defRPr>
            </a:lvl1pPr>
          </a:lstStyle>
          <a:p>
            <a:fld id="{04876064-3AFE-D34C-AE95-B37E485DD961}" type="slidenum">
              <a:rPr lang="en-US" smtClean="0"/>
              <a:pPr/>
              <a:t>‹#›</a:t>
            </a:fld>
            <a:endParaRPr lang="en-US" dirty="0"/>
          </a:p>
        </p:txBody>
      </p:sp>
      <p:sp>
        <p:nvSpPr>
          <p:cNvPr id="4" name="TextBox 3">
            <a:extLst>
              <a:ext uri="{FF2B5EF4-FFF2-40B4-BE49-F238E27FC236}">
                <a16:creationId xmlns:a16="http://schemas.microsoft.com/office/drawing/2014/main" id="{E779009C-A699-45A0-BDB1-AA85167FA5E9}"/>
              </a:ext>
            </a:extLst>
          </p:cNvPr>
          <p:cNvSpPr txBox="1"/>
          <p:nvPr userDrawn="1"/>
        </p:nvSpPr>
        <p:spPr>
          <a:xfrm>
            <a:off x="155643" y="6600969"/>
            <a:ext cx="1877438" cy="246221"/>
          </a:xfrm>
          <a:prstGeom prst="rect">
            <a:avLst/>
          </a:prstGeom>
          <a:noFill/>
        </p:spPr>
        <p:txBody>
          <a:bodyPr wrap="square" rtlCol="0">
            <a:spAutoFit/>
          </a:bodyPr>
          <a:lstStyle/>
          <a:p>
            <a:r>
              <a:rPr lang="en-US" sz="1000" dirty="0"/>
              <a:t>11/8/2022</a:t>
            </a:r>
          </a:p>
        </p:txBody>
      </p:sp>
    </p:spTree>
    <p:extLst>
      <p:ext uri="{BB962C8B-B14F-4D97-AF65-F5344CB8AC3E}">
        <p14:creationId xmlns:p14="http://schemas.microsoft.com/office/powerpoint/2010/main" val="184627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F3CB5D-F440-A345-B79E-EF75B0A9E394}"/>
              </a:ext>
            </a:extLst>
          </p:cNvPr>
          <p:cNvSpPr>
            <a:spLocks noGrp="1"/>
          </p:cNvSpPr>
          <p:nvPr>
            <p:ph type="sldNum" sz="quarter" idx="12"/>
          </p:nvPr>
        </p:nvSpPr>
        <p:spPr>
          <a:xfrm>
            <a:off x="10886090" y="6628841"/>
            <a:ext cx="1305910" cy="205270"/>
          </a:xfrm>
        </p:spPr>
        <p:txBody>
          <a:bodyPr/>
          <a:lstStyle>
            <a:lvl1pPr>
              <a:defRPr>
                <a:solidFill>
                  <a:schemeClr val="tx1"/>
                </a:solidFill>
              </a:defRPr>
            </a:lvl1pPr>
          </a:lstStyle>
          <a:p>
            <a:fld id="{04876064-3AFE-D34C-AE95-B37E485DD961}" type="slidenum">
              <a:rPr lang="en-US" smtClean="0"/>
              <a:pPr/>
              <a:t>‹#›</a:t>
            </a:fld>
            <a:endParaRPr lang="en-US" dirty="0"/>
          </a:p>
        </p:txBody>
      </p:sp>
      <p:sp>
        <p:nvSpPr>
          <p:cNvPr id="6" name="Title 1">
            <a:extLst>
              <a:ext uri="{FF2B5EF4-FFF2-40B4-BE49-F238E27FC236}">
                <a16:creationId xmlns:a16="http://schemas.microsoft.com/office/drawing/2014/main" id="{63DF82BD-16F8-364E-A4FD-264736F9CF46}"/>
              </a:ext>
            </a:extLst>
          </p:cNvPr>
          <p:cNvSpPr>
            <a:spLocks noGrp="1"/>
          </p:cNvSpPr>
          <p:nvPr>
            <p:ph type="title"/>
          </p:nvPr>
        </p:nvSpPr>
        <p:spPr>
          <a:xfrm>
            <a:off x="1056444" y="0"/>
            <a:ext cx="9382282" cy="921834"/>
          </a:xfrm>
          <a:prstGeom prst="rect">
            <a:avLst/>
          </a:prstGeom>
        </p:spPr>
        <p:txBody>
          <a:bodyPr anchor="ctr" anchorCtr="0"/>
          <a:lstStyle>
            <a:lvl1pPr>
              <a:defRPr sz="3200" b="1">
                <a:solidFill>
                  <a:srgbClr val="773380"/>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B17C6D5-E166-0A41-90BF-038AECBA7334}"/>
              </a:ext>
            </a:extLst>
          </p:cNvPr>
          <p:cNvSpPr>
            <a:spLocks noGrp="1"/>
          </p:cNvSpPr>
          <p:nvPr>
            <p:ph idx="1"/>
          </p:nvPr>
        </p:nvSpPr>
        <p:spPr>
          <a:xfrm>
            <a:off x="838199" y="1241502"/>
            <a:ext cx="10515601" cy="49354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05-04668 NASA-logo">
            <a:extLst>
              <a:ext uri="{FF2B5EF4-FFF2-40B4-BE49-F238E27FC236}">
                <a16:creationId xmlns:a16="http://schemas.microsoft.com/office/drawing/2014/main" id="{2EED04E9-C66F-4555-BB40-63BF8D068C2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6476" y="116987"/>
            <a:ext cx="785675" cy="672637"/>
          </a:xfrm>
          <a:prstGeom prst="rect">
            <a:avLst/>
          </a:prstGeom>
          <a:noFill/>
          <a:ln w="9525">
            <a:noFill/>
            <a:miter lim="800000"/>
            <a:headEnd/>
            <a:tailEnd/>
          </a:ln>
        </p:spPr>
      </p:pic>
    </p:spTree>
    <p:extLst>
      <p:ext uri="{BB962C8B-B14F-4D97-AF65-F5344CB8AC3E}">
        <p14:creationId xmlns:p14="http://schemas.microsoft.com/office/powerpoint/2010/main" val="258282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80E00-987E-7B41-9368-7732D94A8006}"/>
              </a:ext>
            </a:extLst>
          </p:cNvPr>
          <p:cNvSpPr>
            <a:spLocks noGrp="1"/>
          </p:cNvSpPr>
          <p:nvPr>
            <p:ph sz="half" idx="1"/>
          </p:nvPr>
        </p:nvSpPr>
        <p:spPr>
          <a:xfrm>
            <a:off x="838200" y="1241502"/>
            <a:ext cx="5181600" cy="49354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C0E389-C808-BD4D-B539-34958269F578}"/>
              </a:ext>
            </a:extLst>
          </p:cNvPr>
          <p:cNvSpPr>
            <a:spLocks noGrp="1"/>
          </p:cNvSpPr>
          <p:nvPr>
            <p:ph sz="half" idx="2"/>
          </p:nvPr>
        </p:nvSpPr>
        <p:spPr>
          <a:xfrm>
            <a:off x="6172200" y="1241502"/>
            <a:ext cx="5181600" cy="49354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898D1167-36A9-2044-80D7-F38804A80E8F}"/>
              </a:ext>
            </a:extLst>
          </p:cNvPr>
          <p:cNvSpPr>
            <a:spLocks noGrp="1"/>
          </p:cNvSpPr>
          <p:nvPr>
            <p:ph type="title"/>
          </p:nvPr>
        </p:nvSpPr>
        <p:spPr>
          <a:xfrm>
            <a:off x="1047565" y="0"/>
            <a:ext cx="9261687" cy="914400"/>
          </a:xfrm>
          <a:prstGeom prst="rect">
            <a:avLst/>
          </a:prstGeom>
        </p:spPr>
        <p:txBody>
          <a:bodyPr anchor="ctr" anchorCtr="0"/>
          <a:lstStyle>
            <a:lvl1pPr>
              <a:defRPr sz="3200" b="1">
                <a:solidFill>
                  <a:srgbClr val="773380"/>
                </a:solidFill>
              </a:defRPr>
            </a:lvl1pPr>
          </a:lstStyle>
          <a:p>
            <a:r>
              <a:rPr lang="en-US" dirty="0"/>
              <a:t>Click to edit Master title style</a:t>
            </a:r>
          </a:p>
        </p:txBody>
      </p:sp>
      <p:sp>
        <p:nvSpPr>
          <p:cNvPr id="10" name="Footer Placeholder 9">
            <a:extLst>
              <a:ext uri="{FF2B5EF4-FFF2-40B4-BE49-F238E27FC236}">
                <a16:creationId xmlns:a16="http://schemas.microsoft.com/office/drawing/2014/main" id="{01BD9B42-A0BC-474C-B0C8-8AC1291B373C}"/>
              </a:ext>
            </a:extLst>
          </p:cNvPr>
          <p:cNvSpPr>
            <a:spLocks noGrp="1"/>
          </p:cNvSpPr>
          <p:nvPr>
            <p:ph type="ftr" sz="quarter" idx="11"/>
          </p:nvPr>
        </p:nvSpPr>
        <p:spPr>
          <a:xfrm>
            <a:off x="2144110" y="6649375"/>
            <a:ext cx="7914290" cy="205270"/>
          </a:xfrm>
        </p:spPr>
        <p:txBody>
          <a:bodyPr/>
          <a:lstStyle>
            <a:lvl1pPr>
              <a:defRPr sz="1000">
                <a:solidFill>
                  <a:schemeClr val="tx1"/>
                </a:solidFill>
              </a:defRPr>
            </a:lvl1pPr>
          </a:lstStyle>
          <a:p>
            <a:endParaRPr lang="en-US" dirty="0"/>
          </a:p>
        </p:txBody>
      </p:sp>
      <p:sp>
        <p:nvSpPr>
          <p:cNvPr id="11" name="Slide Number Placeholder 10">
            <a:extLst>
              <a:ext uri="{FF2B5EF4-FFF2-40B4-BE49-F238E27FC236}">
                <a16:creationId xmlns:a16="http://schemas.microsoft.com/office/drawing/2014/main" id="{72ABD7D2-F091-494F-A6AC-7CC2B518C579}"/>
              </a:ext>
            </a:extLst>
          </p:cNvPr>
          <p:cNvSpPr>
            <a:spLocks noGrp="1"/>
          </p:cNvSpPr>
          <p:nvPr>
            <p:ph type="sldNum" sz="quarter" idx="12"/>
          </p:nvPr>
        </p:nvSpPr>
        <p:spPr>
          <a:xfrm>
            <a:off x="10886090" y="6647579"/>
            <a:ext cx="1305910" cy="205270"/>
          </a:xfrm>
        </p:spPr>
        <p:txBody>
          <a:bodyPr/>
          <a:lstStyle>
            <a:lvl1pPr>
              <a:defRPr>
                <a:solidFill>
                  <a:schemeClr val="tx1"/>
                </a:solidFill>
              </a:defRPr>
            </a:lvl1pPr>
          </a:lstStyle>
          <a:p>
            <a:fld id="{04876064-3AFE-D34C-AE95-B37E485DD961}" type="slidenum">
              <a:rPr lang="en-US" smtClean="0"/>
              <a:pPr/>
              <a:t>‹#›</a:t>
            </a:fld>
            <a:endParaRPr lang="en-US" dirty="0"/>
          </a:p>
        </p:txBody>
      </p:sp>
      <p:pic>
        <p:nvPicPr>
          <p:cNvPr id="12" name="Picture 11" descr="05-04668 NASA-logo">
            <a:extLst>
              <a:ext uri="{FF2B5EF4-FFF2-40B4-BE49-F238E27FC236}">
                <a16:creationId xmlns:a16="http://schemas.microsoft.com/office/drawing/2014/main" id="{0B43773E-9AB1-4564-81B0-DBF018859A7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9772" y="143621"/>
            <a:ext cx="730580" cy="625469"/>
          </a:xfrm>
          <a:prstGeom prst="rect">
            <a:avLst/>
          </a:prstGeom>
          <a:noFill/>
          <a:ln w="9525">
            <a:noFill/>
            <a:miter lim="800000"/>
            <a:headEnd/>
            <a:tailEnd/>
          </a:ln>
        </p:spPr>
      </p:pic>
      <p:sp>
        <p:nvSpPr>
          <p:cNvPr id="9" name="TextBox 8">
            <a:extLst>
              <a:ext uri="{FF2B5EF4-FFF2-40B4-BE49-F238E27FC236}">
                <a16:creationId xmlns:a16="http://schemas.microsoft.com/office/drawing/2014/main" id="{1AB33AFA-5C09-4F7B-95AB-F79B9661FFC4}"/>
              </a:ext>
            </a:extLst>
          </p:cNvPr>
          <p:cNvSpPr txBox="1"/>
          <p:nvPr userDrawn="1"/>
        </p:nvSpPr>
        <p:spPr>
          <a:xfrm>
            <a:off x="155643" y="6600969"/>
            <a:ext cx="1877438" cy="246221"/>
          </a:xfrm>
          <a:prstGeom prst="rect">
            <a:avLst/>
          </a:prstGeom>
          <a:noFill/>
        </p:spPr>
        <p:txBody>
          <a:bodyPr wrap="square" rtlCol="0">
            <a:spAutoFit/>
          </a:bodyPr>
          <a:lstStyle/>
          <a:p>
            <a:r>
              <a:rPr lang="en-US" sz="1000" dirty="0"/>
              <a:t>11/8/2022</a:t>
            </a:r>
          </a:p>
        </p:txBody>
      </p:sp>
    </p:spTree>
    <p:extLst>
      <p:ext uri="{BB962C8B-B14F-4D97-AF65-F5344CB8AC3E}">
        <p14:creationId xmlns:p14="http://schemas.microsoft.com/office/powerpoint/2010/main" val="176904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55DCE3-870A-8E4C-B245-B47A002ABCF5}"/>
              </a:ext>
            </a:extLst>
          </p:cNvPr>
          <p:cNvSpPr>
            <a:spLocks noGrp="1"/>
          </p:cNvSpPr>
          <p:nvPr>
            <p:ph type="title"/>
          </p:nvPr>
        </p:nvSpPr>
        <p:spPr>
          <a:xfrm>
            <a:off x="1003177" y="221942"/>
            <a:ext cx="9459483" cy="692458"/>
          </a:xfrm>
          <a:prstGeom prst="rect">
            <a:avLst/>
          </a:prstGeom>
        </p:spPr>
        <p:txBody>
          <a:bodyPr anchor="ctr" anchorCtr="0"/>
          <a:lstStyle>
            <a:lvl1pPr>
              <a:defRPr sz="3200" b="1">
                <a:solidFill>
                  <a:srgbClr val="773380"/>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5A97175B-8888-364B-B0B5-98FA08F13A9F}"/>
              </a:ext>
            </a:extLst>
          </p:cNvPr>
          <p:cNvSpPr>
            <a:spLocks noGrp="1"/>
          </p:cNvSpPr>
          <p:nvPr>
            <p:ph type="ftr" sz="quarter" idx="11"/>
          </p:nvPr>
        </p:nvSpPr>
        <p:spPr>
          <a:xfrm>
            <a:off x="2144110" y="6631619"/>
            <a:ext cx="7914290" cy="223026"/>
          </a:xfrm>
        </p:spPr>
        <p:txBody>
          <a:bodyPr/>
          <a:lstStyle>
            <a:lvl1pPr>
              <a:defRPr sz="1000">
                <a:solidFill>
                  <a:schemeClr val="tx1"/>
                </a:solidFill>
              </a:defRPr>
            </a:lvl1pPr>
          </a:lstStyle>
          <a:p>
            <a:endParaRPr lang="en-US" dirty="0"/>
          </a:p>
        </p:txBody>
      </p:sp>
      <p:sp>
        <p:nvSpPr>
          <p:cNvPr id="9" name="Slide Number Placeholder 8">
            <a:extLst>
              <a:ext uri="{FF2B5EF4-FFF2-40B4-BE49-F238E27FC236}">
                <a16:creationId xmlns:a16="http://schemas.microsoft.com/office/drawing/2014/main" id="{06138394-B008-514F-BC5F-C662894E9166}"/>
              </a:ext>
            </a:extLst>
          </p:cNvPr>
          <p:cNvSpPr>
            <a:spLocks noGrp="1"/>
          </p:cNvSpPr>
          <p:nvPr>
            <p:ph type="sldNum" sz="quarter" idx="12"/>
          </p:nvPr>
        </p:nvSpPr>
        <p:spPr>
          <a:xfrm>
            <a:off x="10809890" y="6631619"/>
            <a:ext cx="1305910" cy="223026"/>
          </a:xfrm>
        </p:spPr>
        <p:txBody>
          <a:bodyPr/>
          <a:lstStyle>
            <a:lvl1pPr>
              <a:defRPr>
                <a:solidFill>
                  <a:schemeClr val="tx1"/>
                </a:solidFill>
              </a:defRPr>
            </a:lvl1pPr>
          </a:lstStyle>
          <a:p>
            <a:fld id="{04876064-3AFE-D34C-AE95-B37E485DD961}" type="slidenum">
              <a:rPr lang="en-US" smtClean="0"/>
              <a:pPr/>
              <a:t>‹#›</a:t>
            </a:fld>
            <a:endParaRPr lang="en-US" dirty="0"/>
          </a:p>
        </p:txBody>
      </p:sp>
      <p:pic>
        <p:nvPicPr>
          <p:cNvPr id="10" name="Picture 9" descr="05-04668 NASA-logo">
            <a:extLst>
              <a:ext uri="{FF2B5EF4-FFF2-40B4-BE49-F238E27FC236}">
                <a16:creationId xmlns:a16="http://schemas.microsoft.com/office/drawing/2014/main" id="{ABFE107F-E690-4A23-99E1-AB5E834638A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5310" y="143621"/>
            <a:ext cx="735042" cy="629289"/>
          </a:xfrm>
          <a:prstGeom prst="rect">
            <a:avLst/>
          </a:prstGeom>
          <a:noFill/>
          <a:ln w="9525">
            <a:noFill/>
            <a:miter lim="800000"/>
            <a:headEnd/>
            <a:tailEnd/>
          </a:ln>
        </p:spPr>
      </p:pic>
      <p:sp>
        <p:nvSpPr>
          <p:cNvPr id="7" name="TextBox 6">
            <a:extLst>
              <a:ext uri="{FF2B5EF4-FFF2-40B4-BE49-F238E27FC236}">
                <a16:creationId xmlns:a16="http://schemas.microsoft.com/office/drawing/2014/main" id="{BF2C4315-9484-48AE-8D73-D8E497DDB272}"/>
              </a:ext>
            </a:extLst>
          </p:cNvPr>
          <p:cNvSpPr txBox="1"/>
          <p:nvPr userDrawn="1"/>
        </p:nvSpPr>
        <p:spPr>
          <a:xfrm>
            <a:off x="155643" y="6600969"/>
            <a:ext cx="1877438" cy="246221"/>
          </a:xfrm>
          <a:prstGeom prst="rect">
            <a:avLst/>
          </a:prstGeom>
          <a:noFill/>
        </p:spPr>
        <p:txBody>
          <a:bodyPr wrap="square" rtlCol="0">
            <a:spAutoFit/>
          </a:bodyPr>
          <a:lstStyle/>
          <a:p>
            <a:r>
              <a:rPr lang="en-US" sz="1000" dirty="0"/>
              <a:t>11/8/2022</a:t>
            </a:r>
          </a:p>
        </p:txBody>
      </p:sp>
    </p:spTree>
    <p:extLst>
      <p:ext uri="{BB962C8B-B14F-4D97-AF65-F5344CB8AC3E}">
        <p14:creationId xmlns:p14="http://schemas.microsoft.com/office/powerpoint/2010/main" val="409130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25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Main Title Slid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a:xfrm>
            <a:off x="6447247" y="4315533"/>
            <a:ext cx="5097900" cy="516506"/>
          </a:xfrm>
        </p:spPr>
        <p:txBody>
          <a:bodyPr>
            <a:noAutofit/>
          </a:bodyPr>
          <a:lstStyle>
            <a:lvl1pPr marL="0" indent="0">
              <a:buFontTx/>
              <a:buNone/>
              <a:defRPr sz="1800" b="1"/>
            </a:lvl1pPr>
            <a:lvl2pPr marL="457200" indent="0">
              <a:buFontTx/>
              <a:buNone/>
              <a:defRPr sz="1800" b="1"/>
            </a:lvl2pPr>
            <a:lvl3pPr marL="914400" indent="0">
              <a:buFontTx/>
              <a:buNone/>
              <a:defRPr sz="1800" b="1"/>
            </a:lvl3pPr>
            <a:lvl4pPr marL="1371600" indent="0">
              <a:buFontTx/>
              <a:buNone/>
              <a:defRPr sz="1800" b="1"/>
            </a:lvl4pPr>
            <a:lvl5pPr marL="1828800" indent="0">
              <a:buFontTx/>
              <a:buNone/>
              <a:defRPr sz="1800" b="1"/>
            </a:lvl5pPr>
          </a:lstStyle>
          <a:p>
            <a:pPr lvl="0"/>
            <a:r>
              <a:rPr lang="en-US" dirty="0"/>
              <a:t>Click to edit date style</a:t>
            </a:r>
          </a:p>
        </p:txBody>
      </p:sp>
      <p:sp>
        <p:nvSpPr>
          <p:cNvPr id="38" name="Text Placeholder 37"/>
          <p:cNvSpPr>
            <a:spLocks noGrp="1"/>
          </p:cNvSpPr>
          <p:nvPr>
            <p:ph type="body" sz="quarter" idx="11" hasCustomPrompt="1"/>
          </p:nvPr>
        </p:nvSpPr>
        <p:spPr>
          <a:xfrm>
            <a:off x="6436119" y="5438277"/>
            <a:ext cx="5097900" cy="892671"/>
          </a:xfrm>
        </p:spPr>
        <p:txBody>
          <a:bodyPr wrap="none" lIns="91440" tIns="0" rIns="0" bIns="0" numCol="1">
            <a:noAutofit/>
          </a:bodyPr>
          <a:lstStyle>
            <a:lvl1pPr marL="0" marR="0" indent="0" algn="l" defTabSz="914400" rtl="0" eaLnBrk="1" fontAlgn="auto" latinLnBrk="0" hangingPunct="1">
              <a:lnSpc>
                <a:spcPct val="100000"/>
              </a:lnSpc>
              <a:spcBef>
                <a:spcPts val="0"/>
              </a:spcBef>
              <a:spcAft>
                <a:spcPts val="0"/>
              </a:spcAft>
              <a:buClrTx/>
              <a:buSzTx/>
              <a:buFontTx/>
              <a:buNone/>
              <a:tabLst/>
              <a:defRPr sz="1200" b="1"/>
            </a:lvl1pPr>
          </a:lstStyle>
          <a:p>
            <a:r>
              <a:rPr lang="en-US" sz="1200" b="1" dirty="0"/>
              <a:t>Click to edit name/title style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Click to edit name/title style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Click to edit name/title style</a:t>
            </a:r>
          </a:p>
        </p:txBody>
      </p:sp>
      <p:sp>
        <p:nvSpPr>
          <p:cNvPr id="25" name="Subtitle 2"/>
          <p:cNvSpPr>
            <a:spLocks noGrp="1"/>
          </p:cNvSpPr>
          <p:nvPr>
            <p:ph type="subTitle" idx="1"/>
          </p:nvPr>
        </p:nvSpPr>
        <p:spPr>
          <a:xfrm>
            <a:off x="6447247" y="2601119"/>
            <a:ext cx="5097900" cy="1245887"/>
          </a:xfrm>
        </p:spPr>
        <p:txBody>
          <a:bodyPr>
            <a:norm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itle 23"/>
          <p:cNvSpPr>
            <a:spLocks noGrp="1"/>
          </p:cNvSpPr>
          <p:nvPr>
            <p:ph type="title" hasCustomPrompt="1"/>
          </p:nvPr>
        </p:nvSpPr>
        <p:spPr>
          <a:xfrm>
            <a:off x="6447247" y="1198645"/>
            <a:ext cx="5097900" cy="1402473"/>
          </a:xfrm>
          <a:prstGeom prst="rect">
            <a:avLst/>
          </a:prstGeom>
        </p:spPr>
        <p:txBody>
          <a:bodyPr/>
          <a:lstStyle>
            <a:lvl1pPr>
              <a:defRPr sz="3600" b="1" baseline="0">
                <a:solidFill>
                  <a:srgbClr val="773380"/>
                </a:solidFill>
              </a:defRPr>
            </a:lvl1pPr>
          </a:lstStyle>
          <a:p>
            <a:r>
              <a:rPr lang="en-US" dirty="0"/>
              <a:t>XARM / Resolve</a:t>
            </a:r>
            <a:br>
              <a:rPr lang="en-US" dirty="0"/>
            </a:br>
            <a:r>
              <a:rPr lang="en-US" dirty="0"/>
              <a:t>PDR-CDR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7" name="Rectangle 6"/>
          <p:cNvSpPr/>
          <p:nvPr userDrawn="1"/>
        </p:nvSpPr>
        <p:spPr>
          <a:xfrm>
            <a:off x="0" y="0"/>
            <a:ext cx="12179808" cy="6848856"/>
          </a:xfrm>
          <a:prstGeom prst="rect">
            <a:avLst/>
          </a:prstGeom>
          <a:noFill/>
          <a:ln w="31750">
            <a:solidFill>
              <a:srgbClr val="7733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6096000" y="6629153"/>
            <a:ext cx="6096000" cy="230832"/>
          </a:xfrm>
          <a:prstGeom prst="rect">
            <a:avLst/>
          </a:prstGeom>
          <a:noFill/>
        </p:spPr>
        <p:txBody>
          <a:bodyPr wrap="square" rtlCol="0">
            <a:spAutoFit/>
          </a:bodyPr>
          <a:lstStyle/>
          <a:p>
            <a:pPr algn="ctr"/>
            <a:r>
              <a:rPr lang="en-US" sz="900" dirty="0">
                <a:solidFill>
                  <a:schemeClr val="accent6">
                    <a:lumMod val="75000"/>
                  </a:schemeClr>
                </a:solidFill>
                <a:latin typeface="Arial" charset="0"/>
                <a:ea typeface="Arial" charset="0"/>
                <a:cs typeface="Arial" charset="0"/>
              </a:rPr>
              <a:t>NASA/Goddard Space Flight Center</a:t>
            </a:r>
          </a:p>
        </p:txBody>
      </p:sp>
      <p:pic>
        <p:nvPicPr>
          <p:cNvPr id="15" name="Picture 14">
            <a:extLst>
              <a:ext uri="{FF2B5EF4-FFF2-40B4-BE49-F238E27FC236}">
                <a16:creationId xmlns:a16="http://schemas.microsoft.com/office/drawing/2014/main" id="{793A226F-AC77-9046-873A-E96A9D544706}"/>
              </a:ext>
            </a:extLst>
          </p:cNvPr>
          <p:cNvPicPr>
            <a:picLocks noChangeAspect="1"/>
          </p:cNvPicPr>
          <p:nvPr userDrawn="1"/>
        </p:nvPicPr>
        <p:blipFill>
          <a:blip r:embed="rId3"/>
          <a:stretch>
            <a:fillRect/>
          </a:stretch>
        </p:blipFill>
        <p:spPr>
          <a:xfrm>
            <a:off x="225572" y="155008"/>
            <a:ext cx="5649901" cy="1115302"/>
          </a:xfrm>
          <a:prstGeom prst="rect">
            <a:avLst/>
          </a:prstGeom>
        </p:spPr>
      </p:pic>
    </p:spTree>
    <p:extLst>
      <p:ext uri="{BB962C8B-B14F-4D97-AF65-F5344CB8AC3E}">
        <p14:creationId xmlns:p14="http://schemas.microsoft.com/office/powerpoint/2010/main" val="403177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798" y="0"/>
            <a:ext cx="9744827" cy="861773"/>
          </a:xfrm>
          <a:prstGeom prst="rect">
            <a:avLst/>
          </a:prstGeom>
        </p:spPr>
        <p:txBody>
          <a:bodyPr anchor="ctr" anchorCtr="0"/>
          <a:lstStyle>
            <a:lvl1pPr>
              <a:defRPr sz="3200" b="1">
                <a:solidFill>
                  <a:srgbClr val="77338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066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9868C-2902-CD46-9CCB-AB1125B642F6}"/>
              </a:ext>
            </a:extLst>
          </p:cNvPr>
          <p:cNvSpPr/>
          <p:nvPr userDrawn="1"/>
        </p:nvSpPr>
        <p:spPr>
          <a:xfrm>
            <a:off x="1976144" y="-1"/>
            <a:ext cx="10215857" cy="940037"/>
          </a:xfrm>
          <a:prstGeom prst="rect">
            <a:avLst/>
          </a:prstGeom>
          <a:gradFill>
            <a:gsLst>
              <a:gs pos="0">
                <a:schemeClr val="bg1"/>
              </a:gs>
              <a:gs pos="100000">
                <a:schemeClr val="tx1">
                  <a:lumMod val="95000"/>
                  <a:lumOff val="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2">
            <a:extLst>
              <a:ext uri="{FF2B5EF4-FFF2-40B4-BE49-F238E27FC236}">
                <a16:creationId xmlns:a16="http://schemas.microsoft.com/office/drawing/2014/main" id="{512E6DAE-402F-C340-8686-9D6D52F94723}"/>
              </a:ext>
            </a:extLst>
          </p:cNvPr>
          <p:cNvSpPr>
            <a:spLocks noChangeArrowheads="1"/>
          </p:cNvSpPr>
          <p:nvPr userDrawn="1"/>
        </p:nvSpPr>
        <p:spPr bwMode="auto">
          <a:xfrm>
            <a:off x="0" y="913082"/>
            <a:ext cx="12192000" cy="102353"/>
          </a:xfrm>
          <a:prstGeom prst="rect">
            <a:avLst/>
          </a:prstGeom>
          <a:solidFill>
            <a:schemeClr val="bg2">
              <a:lumMod val="25000"/>
            </a:schemeClr>
          </a:solidFill>
          <a:ln>
            <a:noFill/>
          </a:ln>
        </p:spPr>
        <p:txBody>
          <a:bodyPr wrap="none" anchor="ctr"/>
          <a:lstStyle/>
          <a:p>
            <a:pPr eaLnBrk="0" fontAlgn="base" hangingPunct="0">
              <a:spcBef>
                <a:spcPct val="0"/>
              </a:spcBef>
              <a:spcAft>
                <a:spcPct val="0"/>
              </a:spcAft>
            </a:pPr>
            <a:endParaRPr lang="en-US" sz="2400">
              <a:solidFill>
                <a:prstClr val="black"/>
              </a:solidFill>
              <a:latin typeface="Arial" charset="0"/>
              <a:ea typeface="ＭＳ Ｐゴシック" charset="0"/>
            </a:endParaRPr>
          </a:p>
        </p:txBody>
      </p:sp>
      <p:cxnSp>
        <p:nvCxnSpPr>
          <p:cNvPr id="14" name="Straight Connector 13">
            <a:extLst>
              <a:ext uri="{FF2B5EF4-FFF2-40B4-BE49-F238E27FC236}">
                <a16:creationId xmlns:a16="http://schemas.microsoft.com/office/drawing/2014/main" id="{24F2B704-BD55-6A4B-BD72-0FF04F861E47}"/>
              </a:ext>
            </a:extLst>
          </p:cNvPr>
          <p:cNvCxnSpPr>
            <a:cxnSpLocks/>
          </p:cNvCxnSpPr>
          <p:nvPr userDrawn="1"/>
        </p:nvCxnSpPr>
        <p:spPr>
          <a:xfrm>
            <a:off x="0" y="956187"/>
            <a:ext cx="12189461" cy="0"/>
          </a:xfrm>
          <a:prstGeom prst="line">
            <a:avLst/>
          </a:prstGeom>
          <a:ln w="25400">
            <a:gradFill flip="none" rotWithShape="1">
              <a:gsLst>
                <a:gs pos="51000">
                  <a:schemeClr val="bg1"/>
                </a:gs>
                <a:gs pos="0">
                  <a:srgbClr val="773380"/>
                </a:gs>
                <a:gs pos="100000">
                  <a:schemeClr val="accent6">
                    <a:lumMod val="75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C3539E-0278-BB42-9EBC-CB0CCFAAB3FA}"/>
              </a:ext>
            </a:extLst>
          </p:cNvPr>
          <p:cNvSpPr>
            <a:spLocks noGrp="1"/>
          </p:cNvSpPr>
          <p:nvPr>
            <p:ph type="body" idx="1"/>
          </p:nvPr>
        </p:nvSpPr>
        <p:spPr>
          <a:xfrm>
            <a:off x="838200" y="1241502"/>
            <a:ext cx="10515600" cy="49354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E4C7787-D003-0D4E-834A-D8EBAF479717}"/>
              </a:ext>
            </a:extLst>
          </p:cNvPr>
          <p:cNvSpPr>
            <a:spLocks noGrp="1"/>
          </p:cNvSpPr>
          <p:nvPr>
            <p:ph type="ftr" sz="quarter" idx="3"/>
          </p:nvPr>
        </p:nvSpPr>
        <p:spPr>
          <a:xfrm>
            <a:off x="2144110" y="6613859"/>
            <a:ext cx="7914290" cy="240781"/>
          </a:xfrm>
          <a:prstGeom prst="rect">
            <a:avLst/>
          </a:prstGeom>
        </p:spPr>
        <p:txBody>
          <a:bodyPr vert="horz" lIns="91440" tIns="45720" rIns="91440" bIns="45720" rtlCol="0" anchor="ctr"/>
          <a:lstStyle>
            <a:lvl1pPr algn="ctr">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7AC6715-84BF-B241-80E7-523C0C1BBEBC}"/>
              </a:ext>
            </a:extLst>
          </p:cNvPr>
          <p:cNvSpPr>
            <a:spLocks noGrp="1"/>
          </p:cNvSpPr>
          <p:nvPr>
            <p:ph type="sldNum" sz="quarter" idx="4"/>
          </p:nvPr>
        </p:nvSpPr>
        <p:spPr>
          <a:xfrm>
            <a:off x="10047890" y="6613859"/>
            <a:ext cx="1305910" cy="249662"/>
          </a:xfrm>
          <a:prstGeom prst="rect">
            <a:avLst/>
          </a:prstGeom>
        </p:spPr>
        <p:txBody>
          <a:bodyPr vert="horz" lIns="91440" tIns="45720" rIns="91440" bIns="45720" rtlCol="0" anchor="ctr"/>
          <a:lstStyle>
            <a:lvl1pPr algn="r">
              <a:defRPr sz="800">
                <a:solidFill>
                  <a:schemeClr val="tx1"/>
                </a:solidFill>
              </a:defRPr>
            </a:lvl1pPr>
          </a:lstStyle>
          <a:p>
            <a:fld id="{04876064-3AFE-D34C-AE95-B37E485DD961}" type="slidenum">
              <a:rPr lang="en-US" smtClean="0"/>
              <a:pPr/>
              <a:t>‹#›</a:t>
            </a:fld>
            <a:endParaRPr lang="en-US" dirty="0"/>
          </a:p>
        </p:txBody>
      </p:sp>
      <p:pic>
        <p:nvPicPr>
          <p:cNvPr id="12" name="Picture 11">
            <a:extLst>
              <a:ext uri="{FF2B5EF4-FFF2-40B4-BE49-F238E27FC236}">
                <a16:creationId xmlns:a16="http://schemas.microsoft.com/office/drawing/2014/main" id="{7AE3A4DB-AF07-3F47-BC3F-6955F723FD8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566987" y="152400"/>
            <a:ext cx="1453584" cy="667863"/>
          </a:xfrm>
          <a:prstGeom prst="rect">
            <a:avLst/>
          </a:prstGeom>
        </p:spPr>
      </p:pic>
    </p:spTree>
    <p:extLst>
      <p:ext uri="{BB962C8B-B14F-4D97-AF65-F5344CB8AC3E}">
        <p14:creationId xmlns:p14="http://schemas.microsoft.com/office/powerpoint/2010/main" val="35360961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2" r:id="rId4"/>
    <p:sldLayoutId id="2147483654" r:id="rId5"/>
    <p:sldLayoutId id="2147483655" r:id="rId6"/>
    <p:sldLayoutId id="2147483663" r:id="rId7"/>
    <p:sldLayoutId id="2147483664"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6"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0.tiff"/><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59435" y="408543"/>
            <a:ext cx="5492140" cy="1743184"/>
          </a:xfrm>
        </p:spPr>
        <p:txBody>
          <a:bodyPr/>
          <a:lstStyle/>
          <a:p>
            <a:r>
              <a:rPr lang="en-US" dirty="0"/>
              <a:t>Reconstructing the time dependent energy scale for XRISM/Resolve</a:t>
            </a:r>
          </a:p>
        </p:txBody>
      </p:sp>
      <p:sp>
        <p:nvSpPr>
          <p:cNvPr id="6" name="TextBox 5">
            <a:extLst>
              <a:ext uri="{FF2B5EF4-FFF2-40B4-BE49-F238E27FC236}">
                <a16:creationId xmlns:a16="http://schemas.microsoft.com/office/drawing/2014/main" id="{B36A52AF-12E9-834F-A4E6-E6D296E1FDA1}"/>
              </a:ext>
            </a:extLst>
          </p:cNvPr>
          <p:cNvSpPr txBox="1"/>
          <p:nvPr/>
        </p:nvSpPr>
        <p:spPr>
          <a:xfrm>
            <a:off x="6359435" y="2151727"/>
            <a:ext cx="5492140" cy="3939540"/>
          </a:xfrm>
          <a:prstGeom prst="rect">
            <a:avLst/>
          </a:prstGeom>
        </p:spPr>
        <p:txBody>
          <a:bodyPr vert="horz" wrap="square" lIns="91440" tIns="45720" rIns="91440" bIns="45720" rtlCol="0">
            <a:spAutoFit/>
          </a:bodyPr>
          <a:lstStyle/>
          <a:p>
            <a:r>
              <a:rPr lang="en-US" b="1" dirty="0"/>
              <a:t>F. Scott Porter</a:t>
            </a:r>
          </a:p>
          <a:p>
            <a:r>
              <a:rPr lang="en-US" dirty="0"/>
              <a:t>XRISM/Resolve Instrument Scientist</a:t>
            </a:r>
          </a:p>
          <a:p>
            <a:r>
              <a:rPr lang="en-US" dirty="0"/>
              <a:t>NASA Goddard Space Flight Center</a:t>
            </a:r>
          </a:p>
          <a:p>
            <a:endParaRPr lang="en-US" dirty="0"/>
          </a:p>
          <a:p>
            <a:r>
              <a:rPr lang="en-US" kern="0" dirty="0">
                <a:latin typeface="Helvetica" pitchFamily="2" charset="0"/>
                <a:ea typeface="Aptos" panose="020B0004020202020204" pitchFamily="34" charset="0"/>
                <a:cs typeface="Helvetica" pitchFamily="2" charset="0"/>
              </a:rPr>
              <a:t>R. Cumbee, M. E. Eckart, R. Fujimoto, Y. </a:t>
            </a:r>
            <a:r>
              <a:rPr lang="en-US" kern="0" dirty="0" err="1">
                <a:latin typeface="Helvetica" pitchFamily="2" charset="0"/>
                <a:ea typeface="Aptos" panose="020B0004020202020204" pitchFamily="34" charset="0"/>
                <a:cs typeface="Helvetica" pitchFamily="2" charset="0"/>
              </a:rPr>
              <a:t>Ishisaki</a:t>
            </a:r>
            <a:r>
              <a:rPr lang="en-US" kern="0" dirty="0">
                <a:latin typeface="Helvetica" pitchFamily="2" charset="0"/>
                <a:ea typeface="Aptos" panose="020B0004020202020204" pitchFamily="34" charset="0"/>
                <a:cs typeface="Helvetica" pitchFamily="2" charset="0"/>
              </a:rPr>
              <a:t>, R. L. Kelley, C. A. Kilbourne, M.A. </a:t>
            </a:r>
            <a:r>
              <a:rPr lang="en-US" kern="0" dirty="0" err="1">
                <a:latin typeface="Helvetica" pitchFamily="2" charset="0"/>
                <a:ea typeface="Aptos" panose="020B0004020202020204" pitchFamily="34" charset="0"/>
                <a:cs typeface="Helvetica" pitchFamily="2" charset="0"/>
              </a:rPr>
              <a:t>Leutenegger</a:t>
            </a:r>
            <a:r>
              <a:rPr lang="en-US" kern="0" dirty="0">
                <a:latin typeface="Helvetica" pitchFamily="2" charset="0"/>
                <a:ea typeface="Aptos" panose="020B0004020202020204" pitchFamily="34" charset="0"/>
                <a:cs typeface="Helvetica" pitchFamily="2" charset="0"/>
              </a:rPr>
              <a:t>, M. Loewenstein, M. Mizumoto, M. Sawada, R. Shipman, Y. Takei, M. Tsujimoto, S. Yamada, Y. Uchida, Y. Maeda, K. Sato, Y. Kanemaru</a:t>
            </a:r>
          </a:p>
          <a:p>
            <a:endParaRPr lang="en-US" dirty="0"/>
          </a:p>
          <a:p>
            <a:endParaRPr lang="en-US" dirty="0"/>
          </a:p>
          <a:p>
            <a:r>
              <a:rPr lang="en-US" dirty="0"/>
              <a:t>IACHEC, April 21, 2026</a:t>
            </a:r>
          </a:p>
          <a:p>
            <a:endParaRPr lang="en-US" dirty="0"/>
          </a:p>
          <a:p>
            <a:endParaRPr lang="en-US" sz="1600" dirty="0"/>
          </a:p>
        </p:txBody>
      </p:sp>
      <p:sp>
        <p:nvSpPr>
          <p:cNvPr id="11" name="TextBox 10">
            <a:extLst>
              <a:ext uri="{FF2B5EF4-FFF2-40B4-BE49-F238E27FC236}">
                <a16:creationId xmlns:a16="http://schemas.microsoft.com/office/drawing/2014/main" id="{89DC6F6C-1FEF-214B-8EA4-61F668DA204D}"/>
              </a:ext>
            </a:extLst>
          </p:cNvPr>
          <p:cNvSpPr txBox="1"/>
          <p:nvPr/>
        </p:nvSpPr>
        <p:spPr>
          <a:xfrm>
            <a:off x="4321668" y="5921201"/>
            <a:ext cx="1648208" cy="461665"/>
          </a:xfrm>
          <a:prstGeom prst="rect">
            <a:avLst/>
          </a:prstGeom>
        </p:spPr>
        <p:txBody>
          <a:bodyPr vert="horz" wrap="none" lIns="91440" tIns="45720" rIns="91440" bIns="45720" rtlCol="0">
            <a:spAutoFit/>
          </a:bodyPr>
          <a:lstStyle/>
          <a:p>
            <a:pPr algn="r"/>
            <a:r>
              <a:rPr lang="en-US" sz="1200" i="1" dirty="0">
                <a:solidFill>
                  <a:schemeClr val="bg1"/>
                </a:solidFill>
                <a:latin typeface="Avenir" panose="02000503020000020003" pitchFamily="2" charset="0"/>
              </a:rPr>
              <a:t>Chandra image</a:t>
            </a:r>
          </a:p>
          <a:p>
            <a:pPr algn="r"/>
            <a:r>
              <a:rPr lang="en-US" sz="1200" i="1" dirty="0" err="1">
                <a:solidFill>
                  <a:schemeClr val="bg1"/>
                </a:solidFill>
                <a:latin typeface="Avenir" panose="02000503020000020003" pitchFamily="2" charset="0"/>
              </a:rPr>
              <a:t>Hitomi</a:t>
            </a:r>
            <a:r>
              <a:rPr lang="en-US" sz="1200" i="1" dirty="0">
                <a:solidFill>
                  <a:schemeClr val="bg1"/>
                </a:solidFill>
                <a:latin typeface="Avenir" panose="02000503020000020003" pitchFamily="2" charset="0"/>
              </a:rPr>
              <a:t>/SXS spectrum</a:t>
            </a:r>
          </a:p>
        </p:txBody>
      </p:sp>
    </p:spTree>
    <p:extLst>
      <p:ext uri="{BB962C8B-B14F-4D97-AF65-F5344CB8AC3E}">
        <p14:creationId xmlns:p14="http://schemas.microsoft.com/office/powerpoint/2010/main" val="106085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E7DF-2AFB-314C-1159-8827ADCF7C90}"/>
              </a:ext>
            </a:extLst>
          </p:cNvPr>
          <p:cNvSpPr>
            <a:spLocks noGrp="1"/>
          </p:cNvSpPr>
          <p:nvPr>
            <p:ph type="title"/>
          </p:nvPr>
        </p:nvSpPr>
        <p:spPr/>
        <p:txBody>
          <a:bodyPr/>
          <a:lstStyle/>
          <a:p>
            <a:r>
              <a:rPr lang="en-US" dirty="0"/>
              <a:t>Energy Scale reconstruction in-flight</a:t>
            </a:r>
          </a:p>
        </p:txBody>
      </p:sp>
      <p:pic>
        <p:nvPicPr>
          <p:cNvPr id="4" name="Picture 3">
            <a:extLst>
              <a:ext uri="{FF2B5EF4-FFF2-40B4-BE49-F238E27FC236}">
                <a16:creationId xmlns:a16="http://schemas.microsoft.com/office/drawing/2014/main" id="{6459CC12-C267-5620-1A11-5043B36ECE35}"/>
              </a:ext>
            </a:extLst>
          </p:cNvPr>
          <p:cNvPicPr>
            <a:picLocks noChangeAspect="1"/>
          </p:cNvPicPr>
          <p:nvPr/>
        </p:nvPicPr>
        <p:blipFill>
          <a:blip r:embed="rId2"/>
          <a:stretch>
            <a:fillRect/>
          </a:stretch>
        </p:blipFill>
        <p:spPr>
          <a:xfrm>
            <a:off x="122798" y="2612832"/>
            <a:ext cx="6201783" cy="3762879"/>
          </a:xfrm>
          <a:prstGeom prst="rect">
            <a:avLst/>
          </a:prstGeom>
        </p:spPr>
      </p:pic>
      <p:sp>
        <p:nvSpPr>
          <p:cNvPr id="5" name="TextBox 4">
            <a:extLst>
              <a:ext uri="{FF2B5EF4-FFF2-40B4-BE49-F238E27FC236}">
                <a16:creationId xmlns:a16="http://schemas.microsoft.com/office/drawing/2014/main" id="{0D9EC6DD-E319-4D33-7993-7C7DF1C6489C}"/>
              </a:ext>
            </a:extLst>
          </p:cNvPr>
          <p:cNvSpPr txBox="1"/>
          <p:nvPr/>
        </p:nvSpPr>
        <p:spPr>
          <a:xfrm>
            <a:off x="122798" y="1137138"/>
            <a:ext cx="5393464" cy="1200329"/>
          </a:xfrm>
          <a:prstGeom prst="rect">
            <a:avLst/>
          </a:prstGeom>
          <a:noFill/>
        </p:spPr>
        <p:txBody>
          <a:bodyPr wrap="none" rtlCol="0">
            <a:spAutoFit/>
          </a:bodyPr>
          <a:lstStyle/>
          <a:p>
            <a:pPr marL="285750" indent="-285750">
              <a:buFont typeface="Arial" panose="020B0604020202020204" pitchFamily="34" charset="0"/>
              <a:buChar char="•"/>
            </a:pPr>
            <a:r>
              <a:rPr lang="en-US" dirty="0"/>
              <a:t>MXS only covers ~half the array at a time</a:t>
            </a:r>
          </a:p>
          <a:p>
            <a:pPr marL="285750" indent="-285750">
              <a:buFont typeface="Arial" panose="020B0604020202020204" pitchFamily="34" charset="0"/>
              <a:buChar char="•"/>
            </a:pPr>
            <a:r>
              <a:rPr lang="en-US" dirty="0"/>
              <a:t>Currently using the FW </a:t>
            </a:r>
            <a:r>
              <a:rPr lang="en-US" baseline="30000" dirty="0"/>
              <a:t>55</a:t>
            </a:r>
            <a:r>
              <a:rPr lang="en-US" dirty="0"/>
              <a:t>Fe sources </a:t>
            </a:r>
          </a:p>
          <a:p>
            <a:pPr marL="742950" lvl="1" indent="-285750">
              <a:buFont typeface="Arial" panose="020B0604020202020204" pitchFamily="34" charset="0"/>
              <a:buChar char="•"/>
            </a:pPr>
            <a:r>
              <a:rPr lang="en-US" dirty="0"/>
              <a:t>Would dominate the instrument background</a:t>
            </a:r>
          </a:p>
          <a:p>
            <a:pPr marL="742950" lvl="1" indent="-285750">
              <a:buFont typeface="Arial" panose="020B0604020202020204" pitchFamily="34" charset="0"/>
              <a:buChar char="•"/>
            </a:pPr>
            <a:r>
              <a:rPr lang="en-US" dirty="0">
                <a:sym typeface="Wingdings" pitchFamily="2" charset="2"/>
              </a:rPr>
              <a:t> </a:t>
            </a:r>
            <a:r>
              <a:rPr lang="en-US" dirty="0"/>
              <a:t>Intermittent gain fiducials</a:t>
            </a:r>
          </a:p>
        </p:txBody>
      </p:sp>
      <p:pic>
        <p:nvPicPr>
          <p:cNvPr id="6" name="Picture 5">
            <a:extLst>
              <a:ext uri="{FF2B5EF4-FFF2-40B4-BE49-F238E27FC236}">
                <a16:creationId xmlns:a16="http://schemas.microsoft.com/office/drawing/2014/main" id="{1C4462A7-BBB4-37ED-E6BC-B7B46882DD3A}"/>
              </a:ext>
            </a:extLst>
          </p:cNvPr>
          <p:cNvPicPr>
            <a:picLocks noChangeAspect="1"/>
          </p:cNvPicPr>
          <p:nvPr/>
        </p:nvPicPr>
        <p:blipFill>
          <a:blip r:embed="rId3"/>
          <a:srcRect t="1965" r="2218"/>
          <a:stretch>
            <a:fillRect/>
          </a:stretch>
        </p:blipFill>
        <p:spPr>
          <a:xfrm>
            <a:off x="6096000" y="2711431"/>
            <a:ext cx="5876768" cy="3565679"/>
          </a:xfrm>
          <a:prstGeom prst="rect">
            <a:avLst/>
          </a:prstGeom>
        </p:spPr>
      </p:pic>
      <p:sp>
        <p:nvSpPr>
          <p:cNvPr id="7" name="TextBox 6">
            <a:extLst>
              <a:ext uri="{FF2B5EF4-FFF2-40B4-BE49-F238E27FC236}">
                <a16:creationId xmlns:a16="http://schemas.microsoft.com/office/drawing/2014/main" id="{0687957D-BAAA-C3C2-DF26-F3CAC2ABCF46}"/>
              </a:ext>
            </a:extLst>
          </p:cNvPr>
          <p:cNvSpPr txBox="1"/>
          <p:nvPr/>
        </p:nvSpPr>
        <p:spPr>
          <a:xfrm>
            <a:off x="6787661" y="2283242"/>
            <a:ext cx="4993675" cy="369332"/>
          </a:xfrm>
          <a:prstGeom prst="rect">
            <a:avLst/>
          </a:prstGeom>
          <a:noFill/>
        </p:spPr>
        <p:txBody>
          <a:bodyPr wrap="none" rtlCol="0">
            <a:spAutoFit/>
          </a:bodyPr>
          <a:lstStyle/>
          <a:p>
            <a:r>
              <a:rPr lang="en-US" dirty="0"/>
              <a:t>Only need to sample when things are changing</a:t>
            </a:r>
          </a:p>
        </p:txBody>
      </p:sp>
      <p:sp>
        <p:nvSpPr>
          <p:cNvPr id="8" name="TextBox 7">
            <a:extLst>
              <a:ext uri="{FF2B5EF4-FFF2-40B4-BE49-F238E27FC236}">
                <a16:creationId xmlns:a16="http://schemas.microsoft.com/office/drawing/2014/main" id="{14C9D346-D4E1-3B5A-0473-CD4FDFB808C0}"/>
              </a:ext>
            </a:extLst>
          </p:cNvPr>
          <p:cNvSpPr txBox="1"/>
          <p:nvPr/>
        </p:nvSpPr>
        <p:spPr>
          <a:xfrm>
            <a:off x="2527869" y="2359884"/>
            <a:ext cx="2467342" cy="369332"/>
          </a:xfrm>
          <a:prstGeom prst="rect">
            <a:avLst/>
          </a:prstGeom>
          <a:noFill/>
        </p:spPr>
        <p:txBody>
          <a:bodyPr wrap="none" rtlCol="0">
            <a:spAutoFit/>
          </a:bodyPr>
          <a:lstStyle/>
          <a:p>
            <a:r>
              <a:rPr lang="en-US" dirty="0"/>
              <a:t>Observation of N132D</a:t>
            </a:r>
          </a:p>
        </p:txBody>
      </p:sp>
    </p:spTree>
    <p:extLst>
      <p:ext uri="{BB962C8B-B14F-4D97-AF65-F5344CB8AC3E}">
        <p14:creationId xmlns:p14="http://schemas.microsoft.com/office/powerpoint/2010/main" val="251415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84D0-FBC8-C324-805F-286C0EE30F16}"/>
              </a:ext>
            </a:extLst>
          </p:cNvPr>
          <p:cNvSpPr>
            <a:spLocks noGrp="1"/>
          </p:cNvSpPr>
          <p:nvPr>
            <p:ph type="title"/>
          </p:nvPr>
        </p:nvSpPr>
        <p:spPr/>
        <p:txBody>
          <a:bodyPr/>
          <a:lstStyle/>
          <a:p>
            <a:r>
              <a:rPr lang="en-US" dirty="0"/>
              <a:t>Efficacy on orbit</a:t>
            </a:r>
          </a:p>
        </p:txBody>
      </p:sp>
      <p:sp>
        <p:nvSpPr>
          <p:cNvPr id="4" name="TextBox 3">
            <a:extLst>
              <a:ext uri="{FF2B5EF4-FFF2-40B4-BE49-F238E27FC236}">
                <a16:creationId xmlns:a16="http://schemas.microsoft.com/office/drawing/2014/main" id="{23D71102-DC6D-8B68-EB26-8D29CCF6ABB9}"/>
              </a:ext>
            </a:extLst>
          </p:cNvPr>
          <p:cNvSpPr txBox="1"/>
          <p:nvPr/>
        </p:nvSpPr>
        <p:spPr>
          <a:xfrm>
            <a:off x="0" y="1045809"/>
            <a:ext cx="11828879" cy="1631216"/>
          </a:xfrm>
          <a:prstGeom prst="rect">
            <a:avLst/>
          </a:prstGeom>
          <a:noFill/>
        </p:spPr>
        <p:txBody>
          <a:bodyPr wrap="none" rtlCol="0">
            <a:spAutoFit/>
          </a:bodyPr>
          <a:lstStyle/>
          <a:p>
            <a:r>
              <a:rPr lang="en-US" sz="2000" b="1" dirty="0"/>
              <a:t>Two methods of double checking:</a:t>
            </a:r>
          </a:p>
          <a:p>
            <a:pPr marL="285750" indent="-285750">
              <a:buFont typeface="Arial" panose="020B0604020202020204" pitchFamily="34" charset="0"/>
              <a:buChar char="•"/>
            </a:pPr>
            <a:r>
              <a:rPr lang="en-US" sz="2000" dirty="0"/>
              <a:t>Reconstruct the energy scale of the onboard modulated X-ray sources (5.4-8.9 keV)</a:t>
            </a:r>
          </a:p>
          <a:p>
            <a:pPr marL="742950" lvl="1" indent="-285750">
              <a:buFont typeface="Arial" panose="020B0604020202020204" pitchFamily="34" charset="0"/>
              <a:buChar char="•"/>
            </a:pPr>
            <a:r>
              <a:rPr lang="en-US" sz="2000" dirty="0"/>
              <a:t>Performed every 6 months</a:t>
            </a:r>
          </a:p>
          <a:p>
            <a:pPr marL="285750" indent="-285750">
              <a:buFont typeface="Arial" panose="020B0604020202020204" pitchFamily="34" charset="0"/>
              <a:buChar char="•"/>
            </a:pPr>
            <a:r>
              <a:rPr lang="en-US" sz="2000" dirty="0"/>
              <a:t>Use the same intermittent sampling method for the calibration pixel which is continuously illuminated</a:t>
            </a:r>
          </a:p>
          <a:p>
            <a:pPr marL="742950" lvl="1" indent="-285750">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931067BB-3A74-EF62-AF2B-7B0F70F6D746}"/>
              </a:ext>
            </a:extLst>
          </p:cNvPr>
          <p:cNvPicPr>
            <a:picLocks noChangeAspect="1"/>
          </p:cNvPicPr>
          <p:nvPr/>
        </p:nvPicPr>
        <p:blipFill>
          <a:blip r:embed="rId2"/>
          <a:stretch>
            <a:fillRect/>
          </a:stretch>
        </p:blipFill>
        <p:spPr>
          <a:xfrm>
            <a:off x="240323" y="2768354"/>
            <a:ext cx="7001096" cy="4046332"/>
          </a:xfrm>
          <a:prstGeom prst="rect">
            <a:avLst/>
          </a:prstGeom>
        </p:spPr>
      </p:pic>
      <p:sp>
        <p:nvSpPr>
          <p:cNvPr id="7" name="TextBox 6">
            <a:extLst>
              <a:ext uri="{FF2B5EF4-FFF2-40B4-BE49-F238E27FC236}">
                <a16:creationId xmlns:a16="http://schemas.microsoft.com/office/drawing/2014/main" id="{E0FDF4F7-6524-660C-55AC-3EC59602491D}"/>
              </a:ext>
            </a:extLst>
          </p:cNvPr>
          <p:cNvSpPr txBox="1"/>
          <p:nvPr/>
        </p:nvSpPr>
        <p:spPr>
          <a:xfrm>
            <a:off x="6647279" y="3045427"/>
            <a:ext cx="5421923" cy="2862322"/>
          </a:xfrm>
          <a:prstGeom prst="rect">
            <a:avLst/>
          </a:prstGeom>
          <a:noFill/>
        </p:spPr>
        <p:txBody>
          <a:bodyPr wrap="square">
            <a:spAutoFit/>
          </a:bodyPr>
          <a:lstStyle/>
          <a:p>
            <a:pPr marL="742950" lvl="1" indent="-285750">
              <a:buFont typeface="Arial" panose="020B0604020202020204" pitchFamily="34" charset="0"/>
              <a:buChar char="•"/>
            </a:pPr>
            <a:r>
              <a:rPr lang="en-US" dirty="0"/>
              <a:t>Largest source of error is the phase of the fiducial measurements against the orbital gain variation of ~0.8 eV (peak-to-peak)</a:t>
            </a:r>
          </a:p>
          <a:p>
            <a:pPr lvl="1"/>
            <a:endParaRPr lang="en-US" dirty="0"/>
          </a:p>
          <a:p>
            <a:pPr marL="742950" lvl="1" indent="-285750">
              <a:buFont typeface="Arial" panose="020B0604020202020204" pitchFamily="34" charset="0"/>
              <a:buChar char="•"/>
            </a:pPr>
            <a:r>
              <a:rPr lang="en-US" dirty="0"/>
              <a:t>Continuous: </a:t>
            </a:r>
            <a:r>
              <a:rPr lang="en-US" b="1" dirty="0"/>
              <a:t>4.42 eV </a:t>
            </a:r>
            <a:r>
              <a:rPr lang="en-US" dirty="0"/>
              <a:t>FWHM, energy scale error: </a:t>
            </a:r>
            <a:r>
              <a:rPr lang="en-US" b="1" dirty="0"/>
              <a:t>-0.06 eV </a:t>
            </a:r>
            <a:r>
              <a:rPr lang="en-US" dirty="0"/>
              <a:t>@ 6 keV</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Intermittent: </a:t>
            </a:r>
            <a:r>
              <a:rPr lang="en-US" b="1" dirty="0"/>
              <a:t>4.43 eV </a:t>
            </a:r>
            <a:r>
              <a:rPr lang="en-US" dirty="0"/>
              <a:t>FWHM, energy scale error: </a:t>
            </a:r>
            <a:r>
              <a:rPr lang="en-US" b="1" dirty="0"/>
              <a:t>-0.06 eV </a:t>
            </a:r>
            <a:r>
              <a:rPr lang="en-US" dirty="0"/>
              <a:t>@ 6 keV</a:t>
            </a:r>
          </a:p>
          <a:p>
            <a:pPr marL="742950" lvl="1"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62382859-107A-0F04-AEC2-F285C294B548}"/>
              </a:ext>
            </a:extLst>
          </p:cNvPr>
          <p:cNvSpPr txBox="1"/>
          <p:nvPr/>
        </p:nvSpPr>
        <p:spPr>
          <a:xfrm>
            <a:off x="794549" y="2491894"/>
            <a:ext cx="5301451" cy="369332"/>
          </a:xfrm>
          <a:prstGeom prst="rect">
            <a:avLst/>
          </a:prstGeom>
          <a:noFill/>
        </p:spPr>
        <p:txBody>
          <a:bodyPr wrap="none" rtlCol="0">
            <a:spAutoFit/>
          </a:bodyPr>
          <a:lstStyle/>
          <a:p>
            <a:r>
              <a:rPr lang="en-US" dirty="0"/>
              <a:t>Example during observation of the galactic center:</a:t>
            </a:r>
          </a:p>
        </p:txBody>
      </p:sp>
    </p:spTree>
    <p:extLst>
      <p:ext uri="{BB962C8B-B14F-4D97-AF65-F5344CB8AC3E}">
        <p14:creationId xmlns:p14="http://schemas.microsoft.com/office/powerpoint/2010/main" val="407864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90EB-22E7-E6F5-8A4B-469FA5BBE18F}"/>
              </a:ext>
            </a:extLst>
          </p:cNvPr>
          <p:cNvSpPr>
            <a:spLocks noGrp="1"/>
          </p:cNvSpPr>
          <p:nvPr>
            <p:ph type="title"/>
          </p:nvPr>
        </p:nvSpPr>
        <p:spPr/>
        <p:txBody>
          <a:bodyPr/>
          <a:lstStyle/>
          <a:p>
            <a:r>
              <a:rPr lang="en-US" dirty="0"/>
              <a:t>Gain reconstruction reports</a:t>
            </a:r>
          </a:p>
        </p:txBody>
      </p:sp>
      <p:sp>
        <p:nvSpPr>
          <p:cNvPr id="4" name="TextBox 3">
            <a:extLst>
              <a:ext uri="{FF2B5EF4-FFF2-40B4-BE49-F238E27FC236}">
                <a16:creationId xmlns:a16="http://schemas.microsoft.com/office/drawing/2014/main" id="{28A1924F-F285-B359-11EF-26B108FF65F4}"/>
              </a:ext>
            </a:extLst>
          </p:cNvPr>
          <p:cNvSpPr txBox="1"/>
          <p:nvPr/>
        </p:nvSpPr>
        <p:spPr>
          <a:xfrm>
            <a:off x="478959" y="1101452"/>
            <a:ext cx="1140354" cy="1371601"/>
          </a:xfrm>
          <a:prstGeom prst="rect">
            <a:avLst/>
          </a:prstGeom>
        </p:spPr>
        <p:txBody>
          <a:bodyPr vert="horz" wrap="none" lIns="91440" tIns="45720" rIns="91440" bIns="45720" rtlCol="0">
            <a:normAutofit/>
          </a:bodyPr>
          <a:lstStyle/>
          <a:p>
            <a:pPr marL="285750" indent="-285750">
              <a:buFont typeface="Arial" panose="020B0604020202020204" pitchFamily="34" charset="0"/>
              <a:buChar char="•"/>
            </a:pPr>
            <a:r>
              <a:rPr lang="en-US" sz="2800" b="1" dirty="0"/>
              <a:t>SDC provides energy scale (gain) reconstruction reports</a:t>
            </a:r>
          </a:p>
          <a:p>
            <a:pPr marL="285750" indent="-285750">
              <a:buFont typeface="Arial" panose="020B0604020202020204" pitchFamily="34" charset="0"/>
              <a:buChar char="•"/>
            </a:pPr>
            <a:r>
              <a:rPr lang="en-US" sz="2800" b="1" dirty="0"/>
              <a:t>Reviewed by the instrument team for every observation</a:t>
            </a:r>
          </a:p>
        </p:txBody>
      </p:sp>
      <p:pic>
        <p:nvPicPr>
          <p:cNvPr id="5" name="Picture 4">
            <a:extLst>
              <a:ext uri="{FF2B5EF4-FFF2-40B4-BE49-F238E27FC236}">
                <a16:creationId xmlns:a16="http://schemas.microsoft.com/office/drawing/2014/main" id="{88F02BEA-994B-CF14-E31C-95C5067C76E1}"/>
              </a:ext>
            </a:extLst>
          </p:cNvPr>
          <p:cNvPicPr>
            <a:picLocks noChangeAspect="1"/>
          </p:cNvPicPr>
          <p:nvPr/>
        </p:nvPicPr>
        <p:blipFill>
          <a:blip r:embed="rId2"/>
          <a:stretch>
            <a:fillRect/>
          </a:stretch>
        </p:blipFill>
        <p:spPr>
          <a:xfrm>
            <a:off x="2186275" y="2841432"/>
            <a:ext cx="7772400" cy="3162962"/>
          </a:xfrm>
          <a:prstGeom prst="rect">
            <a:avLst/>
          </a:prstGeom>
          <a:ln w="38100">
            <a:solidFill>
              <a:srgbClr val="FF0000"/>
            </a:solidFill>
          </a:ln>
        </p:spPr>
      </p:pic>
    </p:spTree>
    <p:extLst>
      <p:ext uri="{BB962C8B-B14F-4D97-AF65-F5344CB8AC3E}">
        <p14:creationId xmlns:p14="http://schemas.microsoft.com/office/powerpoint/2010/main" val="308600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AEAF-10AD-84A0-AA71-6E02FDF53179}"/>
              </a:ext>
            </a:extLst>
          </p:cNvPr>
          <p:cNvSpPr>
            <a:spLocks noGrp="1"/>
          </p:cNvSpPr>
          <p:nvPr>
            <p:ph type="title"/>
          </p:nvPr>
        </p:nvSpPr>
        <p:spPr/>
        <p:txBody>
          <a:bodyPr/>
          <a:lstStyle/>
          <a:p>
            <a:r>
              <a:rPr lang="en-US" dirty="0"/>
              <a:t>Benchmarking</a:t>
            </a:r>
          </a:p>
        </p:txBody>
      </p:sp>
      <p:pic>
        <p:nvPicPr>
          <p:cNvPr id="4" name="Picture 3" descr="Chart, scatter chart&#10;&#10;AI-generated content may be incorrect.">
            <a:extLst>
              <a:ext uri="{FF2B5EF4-FFF2-40B4-BE49-F238E27FC236}">
                <a16:creationId xmlns:a16="http://schemas.microsoft.com/office/drawing/2014/main" id="{9F3DF0D0-FA81-CC6F-0B19-3DF3C0426BFE}"/>
              </a:ext>
            </a:extLst>
          </p:cNvPr>
          <p:cNvPicPr>
            <a:picLocks noChangeAspect="1"/>
          </p:cNvPicPr>
          <p:nvPr/>
        </p:nvPicPr>
        <p:blipFill>
          <a:blip r:embed="rId2"/>
          <a:stretch>
            <a:fillRect/>
          </a:stretch>
        </p:blipFill>
        <p:spPr>
          <a:xfrm>
            <a:off x="1248214" y="2145308"/>
            <a:ext cx="8920666" cy="4712692"/>
          </a:xfrm>
          <a:prstGeom prst="rect">
            <a:avLst/>
          </a:prstGeom>
        </p:spPr>
      </p:pic>
      <p:sp>
        <p:nvSpPr>
          <p:cNvPr id="6" name="TextBox 5">
            <a:extLst>
              <a:ext uri="{FF2B5EF4-FFF2-40B4-BE49-F238E27FC236}">
                <a16:creationId xmlns:a16="http://schemas.microsoft.com/office/drawing/2014/main" id="{4316692B-1FCA-36E8-A60F-829A257C720E}"/>
              </a:ext>
            </a:extLst>
          </p:cNvPr>
          <p:cNvSpPr txBox="1"/>
          <p:nvPr/>
        </p:nvSpPr>
        <p:spPr>
          <a:xfrm>
            <a:off x="572526" y="944979"/>
            <a:ext cx="8845370" cy="1200329"/>
          </a:xfrm>
          <a:prstGeom prst="rect">
            <a:avLst/>
          </a:prstGeom>
          <a:noFill/>
        </p:spPr>
        <p:txBody>
          <a:bodyPr wrap="none" rtlCol="0">
            <a:spAutoFit/>
          </a:bodyPr>
          <a:lstStyle/>
          <a:p>
            <a:r>
              <a:rPr lang="en-US" b="1" dirty="0"/>
              <a:t>Energy scale offset </a:t>
            </a:r>
            <a:r>
              <a:rPr lang="en-US" dirty="0"/>
              <a:t>@5.9 keV: during fiducials, and </a:t>
            </a:r>
            <a:r>
              <a:rPr lang="en-US" dirty="0" err="1"/>
              <a:t>cal</a:t>
            </a:r>
            <a:r>
              <a:rPr lang="en-US" dirty="0"/>
              <a:t> pixel during observations</a:t>
            </a:r>
          </a:p>
          <a:p>
            <a:r>
              <a:rPr lang="en-US" b="1" dirty="0"/>
              <a:t>RED:</a:t>
            </a:r>
            <a:r>
              <a:rPr lang="en-US" dirty="0"/>
              <a:t> Efficacy of fiducial fits </a:t>
            </a:r>
            <a:r>
              <a:rPr lang="en-US" dirty="0">
                <a:sym typeface="Wingdings" pitchFamily="2" charset="2"/>
              </a:rPr>
              <a:t> should be very near 0 offset</a:t>
            </a:r>
          </a:p>
          <a:p>
            <a:r>
              <a:rPr lang="en-US" b="1" dirty="0">
                <a:sym typeface="Wingdings" pitchFamily="2" charset="2"/>
              </a:rPr>
              <a:t>BLUE:</a:t>
            </a:r>
            <a:r>
              <a:rPr lang="en-US" dirty="0">
                <a:sym typeface="Wingdings" pitchFamily="2" charset="2"/>
              </a:rPr>
              <a:t> Cal pixel during the observation: Efficacy of energy scale reconstruction.</a:t>
            </a:r>
          </a:p>
          <a:p>
            <a:r>
              <a:rPr lang="en-US" dirty="0">
                <a:sym typeface="Wingdings" pitchFamily="2" charset="2"/>
              </a:rPr>
              <a:t>	Normally distributed around 0 eV, std deviation: </a:t>
            </a:r>
            <a:r>
              <a:rPr lang="en-US">
                <a:sym typeface="Wingdings" pitchFamily="2" charset="2"/>
              </a:rPr>
              <a:t>0.175 eV</a:t>
            </a:r>
            <a:endParaRPr lang="en-US" dirty="0"/>
          </a:p>
        </p:txBody>
      </p:sp>
    </p:spTree>
    <p:extLst>
      <p:ext uri="{BB962C8B-B14F-4D97-AF65-F5344CB8AC3E}">
        <p14:creationId xmlns:p14="http://schemas.microsoft.com/office/powerpoint/2010/main" val="916070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433D-B53D-9FC2-D173-D7E5CDFACDCB}"/>
              </a:ext>
            </a:extLst>
          </p:cNvPr>
          <p:cNvSpPr>
            <a:spLocks noGrp="1"/>
          </p:cNvSpPr>
          <p:nvPr>
            <p:ph type="title"/>
          </p:nvPr>
        </p:nvSpPr>
        <p:spPr/>
        <p:txBody>
          <a:bodyPr/>
          <a:lstStyle/>
          <a:p>
            <a:r>
              <a:rPr lang="en-US" dirty="0"/>
              <a:t>But, the half-life of </a:t>
            </a:r>
            <a:r>
              <a:rPr lang="en-US" baseline="30000" dirty="0"/>
              <a:t>55</a:t>
            </a:r>
            <a:r>
              <a:rPr lang="en-US" dirty="0"/>
              <a:t>Fe is 2.6 years</a:t>
            </a:r>
          </a:p>
        </p:txBody>
      </p:sp>
      <p:grpSp>
        <p:nvGrpSpPr>
          <p:cNvPr id="8" name="Group 7">
            <a:extLst>
              <a:ext uri="{FF2B5EF4-FFF2-40B4-BE49-F238E27FC236}">
                <a16:creationId xmlns:a16="http://schemas.microsoft.com/office/drawing/2014/main" id="{FFA49736-EF4E-6D9A-62DE-60A86F1DAE8D}"/>
              </a:ext>
            </a:extLst>
          </p:cNvPr>
          <p:cNvGrpSpPr/>
          <p:nvPr/>
        </p:nvGrpSpPr>
        <p:grpSpPr>
          <a:xfrm>
            <a:off x="255857" y="1312985"/>
            <a:ext cx="7525658" cy="4613576"/>
            <a:chOff x="22014867" y="33343307"/>
            <a:chExt cx="7525658" cy="4613576"/>
          </a:xfrm>
        </p:grpSpPr>
        <p:pic>
          <p:nvPicPr>
            <p:cNvPr id="5" name="Picture 4" descr="Chart, line chart&#10;&#10;AI-generated content may be incorrect.">
              <a:extLst>
                <a:ext uri="{FF2B5EF4-FFF2-40B4-BE49-F238E27FC236}">
                  <a16:creationId xmlns:a16="http://schemas.microsoft.com/office/drawing/2014/main" id="{C3058F7B-19EA-6278-142D-04E403BB25D2}"/>
                </a:ext>
              </a:extLst>
            </p:cNvPr>
            <p:cNvPicPr>
              <a:picLocks noChangeAspect="1"/>
            </p:cNvPicPr>
            <p:nvPr/>
          </p:nvPicPr>
          <p:blipFill>
            <a:blip r:embed="rId2"/>
            <a:srcRect l="2665" t="2169" r="4410"/>
            <a:stretch>
              <a:fillRect/>
            </a:stretch>
          </p:blipFill>
          <p:spPr>
            <a:xfrm>
              <a:off x="22014867" y="33343307"/>
              <a:ext cx="7525658" cy="4613576"/>
            </a:xfrm>
            <a:prstGeom prst="rect">
              <a:avLst/>
            </a:prstGeom>
          </p:spPr>
        </p:pic>
        <p:sp>
          <p:nvSpPr>
            <p:cNvPr id="6" name="TextBox 5">
              <a:extLst>
                <a:ext uri="{FF2B5EF4-FFF2-40B4-BE49-F238E27FC236}">
                  <a16:creationId xmlns:a16="http://schemas.microsoft.com/office/drawing/2014/main" id="{E8515529-E09B-D8DF-37E1-C22DDB39BC01}"/>
                </a:ext>
              </a:extLst>
            </p:cNvPr>
            <p:cNvSpPr txBox="1"/>
            <p:nvPr/>
          </p:nvSpPr>
          <p:spPr>
            <a:xfrm>
              <a:off x="22484313" y="36162128"/>
              <a:ext cx="3318446" cy="830997"/>
            </a:xfrm>
            <a:prstGeom prst="rect">
              <a:avLst/>
            </a:prstGeom>
            <a:noFill/>
          </p:spPr>
          <p:txBody>
            <a:bodyPr wrap="square" rtlCol="0">
              <a:spAutoFit/>
            </a:bodyPr>
            <a:lstStyle/>
            <a:p>
              <a:r>
                <a:rPr lang="en-US" sz="2400" dirty="0">
                  <a:solidFill>
                    <a:srgbClr val="FF0000"/>
                  </a:solidFill>
                  <a:latin typeface="Helvetica" pitchFamily="2" charset="0"/>
                </a:rPr>
                <a:t>We are currently about here</a:t>
              </a:r>
            </a:p>
          </p:txBody>
        </p:sp>
        <p:cxnSp>
          <p:nvCxnSpPr>
            <p:cNvPr id="7" name="Straight Arrow Connector 6">
              <a:extLst>
                <a:ext uri="{FF2B5EF4-FFF2-40B4-BE49-F238E27FC236}">
                  <a16:creationId xmlns:a16="http://schemas.microsoft.com/office/drawing/2014/main" id="{E983E8A6-1BF9-42A8-3968-3EA6EDFF780E}"/>
                </a:ext>
              </a:extLst>
            </p:cNvPr>
            <p:cNvCxnSpPr>
              <a:cxnSpLocks/>
            </p:cNvCxnSpPr>
            <p:nvPr/>
          </p:nvCxnSpPr>
          <p:spPr>
            <a:xfrm flipV="1">
              <a:off x="25474921" y="35745794"/>
              <a:ext cx="663811" cy="49876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D74BBFE4-98CC-69DF-6ABE-E848410F1A6A}"/>
              </a:ext>
            </a:extLst>
          </p:cNvPr>
          <p:cNvSpPr txBox="1"/>
          <p:nvPr/>
        </p:nvSpPr>
        <p:spPr>
          <a:xfrm>
            <a:off x="7839776" y="1558206"/>
            <a:ext cx="4185138" cy="3416320"/>
          </a:xfrm>
          <a:prstGeom prst="rect">
            <a:avLst/>
          </a:prstGeom>
          <a:noFill/>
        </p:spPr>
        <p:txBody>
          <a:bodyPr wrap="square" rtlCol="0">
            <a:spAutoFit/>
          </a:bodyPr>
          <a:lstStyle/>
          <a:p>
            <a:r>
              <a:rPr lang="en-US" b="1" dirty="0"/>
              <a:t>Eventually will need a new method:</a:t>
            </a:r>
          </a:p>
          <a:p>
            <a:pPr marL="342900" indent="-342900">
              <a:buFont typeface="Arial" panose="020B0604020202020204" pitchFamily="34" charset="0"/>
              <a:buChar char="•"/>
            </a:pPr>
            <a:r>
              <a:rPr lang="en-US" dirty="0"/>
              <a:t>Longer, fewer fiducials</a:t>
            </a:r>
          </a:p>
          <a:p>
            <a:pPr marL="800100" lvl="1" indent="-342900">
              <a:buFont typeface="Arial" panose="020B0604020202020204" pitchFamily="34" charset="0"/>
              <a:buChar char="•"/>
            </a:pPr>
            <a:r>
              <a:rPr lang="en-US" dirty="0"/>
              <a:t>Fill in with Cal pixel</a:t>
            </a:r>
          </a:p>
          <a:p>
            <a:pPr marL="800100" lvl="1" indent="-342900">
              <a:buFont typeface="Arial" panose="020B0604020202020204" pitchFamily="34" charset="0"/>
              <a:buChar char="•"/>
            </a:pPr>
            <a:r>
              <a:rPr lang="en-US" dirty="0"/>
              <a:t>But less insight</a:t>
            </a:r>
          </a:p>
          <a:p>
            <a:pPr marL="342900" indent="-342900">
              <a:buFont typeface="Arial" panose="020B0604020202020204" pitchFamily="34" charset="0"/>
              <a:buChar char="•"/>
            </a:pPr>
            <a:r>
              <a:rPr lang="en-US" dirty="0"/>
              <a:t>Use MXS</a:t>
            </a:r>
          </a:p>
          <a:p>
            <a:pPr marL="800100" lvl="1" indent="-342900">
              <a:buFont typeface="Arial" panose="020B0604020202020204" pitchFamily="34" charset="0"/>
              <a:buChar char="•"/>
            </a:pPr>
            <a:r>
              <a:rPr lang="en-US" dirty="0"/>
              <a:t>Also longer, fewer fiducials</a:t>
            </a:r>
          </a:p>
          <a:p>
            <a:pPr marL="342900" indent="-342900">
              <a:buFont typeface="Arial" panose="020B0604020202020204" pitchFamily="34" charset="0"/>
              <a:buChar char="•"/>
            </a:pPr>
            <a:r>
              <a:rPr lang="en-US" dirty="0"/>
              <a:t>Use similarity + one fiducial/ADR cycle</a:t>
            </a:r>
          </a:p>
          <a:p>
            <a:pPr marL="342900" indent="-342900">
              <a:buFont typeface="Arial" panose="020B0604020202020204" pitchFamily="34" charset="0"/>
              <a:buChar char="•"/>
            </a:pPr>
            <a:r>
              <a:rPr lang="en-US" dirty="0"/>
              <a:t>Use housekeeping</a:t>
            </a:r>
          </a:p>
          <a:p>
            <a:pPr marL="800100" lvl="1" indent="-342900">
              <a:buFont typeface="Arial" panose="020B0604020202020204" pitchFamily="34" charset="0"/>
              <a:buChar char="•"/>
            </a:pPr>
            <a:r>
              <a:rPr lang="en-US" dirty="0"/>
              <a:t>Electronics temperatures</a:t>
            </a:r>
          </a:p>
          <a:p>
            <a:pPr marL="800100" lvl="1" indent="-342900">
              <a:buFont typeface="Arial" panose="020B0604020202020204" pitchFamily="34" charset="0"/>
              <a:buChar char="•"/>
            </a:pPr>
            <a:r>
              <a:rPr lang="en-US" dirty="0"/>
              <a:t>Thermal shield temperatures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8648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DD9E-6228-BA07-3E92-8B43D993EE50}"/>
              </a:ext>
            </a:extLst>
          </p:cNvPr>
          <p:cNvSpPr>
            <a:spLocks noGrp="1"/>
          </p:cNvSpPr>
          <p:nvPr>
            <p:ph type="title"/>
          </p:nvPr>
        </p:nvSpPr>
        <p:spPr/>
        <p:txBody>
          <a:bodyPr/>
          <a:lstStyle/>
          <a:p>
            <a:r>
              <a:rPr lang="en-US" dirty="0"/>
              <a:t>Conclusions</a:t>
            </a:r>
          </a:p>
        </p:txBody>
      </p:sp>
      <p:sp>
        <p:nvSpPr>
          <p:cNvPr id="4" name="TextBox 3">
            <a:extLst>
              <a:ext uri="{FF2B5EF4-FFF2-40B4-BE49-F238E27FC236}">
                <a16:creationId xmlns:a16="http://schemas.microsoft.com/office/drawing/2014/main" id="{14D239DB-4633-6867-AA9B-69F1710B779D}"/>
              </a:ext>
            </a:extLst>
          </p:cNvPr>
          <p:cNvSpPr txBox="1"/>
          <p:nvPr/>
        </p:nvSpPr>
        <p:spPr>
          <a:xfrm>
            <a:off x="122798" y="1031631"/>
            <a:ext cx="11054862" cy="5632311"/>
          </a:xfrm>
          <a:prstGeom prst="rect">
            <a:avLst/>
          </a:prstGeom>
          <a:noFill/>
        </p:spPr>
        <p:txBody>
          <a:bodyPr wrap="square" rtlCol="0">
            <a:spAutoFit/>
          </a:bodyPr>
          <a:lstStyle/>
          <a:p>
            <a:pPr marL="285750" indent="-285750">
              <a:buFont typeface="Arial" panose="020B0604020202020204" pitchFamily="34" charset="0"/>
              <a:buChar char="•"/>
            </a:pPr>
            <a:r>
              <a:rPr lang="en-US" dirty="0"/>
              <a:t>The XRISM/Resolve detector gain is not intrinsically stable and varies with time</a:t>
            </a:r>
          </a:p>
          <a:p>
            <a:pPr marL="742950" lvl="1" indent="-285750">
              <a:buFont typeface="Arial" panose="020B0604020202020204" pitchFamily="34" charset="0"/>
              <a:buChar char="•"/>
            </a:pPr>
            <a:r>
              <a:rPr lang="en-US" dirty="0"/>
              <a:t>This was expected and planned for</a:t>
            </a:r>
          </a:p>
          <a:p>
            <a:pPr marL="742950" lvl="1" indent="-285750">
              <a:buFont typeface="Arial" panose="020B0604020202020204" pitchFamily="34" charset="0"/>
              <a:buChar char="•"/>
            </a:pPr>
            <a:r>
              <a:rPr lang="en-US" dirty="0"/>
              <a:t>Much more benign on orbit than on the ground</a:t>
            </a:r>
          </a:p>
          <a:p>
            <a:pPr marL="742950" lvl="1" indent="-285750">
              <a:buFont typeface="Arial" panose="020B0604020202020204" pitchFamily="34" charset="0"/>
              <a:buChar char="•"/>
            </a:pPr>
            <a:r>
              <a:rPr lang="en-US" dirty="0"/>
              <a:t>We planned for worse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Energy scale reconstruction on-orbit is working extremely well</a:t>
            </a:r>
          </a:p>
          <a:p>
            <a:pPr marL="742950" lvl="1" indent="-285750">
              <a:buFont typeface="Arial" panose="020B0604020202020204" pitchFamily="34" charset="0"/>
              <a:buChar char="•"/>
            </a:pPr>
            <a:r>
              <a:rPr lang="en-US" dirty="0"/>
              <a:t>Uses Filter-wheel mounted </a:t>
            </a:r>
            <a:r>
              <a:rPr lang="en-US" baseline="30000" dirty="0"/>
              <a:t>55</a:t>
            </a:r>
            <a:r>
              <a:rPr lang="en-US" dirty="0"/>
              <a:t>Fe sources</a:t>
            </a:r>
          </a:p>
          <a:p>
            <a:pPr marL="742950" lvl="1" indent="-285750">
              <a:buFont typeface="Arial" panose="020B0604020202020204" pitchFamily="34" charset="0"/>
              <a:buChar char="•"/>
            </a:pPr>
            <a:r>
              <a:rPr lang="en-US" dirty="0"/>
              <a:t>Intermittent sampling and interpolation of detector gain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Eventually will have to move to a new fiducial method due to decay of </a:t>
            </a:r>
            <a:r>
              <a:rPr lang="en-US" baseline="30000" dirty="0"/>
              <a:t>55</a:t>
            </a:r>
            <a:r>
              <a:rPr lang="en-US" dirty="0"/>
              <a:t>Fe sources</a:t>
            </a:r>
          </a:p>
          <a:p>
            <a:pPr marL="742950" lvl="1" indent="-285750">
              <a:buFont typeface="Arial" panose="020B0604020202020204" pitchFamily="34" charset="0"/>
              <a:buChar char="•"/>
            </a:pPr>
            <a:r>
              <a:rPr lang="en-US" dirty="0"/>
              <a:t>Several choices, many of which we have used in corner cases where the standard regime was problematic</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NewAthena/XIFU will be very similar except</a:t>
            </a:r>
          </a:p>
          <a:p>
            <a:pPr marL="742950" lvl="1" indent="-285750">
              <a:buFont typeface="Arial" panose="020B0604020202020204" pitchFamily="34" charset="0"/>
              <a:buChar char="•"/>
            </a:pPr>
            <a:r>
              <a:rPr lang="en-US" dirty="0"/>
              <a:t>Detectors are more non-linear</a:t>
            </a:r>
          </a:p>
          <a:p>
            <a:pPr marL="742950" lvl="1" indent="-285750">
              <a:buFont typeface="Arial" panose="020B0604020202020204" pitchFamily="34" charset="0"/>
              <a:buChar char="•"/>
            </a:pPr>
            <a:r>
              <a:rPr lang="en-US" dirty="0"/>
              <a:t>Additional complication of magnetic field susceptibility</a:t>
            </a:r>
          </a:p>
          <a:p>
            <a:pPr marL="1200150" lvl="2" indent="-285750">
              <a:buFont typeface="Arial" panose="020B0604020202020204" pitchFamily="34" charset="0"/>
              <a:buChar char="•"/>
            </a:pPr>
            <a:r>
              <a:rPr lang="en-US" dirty="0"/>
              <a:t>Gain reconstruction is parametrized on the Energy-temperature-magnetic field plane</a:t>
            </a:r>
          </a:p>
          <a:p>
            <a:pPr marL="285750" indent="-285750">
              <a:buFont typeface="Arial" panose="020B0604020202020204" pitchFamily="34" charset="0"/>
              <a:buChar char="•"/>
            </a:pPr>
            <a:r>
              <a:rPr lang="en-US" dirty="0"/>
              <a:t>XRISM/Resolve comes close to demonstrating the on-orbit reconstruction performance required by XIFU.</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4196317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D016E9-6770-DBD5-BE3A-52998852A0B2}"/>
              </a:ext>
            </a:extLst>
          </p:cNvPr>
          <p:cNvSpPr txBox="1">
            <a:spLocks noChangeArrowheads="1"/>
          </p:cNvSpPr>
          <p:nvPr/>
        </p:nvSpPr>
        <p:spPr bwMode="auto">
          <a:xfrm>
            <a:off x="480392" y="983593"/>
            <a:ext cx="9992875"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00" b="1" dirty="0">
                <a:latin typeface="+mj-lt"/>
                <a:cs typeface="Arial" charset="0"/>
              </a:rPr>
              <a:t>An x-ray calorimeter is a thermal measurement of the photon energy</a:t>
            </a:r>
          </a:p>
        </p:txBody>
      </p:sp>
      <p:pic>
        <p:nvPicPr>
          <p:cNvPr id="5" name="Picture 5" descr="detection scheme.png">
            <a:extLst>
              <a:ext uri="{FF2B5EF4-FFF2-40B4-BE49-F238E27FC236}">
                <a16:creationId xmlns:a16="http://schemas.microsoft.com/office/drawing/2014/main" id="{7BC22F04-0BF3-685A-FE90-3191A9672E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321" y="2031927"/>
            <a:ext cx="3921919" cy="394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1DAC931B-E754-6FDD-04BE-C1E45EFD8E55}"/>
              </a:ext>
            </a:extLst>
          </p:cNvPr>
          <p:cNvSpPr txBox="1">
            <a:spLocks noChangeArrowheads="1"/>
          </p:cNvSpPr>
          <p:nvPr/>
        </p:nvSpPr>
        <p:spPr bwMode="auto">
          <a:xfrm>
            <a:off x="5805943" y="1441330"/>
            <a:ext cx="5448791"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 typeface="Arial" charset="0"/>
              <a:buChar char="•"/>
            </a:pPr>
            <a:r>
              <a:rPr lang="en-US" sz="1600" dirty="0">
                <a:latin typeface="Calibri" charset="0"/>
                <a:cs typeface="Arial" charset="0"/>
              </a:rPr>
              <a:t> High resolution </a:t>
            </a:r>
            <a:r>
              <a:rPr lang="en-US" sz="1600" b="1" i="1" dirty="0">
                <a:latin typeface="Calibri" charset="0"/>
                <a:cs typeface="Arial" charset="0"/>
              </a:rPr>
              <a:t>non-dispersive </a:t>
            </a:r>
            <a:r>
              <a:rPr lang="en-US" sz="1600" dirty="0">
                <a:latin typeface="Calibri" charset="0"/>
                <a:cs typeface="Arial" charset="0"/>
              </a:rPr>
              <a:t>spectrometer</a:t>
            </a:r>
          </a:p>
          <a:p>
            <a:pPr eaLnBrk="1" hangingPunct="1">
              <a:buFont typeface="Arial" charset="0"/>
              <a:buChar char="•"/>
            </a:pPr>
            <a:r>
              <a:rPr lang="en-US" sz="1600" dirty="0">
                <a:latin typeface="Calibri" charset="0"/>
                <a:cs typeface="Arial" charset="0"/>
              </a:rPr>
              <a:t> linear detectors: large </a:t>
            </a:r>
            <a:r>
              <a:rPr lang="en-US" sz="1600" dirty="0" err="1">
                <a:latin typeface="Calibri" charset="0"/>
                <a:cs typeface="Arial" charset="0"/>
              </a:rPr>
              <a:t>bandpass</a:t>
            </a:r>
            <a:endParaRPr lang="en-US" sz="1600" dirty="0">
              <a:latin typeface="Calibri" charset="0"/>
              <a:cs typeface="Arial" charset="0"/>
            </a:endParaRPr>
          </a:p>
          <a:p>
            <a:pPr eaLnBrk="1" hangingPunct="1">
              <a:buFont typeface="Arial" charset="0"/>
              <a:buChar char="•"/>
            </a:pPr>
            <a:r>
              <a:rPr lang="en-US" sz="1600" dirty="0">
                <a:latin typeface="Calibri" charset="0"/>
                <a:cs typeface="Arial" charset="0"/>
              </a:rPr>
              <a:t> Must operate at </a:t>
            </a:r>
            <a:r>
              <a:rPr lang="en-US" sz="1600" b="1" dirty="0">
                <a:latin typeface="Calibri" charset="0"/>
                <a:cs typeface="Arial" charset="0"/>
              </a:rPr>
              <a:t>low temperatures </a:t>
            </a:r>
            <a:r>
              <a:rPr lang="en-US" sz="1600" dirty="0">
                <a:latin typeface="Calibri" charset="0"/>
                <a:cs typeface="Arial" charset="0"/>
              </a:rPr>
              <a:t>for high resolution</a:t>
            </a:r>
          </a:p>
          <a:p>
            <a:pPr eaLnBrk="1" hangingPunct="1">
              <a:buFont typeface="Arial" charset="0"/>
              <a:buChar char="•"/>
            </a:pPr>
            <a:endParaRPr lang="en-US" sz="1600" dirty="0">
              <a:latin typeface="Calibri" charset="0"/>
              <a:cs typeface="Arial" charset="0"/>
            </a:endParaRPr>
          </a:p>
          <a:p>
            <a:pPr eaLnBrk="1" hangingPunct="1"/>
            <a:endParaRPr lang="en-US" sz="1600" dirty="0">
              <a:latin typeface="Calibri" charset="0"/>
              <a:cs typeface="Arial" charset="0"/>
            </a:endParaRPr>
          </a:p>
        </p:txBody>
      </p:sp>
      <p:cxnSp>
        <p:nvCxnSpPr>
          <p:cNvPr id="7" name="Straight Arrow Connector 6">
            <a:extLst>
              <a:ext uri="{FF2B5EF4-FFF2-40B4-BE49-F238E27FC236}">
                <a16:creationId xmlns:a16="http://schemas.microsoft.com/office/drawing/2014/main" id="{999EC4A0-A11B-C9E9-63EA-892A76D6C51F}"/>
              </a:ext>
            </a:extLst>
          </p:cNvPr>
          <p:cNvCxnSpPr>
            <a:cxnSpLocks/>
          </p:cNvCxnSpPr>
          <p:nvPr/>
        </p:nvCxnSpPr>
        <p:spPr>
          <a:xfrm>
            <a:off x="1081199" y="2221551"/>
            <a:ext cx="968659" cy="13434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E9D1139-F9A0-C45D-AAA5-760950528D34}"/>
              </a:ext>
            </a:extLst>
          </p:cNvPr>
          <p:cNvCxnSpPr>
            <a:cxnSpLocks/>
          </p:cNvCxnSpPr>
          <p:nvPr/>
        </p:nvCxnSpPr>
        <p:spPr>
          <a:xfrm>
            <a:off x="1195499" y="2221551"/>
            <a:ext cx="968659" cy="13434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778D2CC-A89A-72DC-A824-B3B5D8E9CBC2}"/>
              </a:ext>
            </a:extLst>
          </p:cNvPr>
          <p:cNvCxnSpPr>
            <a:cxnSpLocks/>
          </p:cNvCxnSpPr>
          <p:nvPr/>
        </p:nvCxnSpPr>
        <p:spPr>
          <a:xfrm>
            <a:off x="1309799" y="2221551"/>
            <a:ext cx="968659" cy="13434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FCF7A89-604F-9C8A-B25C-671CB4AF2935}"/>
              </a:ext>
            </a:extLst>
          </p:cNvPr>
          <p:cNvSpPr txBox="1"/>
          <p:nvPr/>
        </p:nvSpPr>
        <p:spPr>
          <a:xfrm>
            <a:off x="884028" y="1853633"/>
            <a:ext cx="1647040" cy="369332"/>
          </a:xfrm>
          <a:prstGeom prst="rect">
            <a:avLst/>
          </a:prstGeom>
          <a:noFill/>
        </p:spPr>
        <p:txBody>
          <a:bodyPr wrap="square" rtlCol="0">
            <a:spAutoFit/>
          </a:bodyPr>
          <a:lstStyle/>
          <a:p>
            <a:r>
              <a:rPr lang="en-US" dirty="0"/>
              <a:t>IR/microwave</a:t>
            </a:r>
          </a:p>
        </p:txBody>
      </p:sp>
      <p:graphicFrame>
        <p:nvGraphicFramePr>
          <p:cNvPr id="11" name="Object 2">
            <a:extLst>
              <a:ext uri="{FF2B5EF4-FFF2-40B4-BE49-F238E27FC236}">
                <a16:creationId xmlns:a16="http://schemas.microsoft.com/office/drawing/2014/main" id="{AB82B5EB-CAB5-4313-C6F1-B6FA4F085F80}"/>
              </a:ext>
            </a:extLst>
          </p:cNvPr>
          <p:cNvGraphicFramePr>
            <a:graphicFrameLocks noChangeAspect="1"/>
          </p:cNvGraphicFramePr>
          <p:nvPr>
            <p:extLst>
              <p:ext uri="{D42A27DB-BD31-4B8C-83A1-F6EECF244321}">
                <p14:modId xmlns:p14="http://schemas.microsoft.com/office/powerpoint/2010/main" val="3462698063"/>
              </p:ext>
            </p:extLst>
          </p:nvPr>
        </p:nvGraphicFramePr>
        <p:xfrm>
          <a:off x="6678240" y="2387908"/>
          <a:ext cx="2571750" cy="419100"/>
        </p:xfrm>
        <a:graphic>
          <a:graphicData uri="http://schemas.openxmlformats.org/presentationml/2006/ole">
            <mc:AlternateContent xmlns:mc="http://schemas.openxmlformats.org/markup-compatibility/2006">
              <mc:Choice xmlns:v="urn:schemas-microsoft-com:vml" Requires="v">
                <p:oleObj name="Equation" r:id="rId3" imgW="1714500" imgH="279400" progId="Equation.3">
                  <p:embed/>
                </p:oleObj>
              </mc:Choice>
              <mc:Fallback>
                <p:oleObj name="Equation" r:id="rId3" imgW="1714500" imgH="279400" progId="Equation.3">
                  <p:embed/>
                  <p:pic>
                    <p:nvPicPr>
                      <p:cNvPr id="11" name="Object 2">
                        <a:extLst>
                          <a:ext uri="{FF2B5EF4-FFF2-40B4-BE49-F238E27FC236}">
                            <a16:creationId xmlns:a16="http://schemas.microsoft.com/office/drawing/2014/main" id="{AB82B5EB-CAB5-4313-C6F1-B6FA4F085F80}"/>
                          </a:ext>
                        </a:extLst>
                      </p:cNvPr>
                      <p:cNvPicPr>
                        <a:picLocks noChangeAspect="1" noChangeArrowheads="1"/>
                      </p:cNvPicPr>
                      <p:nvPr/>
                    </p:nvPicPr>
                    <p:blipFill>
                      <a:blip r:embed="rId4"/>
                      <a:srcRect/>
                      <a:stretch>
                        <a:fillRect/>
                      </a:stretch>
                    </p:blipFill>
                    <p:spPr bwMode="auto">
                      <a:xfrm>
                        <a:off x="6678240" y="2387908"/>
                        <a:ext cx="2571750" cy="419100"/>
                      </a:xfrm>
                      <a:prstGeom prst="rect">
                        <a:avLst/>
                      </a:prstGeom>
                      <a:noFill/>
                      <a:ln>
                        <a:noFill/>
                      </a:ln>
                    </p:spPr>
                  </p:pic>
                </p:oleObj>
              </mc:Fallback>
            </mc:AlternateContent>
          </a:graphicData>
        </a:graphic>
      </p:graphicFrame>
      <p:pic>
        <p:nvPicPr>
          <p:cNvPr id="12" name="Picture 11">
            <a:extLst>
              <a:ext uri="{FF2B5EF4-FFF2-40B4-BE49-F238E27FC236}">
                <a16:creationId xmlns:a16="http://schemas.microsoft.com/office/drawing/2014/main" id="{F9A82BB0-4D67-05E3-9214-E1F6FEA7A5DD}"/>
              </a:ext>
            </a:extLst>
          </p:cNvPr>
          <p:cNvPicPr>
            <a:picLocks noChangeAspect="1"/>
          </p:cNvPicPr>
          <p:nvPr/>
        </p:nvPicPr>
        <p:blipFill>
          <a:blip r:embed="rId5"/>
          <a:stretch>
            <a:fillRect/>
          </a:stretch>
        </p:blipFill>
        <p:spPr>
          <a:xfrm>
            <a:off x="5042019" y="3042975"/>
            <a:ext cx="4706848" cy="3815025"/>
          </a:xfrm>
          <a:prstGeom prst="rect">
            <a:avLst/>
          </a:prstGeom>
        </p:spPr>
      </p:pic>
      <p:sp>
        <p:nvSpPr>
          <p:cNvPr id="3" name="Title 1">
            <a:extLst>
              <a:ext uri="{FF2B5EF4-FFF2-40B4-BE49-F238E27FC236}">
                <a16:creationId xmlns:a16="http://schemas.microsoft.com/office/drawing/2014/main" id="{C68274F2-986B-3776-666A-9BF5820EBC61}"/>
              </a:ext>
            </a:extLst>
          </p:cNvPr>
          <p:cNvSpPr>
            <a:spLocks noGrp="1"/>
          </p:cNvSpPr>
          <p:nvPr>
            <p:ph type="title"/>
          </p:nvPr>
        </p:nvSpPr>
        <p:spPr>
          <a:xfrm>
            <a:off x="256398" y="61759"/>
            <a:ext cx="9382282" cy="921834"/>
          </a:xfrm>
        </p:spPr>
        <p:txBody>
          <a:bodyPr/>
          <a:lstStyle/>
          <a:p>
            <a:r>
              <a:rPr lang="en-US" dirty="0"/>
              <a:t>X-ray calorimetry</a:t>
            </a:r>
          </a:p>
        </p:txBody>
      </p:sp>
    </p:spTree>
    <p:extLst>
      <p:ext uri="{BB962C8B-B14F-4D97-AF65-F5344CB8AC3E}">
        <p14:creationId xmlns:p14="http://schemas.microsoft.com/office/powerpoint/2010/main" val="152968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2D35-9EC2-8D73-E89E-DF469B25A423}"/>
              </a:ext>
            </a:extLst>
          </p:cNvPr>
          <p:cNvSpPr>
            <a:spLocks noGrp="1"/>
          </p:cNvSpPr>
          <p:nvPr>
            <p:ph type="title"/>
          </p:nvPr>
        </p:nvSpPr>
        <p:spPr>
          <a:xfrm>
            <a:off x="1016686" y="12700"/>
            <a:ext cx="9382282" cy="921834"/>
          </a:xfrm>
        </p:spPr>
        <p:txBody>
          <a:bodyPr/>
          <a:lstStyle/>
          <a:p>
            <a:r>
              <a:rPr lang="en-US" dirty="0"/>
              <a:t>The XRISM/Resolve Detector</a:t>
            </a:r>
          </a:p>
        </p:txBody>
      </p:sp>
      <p:sp>
        <p:nvSpPr>
          <p:cNvPr id="6" name="TextBox 8">
            <a:extLst>
              <a:ext uri="{FF2B5EF4-FFF2-40B4-BE49-F238E27FC236}">
                <a16:creationId xmlns:a16="http://schemas.microsoft.com/office/drawing/2014/main" id="{EA1F55C0-3B6F-7E50-2AB7-C0E128D00221}"/>
              </a:ext>
            </a:extLst>
          </p:cNvPr>
          <p:cNvSpPr txBox="1">
            <a:spLocks noChangeArrowheads="1"/>
          </p:cNvSpPr>
          <p:nvPr/>
        </p:nvSpPr>
        <p:spPr bwMode="auto">
          <a:xfrm>
            <a:off x="2823396" y="1329744"/>
            <a:ext cx="277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eaLnBrk="1" hangingPunct="1"/>
            <a:r>
              <a:rPr lang="en-US" altLang="en-US" sz="1800" dirty="0">
                <a:latin typeface="Arial" panose="020B0604020202020204" pitchFamily="34" charset="0"/>
                <a:cs typeface="Arial" panose="020B0604020202020204" pitchFamily="34" charset="0"/>
              </a:rPr>
              <a:t>X-ray absorbers attached</a:t>
            </a:r>
          </a:p>
        </p:txBody>
      </p:sp>
      <p:sp>
        <p:nvSpPr>
          <p:cNvPr id="14" name="TextBox 4">
            <a:extLst>
              <a:ext uri="{FF2B5EF4-FFF2-40B4-BE49-F238E27FC236}">
                <a16:creationId xmlns:a16="http://schemas.microsoft.com/office/drawing/2014/main" id="{8CD337E5-EC9A-C149-4404-92B52B81B5AC}"/>
              </a:ext>
            </a:extLst>
          </p:cNvPr>
          <p:cNvSpPr txBox="1">
            <a:spLocks noChangeArrowheads="1"/>
          </p:cNvSpPr>
          <p:nvPr/>
        </p:nvSpPr>
        <p:spPr bwMode="auto">
          <a:xfrm>
            <a:off x="7152101" y="1604341"/>
            <a:ext cx="2311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dirty="0"/>
              <a:t>XRISM detector:</a:t>
            </a:r>
          </a:p>
        </p:txBody>
      </p:sp>
      <p:sp>
        <p:nvSpPr>
          <p:cNvPr id="15" name="TextBox 14">
            <a:extLst>
              <a:ext uri="{FF2B5EF4-FFF2-40B4-BE49-F238E27FC236}">
                <a16:creationId xmlns:a16="http://schemas.microsoft.com/office/drawing/2014/main" id="{96881247-F187-6CA7-D565-37C1FDD64A44}"/>
              </a:ext>
            </a:extLst>
          </p:cNvPr>
          <p:cNvSpPr txBox="1"/>
          <p:nvPr/>
        </p:nvSpPr>
        <p:spPr>
          <a:xfrm>
            <a:off x="2823396" y="5343590"/>
            <a:ext cx="2396810" cy="369332"/>
          </a:xfrm>
          <a:prstGeom prst="rect">
            <a:avLst/>
          </a:prstGeom>
          <a:noFill/>
        </p:spPr>
        <p:txBody>
          <a:bodyPr wrap="none" rtlCol="0">
            <a:spAutoFit/>
          </a:bodyPr>
          <a:lstStyle/>
          <a:p>
            <a:r>
              <a:rPr lang="en-US" dirty="0"/>
              <a:t>Pixel pitch = 0.82 mm</a:t>
            </a:r>
          </a:p>
        </p:txBody>
      </p:sp>
      <p:pic>
        <p:nvPicPr>
          <p:cNvPr id="3" name="Picture 2">
            <a:extLst>
              <a:ext uri="{FF2B5EF4-FFF2-40B4-BE49-F238E27FC236}">
                <a16:creationId xmlns:a16="http://schemas.microsoft.com/office/drawing/2014/main" id="{99D4315A-ED1F-6232-F59C-CE7F20931075}"/>
              </a:ext>
            </a:extLst>
          </p:cNvPr>
          <p:cNvPicPr>
            <a:picLocks noChangeAspect="1"/>
          </p:cNvPicPr>
          <p:nvPr/>
        </p:nvPicPr>
        <p:blipFill>
          <a:blip r:embed="rId2"/>
          <a:stretch>
            <a:fillRect/>
          </a:stretch>
        </p:blipFill>
        <p:spPr>
          <a:xfrm>
            <a:off x="6912193" y="2257769"/>
            <a:ext cx="4224184" cy="2752119"/>
          </a:xfrm>
          <a:prstGeom prst="rect">
            <a:avLst/>
          </a:prstGeom>
        </p:spPr>
      </p:pic>
      <p:pic>
        <p:nvPicPr>
          <p:cNvPr id="4" name="Picture 3">
            <a:extLst>
              <a:ext uri="{FF2B5EF4-FFF2-40B4-BE49-F238E27FC236}">
                <a16:creationId xmlns:a16="http://schemas.microsoft.com/office/drawing/2014/main" id="{D20E88B8-13B7-CBC6-8873-8316BA9F8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1910433" y="2300386"/>
            <a:ext cx="3993889" cy="2818586"/>
          </a:xfrm>
          <a:prstGeom prst="rect">
            <a:avLst/>
          </a:prstGeom>
        </p:spPr>
      </p:pic>
      <p:cxnSp>
        <p:nvCxnSpPr>
          <p:cNvPr id="7" name="Straight Arrow Connector 6">
            <a:extLst>
              <a:ext uri="{FF2B5EF4-FFF2-40B4-BE49-F238E27FC236}">
                <a16:creationId xmlns:a16="http://schemas.microsoft.com/office/drawing/2014/main" id="{AD0AD47C-6C80-977A-66FA-A6E6AA4ADAEB}"/>
              </a:ext>
            </a:extLst>
          </p:cNvPr>
          <p:cNvCxnSpPr>
            <a:cxnSpLocks noChangeShapeType="1"/>
          </p:cNvCxnSpPr>
          <p:nvPr/>
        </p:nvCxnSpPr>
        <p:spPr bwMode="auto">
          <a:xfrm flipH="1">
            <a:off x="3907377" y="1624271"/>
            <a:ext cx="547176" cy="1441212"/>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Line 8">
            <a:extLst>
              <a:ext uri="{FF2B5EF4-FFF2-40B4-BE49-F238E27FC236}">
                <a16:creationId xmlns:a16="http://schemas.microsoft.com/office/drawing/2014/main" id="{6FE49E5A-78A4-A026-4638-FB0251630704}"/>
              </a:ext>
            </a:extLst>
          </p:cNvPr>
          <p:cNvSpPr>
            <a:spLocks noChangeShapeType="1"/>
          </p:cNvSpPr>
          <p:nvPr/>
        </p:nvSpPr>
        <p:spPr bwMode="auto">
          <a:xfrm flipV="1">
            <a:off x="5914449" y="3681046"/>
            <a:ext cx="2678566" cy="14379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9">
            <a:extLst>
              <a:ext uri="{FF2B5EF4-FFF2-40B4-BE49-F238E27FC236}">
                <a16:creationId xmlns:a16="http://schemas.microsoft.com/office/drawing/2014/main" id="{7E2D52BC-7521-C692-6AE0-6E4DE8B34708}"/>
              </a:ext>
            </a:extLst>
          </p:cNvPr>
          <p:cNvSpPr>
            <a:spLocks noChangeShapeType="1"/>
          </p:cNvSpPr>
          <p:nvPr/>
        </p:nvSpPr>
        <p:spPr bwMode="auto">
          <a:xfrm>
            <a:off x="5904322" y="2666761"/>
            <a:ext cx="2678567" cy="6391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23726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8537-6BBF-942F-AF68-9B74FF5E2B0B}"/>
              </a:ext>
            </a:extLst>
          </p:cNvPr>
          <p:cNvSpPr>
            <a:spLocks noGrp="1"/>
          </p:cNvSpPr>
          <p:nvPr>
            <p:ph type="title"/>
          </p:nvPr>
        </p:nvSpPr>
        <p:spPr/>
        <p:txBody>
          <a:bodyPr/>
          <a:lstStyle/>
          <a:p>
            <a:r>
              <a:rPr lang="en-US" i="1" dirty="0"/>
              <a:t>Resolve</a:t>
            </a:r>
            <a:r>
              <a:rPr lang="en-US" dirty="0"/>
              <a:t> – Cryostat</a:t>
            </a:r>
          </a:p>
        </p:txBody>
      </p:sp>
      <p:pic>
        <p:nvPicPr>
          <p:cNvPr id="6" name="Picture 5">
            <a:extLst>
              <a:ext uri="{FF2B5EF4-FFF2-40B4-BE49-F238E27FC236}">
                <a16:creationId xmlns:a16="http://schemas.microsoft.com/office/drawing/2014/main" id="{94F28A86-40D6-4BF3-EDF8-67C104DE9C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299" y="1190875"/>
            <a:ext cx="5971918" cy="5583999"/>
          </a:xfrm>
          <a:prstGeom prst="rect">
            <a:avLst/>
          </a:prstGeom>
        </p:spPr>
      </p:pic>
      <p:pic>
        <p:nvPicPr>
          <p:cNvPr id="3" name="Picture 2">
            <a:extLst>
              <a:ext uri="{FF2B5EF4-FFF2-40B4-BE49-F238E27FC236}">
                <a16:creationId xmlns:a16="http://schemas.microsoft.com/office/drawing/2014/main" id="{E53A937A-5746-7BB7-DD9F-104AEB1F9559}"/>
              </a:ext>
            </a:extLst>
          </p:cNvPr>
          <p:cNvPicPr>
            <a:picLocks noChangeAspect="1"/>
          </p:cNvPicPr>
          <p:nvPr/>
        </p:nvPicPr>
        <p:blipFill>
          <a:blip r:embed="rId3"/>
          <a:stretch>
            <a:fillRect/>
          </a:stretch>
        </p:blipFill>
        <p:spPr>
          <a:xfrm>
            <a:off x="6730093" y="1021860"/>
            <a:ext cx="5092592" cy="5753014"/>
          </a:xfrm>
          <a:prstGeom prst="rect">
            <a:avLst/>
          </a:prstGeom>
        </p:spPr>
      </p:pic>
    </p:spTree>
    <p:extLst>
      <p:ext uri="{BB962C8B-B14F-4D97-AF65-F5344CB8AC3E}">
        <p14:creationId xmlns:p14="http://schemas.microsoft.com/office/powerpoint/2010/main" val="26153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EA48-FEC3-5961-9933-9F2B3E968C01}"/>
              </a:ext>
            </a:extLst>
          </p:cNvPr>
          <p:cNvSpPr>
            <a:spLocks noGrp="1"/>
          </p:cNvSpPr>
          <p:nvPr>
            <p:ph type="title"/>
          </p:nvPr>
        </p:nvSpPr>
        <p:spPr/>
        <p:txBody>
          <a:bodyPr/>
          <a:lstStyle/>
          <a:p>
            <a:r>
              <a:rPr lang="en-US" dirty="0"/>
              <a:t>Ground energy scale calibration</a:t>
            </a:r>
          </a:p>
        </p:txBody>
      </p:sp>
      <p:pic>
        <p:nvPicPr>
          <p:cNvPr id="4" name="Picture 3" descr="Chart&#10;&#10;Description automatically generated with medium confidence">
            <a:extLst>
              <a:ext uri="{FF2B5EF4-FFF2-40B4-BE49-F238E27FC236}">
                <a16:creationId xmlns:a16="http://schemas.microsoft.com/office/drawing/2014/main" id="{82BB6198-D549-E669-17D7-627B0AF69DD4}"/>
              </a:ext>
            </a:extLst>
          </p:cNvPr>
          <p:cNvPicPr>
            <a:picLocks noChangeAspect="1"/>
          </p:cNvPicPr>
          <p:nvPr/>
        </p:nvPicPr>
        <p:blipFill rotWithShape="1">
          <a:blip r:embed="rId2"/>
          <a:srcRect l="1008" r="2500"/>
          <a:stretch/>
        </p:blipFill>
        <p:spPr>
          <a:xfrm>
            <a:off x="339969" y="1608192"/>
            <a:ext cx="10421816" cy="5249808"/>
          </a:xfrm>
          <a:prstGeom prst="rect">
            <a:avLst/>
          </a:prstGeom>
        </p:spPr>
      </p:pic>
      <p:sp>
        <p:nvSpPr>
          <p:cNvPr id="6" name="Rectangle 5">
            <a:extLst>
              <a:ext uri="{FF2B5EF4-FFF2-40B4-BE49-F238E27FC236}">
                <a16:creationId xmlns:a16="http://schemas.microsoft.com/office/drawing/2014/main" id="{11A8E1F2-D1FE-1EB4-77E1-22DCFF9A5718}"/>
              </a:ext>
            </a:extLst>
          </p:cNvPr>
          <p:cNvSpPr/>
          <p:nvPr/>
        </p:nvSpPr>
        <p:spPr>
          <a:xfrm>
            <a:off x="10328031" y="6471138"/>
            <a:ext cx="433754" cy="2461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CFC156-96D2-967D-1FA7-F9567D93393D}"/>
              </a:ext>
            </a:extLst>
          </p:cNvPr>
          <p:cNvSpPr txBox="1"/>
          <p:nvPr/>
        </p:nvSpPr>
        <p:spPr>
          <a:xfrm>
            <a:off x="5392615" y="6642556"/>
            <a:ext cx="1113692" cy="215444"/>
          </a:xfrm>
          <a:prstGeom prst="rect">
            <a:avLst/>
          </a:prstGeom>
          <a:solidFill>
            <a:schemeClr val="bg1"/>
          </a:solidFill>
        </p:spPr>
        <p:txBody>
          <a:bodyPr wrap="square" lIns="0" tIns="0" rIns="0" bIns="0" rtlCol="0">
            <a:spAutoFit/>
          </a:bodyPr>
          <a:lstStyle/>
          <a:p>
            <a:r>
              <a:rPr lang="en-US" sz="1400" dirty="0"/>
              <a:t>Energy (eV)</a:t>
            </a:r>
          </a:p>
        </p:txBody>
      </p:sp>
      <p:sp>
        <p:nvSpPr>
          <p:cNvPr id="8" name="TextBox 7">
            <a:extLst>
              <a:ext uri="{FF2B5EF4-FFF2-40B4-BE49-F238E27FC236}">
                <a16:creationId xmlns:a16="http://schemas.microsoft.com/office/drawing/2014/main" id="{10EFFFD1-11B6-0914-09BB-B0B2604B4621}"/>
              </a:ext>
            </a:extLst>
          </p:cNvPr>
          <p:cNvSpPr txBox="1"/>
          <p:nvPr/>
        </p:nvSpPr>
        <p:spPr>
          <a:xfrm rot="16200000">
            <a:off x="-337757" y="3450232"/>
            <a:ext cx="1570893" cy="215444"/>
          </a:xfrm>
          <a:prstGeom prst="rect">
            <a:avLst/>
          </a:prstGeom>
          <a:solidFill>
            <a:schemeClr val="bg1"/>
          </a:solidFill>
        </p:spPr>
        <p:txBody>
          <a:bodyPr wrap="square" lIns="0" tIns="0" rIns="0" bIns="0" rtlCol="0">
            <a:spAutoFit/>
          </a:bodyPr>
          <a:lstStyle/>
          <a:p>
            <a:r>
              <a:rPr lang="en-US" sz="1400" dirty="0"/>
              <a:t>Counts/0.5 eV bin</a:t>
            </a:r>
          </a:p>
        </p:txBody>
      </p:sp>
      <p:sp>
        <p:nvSpPr>
          <p:cNvPr id="10" name="TextBox 9">
            <a:extLst>
              <a:ext uri="{FF2B5EF4-FFF2-40B4-BE49-F238E27FC236}">
                <a16:creationId xmlns:a16="http://schemas.microsoft.com/office/drawing/2014/main" id="{10EA6639-FBC2-3A36-98EC-7CB23E533CD0}"/>
              </a:ext>
            </a:extLst>
          </p:cNvPr>
          <p:cNvSpPr txBox="1"/>
          <p:nvPr/>
        </p:nvSpPr>
        <p:spPr>
          <a:xfrm rot="16200000">
            <a:off x="-213884" y="5607278"/>
            <a:ext cx="1570893" cy="215444"/>
          </a:xfrm>
          <a:prstGeom prst="rect">
            <a:avLst/>
          </a:prstGeom>
          <a:solidFill>
            <a:schemeClr val="bg1"/>
          </a:solidFill>
        </p:spPr>
        <p:txBody>
          <a:bodyPr wrap="square" lIns="0" tIns="0" rIns="0" bIns="0" rtlCol="0">
            <a:spAutoFit/>
          </a:bodyPr>
          <a:lstStyle/>
          <a:p>
            <a:r>
              <a:rPr lang="en-US" sz="1400" dirty="0"/>
              <a:t>Residuals (eV)</a:t>
            </a:r>
          </a:p>
        </p:txBody>
      </p:sp>
      <p:sp>
        <p:nvSpPr>
          <p:cNvPr id="3" name="TextBox 2">
            <a:extLst>
              <a:ext uri="{FF2B5EF4-FFF2-40B4-BE49-F238E27FC236}">
                <a16:creationId xmlns:a16="http://schemas.microsoft.com/office/drawing/2014/main" id="{BF483DD3-AAB3-DBA2-71E4-3B2A59347582}"/>
              </a:ext>
            </a:extLst>
          </p:cNvPr>
          <p:cNvSpPr txBox="1"/>
          <p:nvPr/>
        </p:nvSpPr>
        <p:spPr>
          <a:xfrm>
            <a:off x="679285" y="1138654"/>
            <a:ext cx="7160935" cy="369332"/>
          </a:xfrm>
          <a:prstGeom prst="rect">
            <a:avLst/>
          </a:prstGeom>
          <a:noFill/>
        </p:spPr>
        <p:txBody>
          <a:bodyPr wrap="none" rtlCol="0">
            <a:spAutoFit/>
          </a:bodyPr>
          <a:lstStyle/>
          <a:p>
            <a:r>
              <a:rPr lang="en-US" dirty="0"/>
              <a:t>Energy scales measured parametrically as a function of temperature:</a:t>
            </a:r>
          </a:p>
        </p:txBody>
      </p:sp>
    </p:spTree>
    <p:extLst>
      <p:ext uri="{BB962C8B-B14F-4D97-AF65-F5344CB8AC3E}">
        <p14:creationId xmlns:p14="http://schemas.microsoft.com/office/powerpoint/2010/main" val="138954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4A94-4679-B318-9D56-DAFC3AA5F6F1}"/>
              </a:ext>
            </a:extLst>
          </p:cNvPr>
          <p:cNvSpPr>
            <a:spLocks noGrp="1"/>
          </p:cNvSpPr>
          <p:nvPr>
            <p:ph type="title"/>
          </p:nvPr>
        </p:nvSpPr>
        <p:spPr/>
        <p:txBody>
          <a:bodyPr/>
          <a:lstStyle/>
          <a:p>
            <a:r>
              <a:rPr lang="en-US" dirty="0"/>
              <a:t>A couple of words about calibration</a:t>
            </a:r>
          </a:p>
        </p:txBody>
      </p:sp>
      <p:pic>
        <p:nvPicPr>
          <p:cNvPr id="5" name="Picture 4">
            <a:extLst>
              <a:ext uri="{FF2B5EF4-FFF2-40B4-BE49-F238E27FC236}">
                <a16:creationId xmlns:a16="http://schemas.microsoft.com/office/drawing/2014/main" id="{C16EF3D5-C3F1-E5C6-969C-F181833D48D8}"/>
              </a:ext>
            </a:extLst>
          </p:cNvPr>
          <p:cNvPicPr/>
          <p:nvPr/>
        </p:nvPicPr>
        <p:blipFill rotWithShape="1">
          <a:blip r:embed="rId2"/>
          <a:srcRect r="3056"/>
          <a:stretch/>
        </p:blipFill>
        <p:spPr>
          <a:xfrm>
            <a:off x="5127515" y="1822336"/>
            <a:ext cx="7064485" cy="5035664"/>
          </a:xfrm>
          <a:prstGeom prst="rect">
            <a:avLst/>
          </a:prstGeom>
        </p:spPr>
      </p:pic>
      <p:sp>
        <p:nvSpPr>
          <p:cNvPr id="6" name="TextBox 5">
            <a:extLst>
              <a:ext uri="{FF2B5EF4-FFF2-40B4-BE49-F238E27FC236}">
                <a16:creationId xmlns:a16="http://schemas.microsoft.com/office/drawing/2014/main" id="{194C275A-CA50-A634-9FAF-A069C5855C45}"/>
              </a:ext>
            </a:extLst>
          </p:cNvPr>
          <p:cNvSpPr txBox="1"/>
          <p:nvPr/>
        </p:nvSpPr>
        <p:spPr>
          <a:xfrm>
            <a:off x="6096000" y="1077567"/>
            <a:ext cx="5791200" cy="830997"/>
          </a:xfrm>
          <a:prstGeom prst="rect">
            <a:avLst/>
          </a:prstGeom>
          <a:noFill/>
        </p:spPr>
        <p:txBody>
          <a:bodyPr wrap="square" rtlCol="0">
            <a:spAutoFit/>
          </a:bodyPr>
          <a:lstStyle/>
          <a:p>
            <a:r>
              <a:rPr lang="en-US" sz="2400" dirty="0"/>
              <a:t>Measured energy scales parametrically in ground calibration:</a:t>
            </a:r>
          </a:p>
        </p:txBody>
      </p:sp>
      <p:sp>
        <p:nvSpPr>
          <p:cNvPr id="4" name="TextBox 3">
            <a:extLst>
              <a:ext uri="{FF2B5EF4-FFF2-40B4-BE49-F238E27FC236}">
                <a16:creationId xmlns:a16="http://schemas.microsoft.com/office/drawing/2014/main" id="{A7D105CE-2379-7DEE-55BE-5C1DB8BC74D9}"/>
              </a:ext>
            </a:extLst>
          </p:cNvPr>
          <p:cNvSpPr txBox="1"/>
          <p:nvPr/>
        </p:nvSpPr>
        <p:spPr>
          <a:xfrm>
            <a:off x="23407" y="1023730"/>
            <a:ext cx="5574617" cy="4708981"/>
          </a:xfrm>
          <a:prstGeom prst="rect">
            <a:avLst/>
          </a:prstGeom>
          <a:noFill/>
        </p:spPr>
        <p:txBody>
          <a:bodyPr wrap="square" rtlCol="0">
            <a:spAutoFit/>
          </a:bodyPr>
          <a:lstStyle/>
          <a:p>
            <a:r>
              <a:rPr lang="en-US" sz="2000" b="1" dirty="0"/>
              <a:t>Detector gain is not intrinsically stable</a:t>
            </a:r>
          </a:p>
          <a:p>
            <a:pPr marL="342900" indent="-342900">
              <a:buFont typeface="Arial" panose="020B0604020202020204" pitchFamily="34" charset="0"/>
              <a:buChar char="•"/>
            </a:pPr>
            <a:r>
              <a:rPr lang="en-US" sz="2000" dirty="0"/>
              <a:t>These are thermal detectors</a:t>
            </a:r>
          </a:p>
          <a:p>
            <a:pPr marL="342900" indent="-342900">
              <a:buFont typeface="Arial" panose="020B0604020202020204" pitchFamily="34" charset="0"/>
              <a:buChar char="•"/>
            </a:pPr>
            <a:r>
              <a:rPr lang="en-US" sz="2000" dirty="0"/>
              <a:t>They measure energy and power</a:t>
            </a:r>
          </a:p>
          <a:p>
            <a:pPr marL="800100" lvl="1" indent="-342900">
              <a:buFont typeface="Arial" panose="020B0604020202020204" pitchFamily="34" charset="0"/>
              <a:buChar char="•"/>
            </a:pPr>
            <a:r>
              <a:rPr lang="en-US" sz="2000" dirty="0"/>
              <a:t>Very sensitive to their environment</a:t>
            </a:r>
          </a:p>
          <a:p>
            <a:pPr marL="342900" indent="-342900">
              <a:buFont typeface="Arial" panose="020B0604020202020204" pitchFamily="34" charset="0"/>
              <a:buChar char="•"/>
            </a:pPr>
            <a:r>
              <a:rPr lang="en-US" sz="2000" dirty="0"/>
              <a:t>Thermal response of the electronics</a:t>
            </a:r>
          </a:p>
          <a:p>
            <a:pPr marL="800100" lvl="1" indent="-342900">
              <a:buFont typeface="Arial" panose="020B0604020202020204" pitchFamily="34" charset="0"/>
              <a:buChar char="•"/>
            </a:pPr>
            <a:r>
              <a:rPr lang="en-US" sz="2000" dirty="0"/>
              <a:t>Thermometer/temperature control</a:t>
            </a:r>
          </a:p>
          <a:p>
            <a:pPr marL="800100" lvl="1" indent="-342900">
              <a:buFont typeface="Arial" panose="020B0604020202020204" pitchFamily="34" charset="0"/>
              <a:buChar char="•"/>
            </a:pPr>
            <a:r>
              <a:rPr lang="en-US" sz="2000" dirty="0"/>
              <a:t>Amplifier gain</a:t>
            </a:r>
          </a:p>
          <a:p>
            <a:pPr marL="800100" lvl="1" indent="-342900">
              <a:buFont typeface="Arial" panose="020B0604020202020204" pitchFamily="34" charset="0"/>
              <a:buChar char="•"/>
            </a:pPr>
            <a:r>
              <a:rPr lang="en-US" sz="2000" dirty="0"/>
              <a:t>Detector bias</a:t>
            </a:r>
          </a:p>
          <a:p>
            <a:pPr marL="342900" indent="-342900">
              <a:buFont typeface="Arial" panose="020B0604020202020204" pitchFamily="34" charset="0"/>
              <a:buChar char="•"/>
            </a:pPr>
            <a:endParaRPr lang="en-US" sz="2000" dirty="0">
              <a:solidFill>
                <a:srgbClr val="C00000"/>
              </a:solidFill>
            </a:endParaRPr>
          </a:p>
          <a:p>
            <a:r>
              <a:rPr lang="en-US" sz="2000" dirty="0">
                <a:solidFill>
                  <a:srgbClr val="C00000"/>
                </a:solidFill>
                <a:sym typeface="Wingdings" pitchFamily="2" charset="2"/>
              </a:rPr>
              <a:t> </a:t>
            </a:r>
            <a:r>
              <a:rPr lang="en-US" sz="2000" dirty="0">
                <a:solidFill>
                  <a:srgbClr val="C00000"/>
                </a:solidFill>
              </a:rPr>
              <a:t>Result is that gain is time dependent</a:t>
            </a:r>
          </a:p>
          <a:p>
            <a:pPr marL="342900" indent="-342900">
              <a:buFont typeface="Arial" panose="020B0604020202020204" pitchFamily="34" charset="0"/>
              <a:buChar char="•"/>
            </a:pPr>
            <a:endParaRPr lang="en-US" sz="2000" dirty="0">
              <a:solidFill>
                <a:srgbClr val="C00000"/>
              </a:solidFill>
            </a:endParaRPr>
          </a:p>
          <a:p>
            <a:r>
              <a:rPr lang="en-US" sz="2000" b="1" dirty="0"/>
              <a:t>Gain is </a:t>
            </a:r>
            <a:r>
              <a:rPr lang="en-US" sz="2000" b="1" i="1" dirty="0"/>
              <a:t>non-linear</a:t>
            </a:r>
          </a:p>
          <a:p>
            <a:pPr marL="342900" indent="-342900">
              <a:buFont typeface="Arial" panose="020B0604020202020204" pitchFamily="34" charset="0"/>
              <a:buChar char="•"/>
            </a:pPr>
            <a:r>
              <a:rPr lang="en-US" sz="2000" dirty="0"/>
              <a:t>Detectors are intrinsically non-linear</a:t>
            </a:r>
          </a:p>
          <a:p>
            <a:pPr marL="342900" indent="-342900">
              <a:buFont typeface="Arial" panose="020B0604020202020204" pitchFamily="34" charset="0"/>
              <a:buChar char="•"/>
            </a:pPr>
            <a:r>
              <a:rPr lang="en-US" sz="2000" dirty="0"/>
              <a:t>Pulse analysis method adds nonlinearity</a:t>
            </a:r>
          </a:p>
          <a:p>
            <a:endParaRPr lang="en-US" sz="2000" b="1" dirty="0"/>
          </a:p>
        </p:txBody>
      </p:sp>
    </p:spTree>
    <p:extLst>
      <p:ext uri="{BB962C8B-B14F-4D97-AF65-F5344CB8AC3E}">
        <p14:creationId xmlns:p14="http://schemas.microsoft.com/office/powerpoint/2010/main" val="96189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DDC-6D89-E7BF-AAF3-FD3821C78318}"/>
              </a:ext>
            </a:extLst>
          </p:cNvPr>
          <p:cNvSpPr>
            <a:spLocks noGrp="1"/>
          </p:cNvSpPr>
          <p:nvPr>
            <p:ph type="title"/>
          </p:nvPr>
        </p:nvSpPr>
        <p:spPr/>
        <p:txBody>
          <a:bodyPr/>
          <a:lstStyle/>
          <a:p>
            <a:r>
              <a:rPr lang="en-US" dirty="0"/>
              <a:t>Need to track the gain and reconstruct the energy scale as a function of time</a:t>
            </a:r>
          </a:p>
        </p:txBody>
      </p:sp>
      <p:pic>
        <p:nvPicPr>
          <p:cNvPr id="4" name="Picture 3">
            <a:extLst>
              <a:ext uri="{FF2B5EF4-FFF2-40B4-BE49-F238E27FC236}">
                <a16:creationId xmlns:a16="http://schemas.microsoft.com/office/drawing/2014/main" id="{20B2993D-CE03-D78B-1C31-9F2072B6DF23}"/>
              </a:ext>
            </a:extLst>
          </p:cNvPr>
          <p:cNvPicPr>
            <a:picLocks noChangeAspect="1"/>
          </p:cNvPicPr>
          <p:nvPr/>
        </p:nvPicPr>
        <p:blipFill>
          <a:blip r:embed="rId2"/>
          <a:stretch>
            <a:fillRect/>
          </a:stretch>
        </p:blipFill>
        <p:spPr>
          <a:xfrm>
            <a:off x="7378279" y="430886"/>
            <a:ext cx="4241983" cy="3367391"/>
          </a:xfrm>
          <a:prstGeom prst="rect">
            <a:avLst/>
          </a:prstGeom>
        </p:spPr>
      </p:pic>
      <p:grpSp>
        <p:nvGrpSpPr>
          <p:cNvPr id="8" name="Group 7">
            <a:extLst>
              <a:ext uri="{FF2B5EF4-FFF2-40B4-BE49-F238E27FC236}">
                <a16:creationId xmlns:a16="http://schemas.microsoft.com/office/drawing/2014/main" id="{611659B2-EFE9-0481-B313-F59883B502F0}"/>
              </a:ext>
            </a:extLst>
          </p:cNvPr>
          <p:cNvGrpSpPr/>
          <p:nvPr/>
        </p:nvGrpSpPr>
        <p:grpSpPr>
          <a:xfrm>
            <a:off x="663300" y="3289623"/>
            <a:ext cx="3924552" cy="3757219"/>
            <a:chOff x="315430" y="1469414"/>
            <a:chExt cx="3924552" cy="3757219"/>
          </a:xfrm>
        </p:grpSpPr>
        <p:pic>
          <p:nvPicPr>
            <p:cNvPr id="5" name="Picture 4">
              <a:extLst>
                <a:ext uri="{FF2B5EF4-FFF2-40B4-BE49-F238E27FC236}">
                  <a16:creationId xmlns:a16="http://schemas.microsoft.com/office/drawing/2014/main" id="{47541945-85C5-24CF-17D5-9607683FF79C}"/>
                </a:ext>
              </a:extLst>
            </p:cNvPr>
            <p:cNvPicPr>
              <a:picLocks noChangeAspect="1"/>
            </p:cNvPicPr>
            <p:nvPr/>
          </p:nvPicPr>
          <p:blipFill>
            <a:blip r:embed="rId3"/>
            <a:stretch>
              <a:fillRect/>
            </a:stretch>
          </p:blipFill>
          <p:spPr>
            <a:xfrm>
              <a:off x="315430" y="1469414"/>
              <a:ext cx="3924552" cy="2698645"/>
            </a:xfrm>
            <a:prstGeom prst="rect">
              <a:avLst/>
            </a:prstGeom>
          </p:spPr>
        </p:pic>
        <p:sp>
          <p:nvSpPr>
            <p:cNvPr id="6" name="TextBox 5">
              <a:extLst>
                <a:ext uri="{FF2B5EF4-FFF2-40B4-BE49-F238E27FC236}">
                  <a16:creationId xmlns:a16="http://schemas.microsoft.com/office/drawing/2014/main" id="{73599D94-87D1-8FA0-E4BE-224AEF3E586B}"/>
                </a:ext>
              </a:extLst>
            </p:cNvPr>
            <p:cNvSpPr txBox="1"/>
            <p:nvPr/>
          </p:nvSpPr>
          <p:spPr>
            <a:xfrm>
              <a:off x="1578390" y="4312233"/>
              <a:ext cx="914400" cy="914400"/>
            </a:xfrm>
            <a:prstGeom prst="rect">
              <a:avLst/>
            </a:prstGeom>
          </p:spPr>
          <p:txBody>
            <a:bodyPr vert="horz" wrap="none" lIns="91440" tIns="45720" rIns="91440" bIns="45720" rtlCol="0">
              <a:normAutofit/>
            </a:bodyPr>
            <a:lstStyle/>
            <a:p>
              <a:pPr algn="l"/>
              <a:r>
                <a:rPr lang="en-US" b="1" dirty="0"/>
                <a:t>Cal pixel</a:t>
              </a:r>
            </a:p>
          </p:txBody>
        </p:sp>
        <p:cxnSp>
          <p:nvCxnSpPr>
            <p:cNvPr id="7" name="Straight Arrow Connector 6">
              <a:extLst>
                <a:ext uri="{FF2B5EF4-FFF2-40B4-BE49-F238E27FC236}">
                  <a16:creationId xmlns:a16="http://schemas.microsoft.com/office/drawing/2014/main" id="{1BEF5C85-4327-787A-FFA7-FBC493EB1257}"/>
                </a:ext>
              </a:extLst>
            </p:cNvPr>
            <p:cNvCxnSpPr>
              <a:cxnSpLocks/>
            </p:cNvCxnSpPr>
            <p:nvPr/>
          </p:nvCxnSpPr>
          <p:spPr>
            <a:xfrm flipV="1">
              <a:off x="2663343" y="3513791"/>
              <a:ext cx="751895" cy="9568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8ED883F8-8754-1671-C0CA-C3482AB43C6B}"/>
              </a:ext>
            </a:extLst>
          </p:cNvPr>
          <p:cNvSpPr txBox="1"/>
          <p:nvPr/>
        </p:nvSpPr>
        <p:spPr>
          <a:xfrm>
            <a:off x="487017" y="1162878"/>
            <a:ext cx="5407249" cy="1569660"/>
          </a:xfrm>
          <a:prstGeom prst="rect">
            <a:avLst/>
          </a:prstGeom>
          <a:noFill/>
        </p:spPr>
        <p:txBody>
          <a:bodyPr wrap="none" rtlCol="0">
            <a:spAutoFit/>
          </a:bodyPr>
          <a:lstStyle/>
          <a:p>
            <a:r>
              <a:rPr lang="en-US" sz="2400" dirty="0"/>
              <a:t>On-board calibration sources:</a:t>
            </a:r>
          </a:p>
          <a:p>
            <a:pPr marL="342900" indent="-342900">
              <a:buFont typeface="+mj-lt"/>
              <a:buAutoNum type="arabicPeriod"/>
            </a:pPr>
            <a:r>
              <a:rPr lang="en-US" sz="2400" dirty="0"/>
              <a:t>Calibration pixel + collimated </a:t>
            </a:r>
            <a:r>
              <a:rPr lang="en-US" sz="2400" baseline="30000" dirty="0"/>
              <a:t>55</a:t>
            </a:r>
            <a:r>
              <a:rPr lang="en-US" sz="2400" dirty="0"/>
              <a:t>Fe</a:t>
            </a:r>
          </a:p>
          <a:p>
            <a:pPr marL="342900" indent="-342900">
              <a:buFont typeface="+mj-lt"/>
              <a:buAutoNum type="arabicPeriod"/>
            </a:pPr>
            <a:r>
              <a:rPr lang="en-US" sz="2400" baseline="30000" dirty="0"/>
              <a:t>55</a:t>
            </a:r>
            <a:r>
              <a:rPr lang="en-US" sz="2400" dirty="0"/>
              <a:t>Fe on the Filter wheel</a:t>
            </a:r>
          </a:p>
          <a:p>
            <a:pPr marL="342900" indent="-342900">
              <a:buFont typeface="+mj-lt"/>
              <a:buAutoNum type="arabicPeriod"/>
            </a:pPr>
            <a:r>
              <a:rPr lang="en-US" sz="2400" dirty="0"/>
              <a:t>Modulated x-ray sources on the FW</a:t>
            </a:r>
          </a:p>
        </p:txBody>
      </p:sp>
      <p:pic>
        <p:nvPicPr>
          <p:cNvPr id="10" name="Picture 9">
            <a:extLst>
              <a:ext uri="{FF2B5EF4-FFF2-40B4-BE49-F238E27FC236}">
                <a16:creationId xmlns:a16="http://schemas.microsoft.com/office/drawing/2014/main" id="{5997C33F-E9DF-6F85-1043-AC8D197F2085}"/>
              </a:ext>
            </a:extLst>
          </p:cNvPr>
          <p:cNvPicPr>
            <a:picLocks noChangeAspect="1"/>
          </p:cNvPicPr>
          <p:nvPr/>
        </p:nvPicPr>
        <p:blipFill>
          <a:blip r:embed="rId4"/>
          <a:stretch>
            <a:fillRect/>
          </a:stretch>
        </p:blipFill>
        <p:spPr>
          <a:xfrm>
            <a:off x="5884059" y="3616924"/>
            <a:ext cx="5996354" cy="3241076"/>
          </a:xfrm>
          <a:prstGeom prst="rect">
            <a:avLst/>
          </a:prstGeom>
        </p:spPr>
      </p:pic>
      <p:sp>
        <p:nvSpPr>
          <p:cNvPr id="11" name="TextBox 10">
            <a:extLst>
              <a:ext uri="{FF2B5EF4-FFF2-40B4-BE49-F238E27FC236}">
                <a16:creationId xmlns:a16="http://schemas.microsoft.com/office/drawing/2014/main" id="{43539FB4-DDB1-334B-1F49-151BB8148887}"/>
              </a:ext>
            </a:extLst>
          </p:cNvPr>
          <p:cNvSpPr txBox="1"/>
          <p:nvPr/>
        </p:nvSpPr>
        <p:spPr>
          <a:xfrm>
            <a:off x="10396850" y="3897473"/>
            <a:ext cx="1223412" cy="369332"/>
          </a:xfrm>
          <a:prstGeom prst="rect">
            <a:avLst/>
          </a:prstGeom>
          <a:noFill/>
        </p:spPr>
        <p:txBody>
          <a:bodyPr wrap="none" rtlCol="0">
            <a:spAutoFit/>
          </a:bodyPr>
          <a:lstStyle/>
          <a:p>
            <a:r>
              <a:rPr lang="en-US" dirty="0"/>
              <a:t>April 2026</a:t>
            </a:r>
          </a:p>
        </p:txBody>
      </p:sp>
    </p:spTree>
    <p:extLst>
      <p:ext uri="{BB962C8B-B14F-4D97-AF65-F5344CB8AC3E}">
        <p14:creationId xmlns:p14="http://schemas.microsoft.com/office/powerpoint/2010/main" val="394665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43A4-4AF4-42FE-3965-AA790E7B4196}"/>
              </a:ext>
            </a:extLst>
          </p:cNvPr>
          <p:cNvSpPr>
            <a:spLocks noGrp="1"/>
          </p:cNvSpPr>
          <p:nvPr>
            <p:ph type="title"/>
          </p:nvPr>
        </p:nvSpPr>
        <p:spPr/>
        <p:txBody>
          <a:bodyPr/>
          <a:lstStyle/>
          <a:p>
            <a:r>
              <a:rPr lang="en-US" dirty="0"/>
              <a:t>Energy scale reconstruction</a:t>
            </a:r>
          </a:p>
        </p:txBody>
      </p:sp>
      <p:sp>
        <p:nvSpPr>
          <p:cNvPr id="8" name="TextBox 7">
            <a:extLst>
              <a:ext uri="{FF2B5EF4-FFF2-40B4-BE49-F238E27FC236}">
                <a16:creationId xmlns:a16="http://schemas.microsoft.com/office/drawing/2014/main" id="{FE998E3D-1555-6EDB-C7E3-538FCDB2B59C}"/>
              </a:ext>
            </a:extLst>
          </p:cNvPr>
          <p:cNvSpPr txBox="1"/>
          <p:nvPr/>
        </p:nvSpPr>
        <p:spPr>
          <a:xfrm>
            <a:off x="7454348" y="5317435"/>
            <a:ext cx="1733059" cy="875431"/>
          </a:xfrm>
          <a:prstGeom prst="rect">
            <a:avLst/>
          </a:prstGeom>
        </p:spPr>
        <p:txBody>
          <a:bodyPr vert="horz" wrap="square" lIns="91440" tIns="45720" rIns="91440" bIns="45720" rtlCol="0">
            <a:normAutofit/>
          </a:bodyPr>
          <a:lstStyle/>
          <a:p>
            <a:pPr algn="l"/>
            <a:r>
              <a:rPr lang="en-US" b="1" dirty="0"/>
              <a:t>Gain tracking function</a:t>
            </a:r>
          </a:p>
        </p:txBody>
      </p:sp>
      <p:sp>
        <p:nvSpPr>
          <p:cNvPr id="10" name="TextBox 9">
            <a:extLst>
              <a:ext uri="{FF2B5EF4-FFF2-40B4-BE49-F238E27FC236}">
                <a16:creationId xmlns:a16="http://schemas.microsoft.com/office/drawing/2014/main" id="{E9343030-1433-CC6E-3696-63C7D4270A0E}"/>
              </a:ext>
            </a:extLst>
          </p:cNvPr>
          <p:cNvSpPr txBox="1"/>
          <p:nvPr/>
        </p:nvSpPr>
        <p:spPr>
          <a:xfrm>
            <a:off x="2892900" y="1241731"/>
            <a:ext cx="1913467" cy="914400"/>
          </a:xfrm>
          <a:prstGeom prst="rect">
            <a:avLst/>
          </a:prstGeom>
        </p:spPr>
        <p:txBody>
          <a:bodyPr vert="horz" wrap="none" lIns="91440" tIns="45720" rIns="91440" bIns="45720" rtlCol="0">
            <a:normAutofit/>
          </a:bodyPr>
          <a:lstStyle/>
          <a:p>
            <a:pPr algn="l"/>
            <a:r>
              <a:rPr lang="en-US" b="1" dirty="0"/>
              <a:t>XRISM on orbit</a:t>
            </a:r>
          </a:p>
        </p:txBody>
      </p:sp>
      <p:pic>
        <p:nvPicPr>
          <p:cNvPr id="4" name="Picture 3">
            <a:extLst>
              <a:ext uri="{FF2B5EF4-FFF2-40B4-BE49-F238E27FC236}">
                <a16:creationId xmlns:a16="http://schemas.microsoft.com/office/drawing/2014/main" id="{2A841CC1-0581-8B4F-1657-9318BB7CE593}"/>
              </a:ext>
            </a:extLst>
          </p:cNvPr>
          <p:cNvPicPr>
            <a:picLocks noChangeAspect="1"/>
          </p:cNvPicPr>
          <p:nvPr/>
        </p:nvPicPr>
        <p:blipFill>
          <a:blip r:embed="rId2"/>
          <a:srcRect l="2824" t="3175" r="3952"/>
          <a:stretch>
            <a:fillRect/>
          </a:stretch>
        </p:blipFill>
        <p:spPr>
          <a:xfrm>
            <a:off x="7217750" y="1698931"/>
            <a:ext cx="4868233" cy="3149227"/>
          </a:xfrm>
          <a:prstGeom prst="rect">
            <a:avLst/>
          </a:prstGeom>
        </p:spPr>
      </p:pic>
      <p:pic>
        <p:nvPicPr>
          <p:cNvPr id="13" name="Picture 12">
            <a:extLst>
              <a:ext uri="{FF2B5EF4-FFF2-40B4-BE49-F238E27FC236}">
                <a16:creationId xmlns:a16="http://schemas.microsoft.com/office/drawing/2014/main" id="{B935A608-C2DA-3E2A-259B-74ADB1594FC7}"/>
              </a:ext>
            </a:extLst>
          </p:cNvPr>
          <p:cNvPicPr>
            <a:picLocks noChangeAspect="1"/>
          </p:cNvPicPr>
          <p:nvPr/>
        </p:nvPicPr>
        <p:blipFill>
          <a:blip r:embed="rId3"/>
          <a:srcRect l="875" t="2145" r="2782"/>
          <a:stretch>
            <a:fillRect/>
          </a:stretch>
        </p:blipFill>
        <p:spPr>
          <a:xfrm>
            <a:off x="0" y="1698931"/>
            <a:ext cx="7056783" cy="4208252"/>
          </a:xfrm>
          <a:prstGeom prst="rect">
            <a:avLst/>
          </a:prstGeom>
        </p:spPr>
      </p:pic>
      <p:cxnSp>
        <p:nvCxnSpPr>
          <p:cNvPr id="11" name="Straight Arrow Connector 10">
            <a:extLst>
              <a:ext uri="{FF2B5EF4-FFF2-40B4-BE49-F238E27FC236}">
                <a16:creationId xmlns:a16="http://schemas.microsoft.com/office/drawing/2014/main" id="{952D04AD-30D6-F400-7587-08F7E3EB6ABF}"/>
              </a:ext>
            </a:extLst>
          </p:cNvPr>
          <p:cNvCxnSpPr>
            <a:cxnSpLocks/>
          </p:cNvCxnSpPr>
          <p:nvPr/>
        </p:nvCxnSpPr>
        <p:spPr>
          <a:xfrm flipH="1" flipV="1">
            <a:off x="6450496" y="3945835"/>
            <a:ext cx="1103243" cy="1371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08D918-32EA-E656-6924-08E6F7B2F3EF}"/>
              </a:ext>
            </a:extLst>
          </p:cNvPr>
          <p:cNvCxnSpPr>
            <a:cxnSpLocks/>
          </p:cNvCxnSpPr>
          <p:nvPr/>
        </p:nvCxnSpPr>
        <p:spPr>
          <a:xfrm>
            <a:off x="6589643" y="2594113"/>
            <a:ext cx="96409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144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9CA7-5BFC-119B-8FE9-7D1BFE530EC2}"/>
              </a:ext>
            </a:extLst>
          </p:cNvPr>
          <p:cNvSpPr>
            <a:spLocks noGrp="1"/>
          </p:cNvSpPr>
          <p:nvPr>
            <p:ph type="title"/>
          </p:nvPr>
        </p:nvSpPr>
        <p:spPr/>
        <p:txBody>
          <a:bodyPr/>
          <a:lstStyle/>
          <a:p>
            <a:r>
              <a:rPr lang="en-US" dirty="0"/>
              <a:t>Reconstruction algorithm</a:t>
            </a:r>
          </a:p>
        </p:txBody>
      </p:sp>
      <p:pic>
        <p:nvPicPr>
          <p:cNvPr id="4" name="Picture 3">
            <a:extLst>
              <a:ext uri="{FF2B5EF4-FFF2-40B4-BE49-F238E27FC236}">
                <a16:creationId xmlns:a16="http://schemas.microsoft.com/office/drawing/2014/main" id="{E6714151-D1E2-1135-7553-15AF7A589B14}"/>
              </a:ext>
            </a:extLst>
          </p:cNvPr>
          <p:cNvPicPr>
            <a:picLocks noChangeAspect="1"/>
          </p:cNvPicPr>
          <p:nvPr/>
        </p:nvPicPr>
        <p:blipFill>
          <a:blip r:embed="rId2"/>
          <a:stretch>
            <a:fillRect/>
          </a:stretch>
        </p:blipFill>
        <p:spPr>
          <a:xfrm>
            <a:off x="5542794" y="2563502"/>
            <a:ext cx="6568326" cy="3942717"/>
          </a:xfrm>
          <a:prstGeom prst="rect">
            <a:avLst/>
          </a:prstGeom>
        </p:spPr>
      </p:pic>
      <p:sp>
        <p:nvSpPr>
          <p:cNvPr id="5" name="TextBox 4">
            <a:extLst>
              <a:ext uri="{FF2B5EF4-FFF2-40B4-BE49-F238E27FC236}">
                <a16:creationId xmlns:a16="http://schemas.microsoft.com/office/drawing/2014/main" id="{8505BB3D-DDDF-85B0-0D0D-FA07E82ECFDF}"/>
              </a:ext>
            </a:extLst>
          </p:cNvPr>
          <p:cNvSpPr txBox="1"/>
          <p:nvPr/>
        </p:nvSpPr>
        <p:spPr>
          <a:xfrm>
            <a:off x="122798" y="1006338"/>
            <a:ext cx="7785145" cy="1477328"/>
          </a:xfrm>
          <a:prstGeom prst="rect">
            <a:avLst/>
          </a:prstGeom>
          <a:noFill/>
        </p:spPr>
        <p:txBody>
          <a:bodyPr wrap="none" rtlCol="0">
            <a:spAutoFit/>
          </a:bodyPr>
          <a:lstStyle/>
          <a:p>
            <a:r>
              <a:rPr lang="en-US" dirty="0"/>
              <a:t>Parameterize all changes in gain as the “effective” temperature of the pixel</a:t>
            </a:r>
          </a:p>
          <a:p>
            <a:endParaRPr lang="en-US" dirty="0"/>
          </a:p>
          <a:p>
            <a:pPr marL="285750" indent="-285750">
              <a:buFont typeface="Arial" panose="020B0604020202020204" pitchFamily="34" charset="0"/>
              <a:buChar char="•"/>
            </a:pPr>
            <a:r>
              <a:rPr lang="en-US" dirty="0"/>
              <a:t>Based on apparent “energy” of the fiducial measurement</a:t>
            </a:r>
          </a:p>
          <a:p>
            <a:pPr marL="742950" lvl="1" indent="-285750">
              <a:buFont typeface="Arial" panose="020B0604020202020204" pitchFamily="34" charset="0"/>
              <a:buChar char="•"/>
            </a:pPr>
            <a:r>
              <a:rPr lang="en-US" dirty="0"/>
              <a:t>Derive effective temperature</a:t>
            </a:r>
          </a:p>
          <a:p>
            <a:pPr marL="742950" lvl="1" indent="-285750">
              <a:buFont typeface="Arial" panose="020B0604020202020204" pitchFamily="34" charset="0"/>
              <a:buChar char="•"/>
            </a:pPr>
            <a:r>
              <a:rPr lang="en-US" dirty="0"/>
              <a:t>Synthesize new energy scale for each pixel for each time step</a:t>
            </a:r>
          </a:p>
        </p:txBody>
      </p:sp>
      <p:pic>
        <p:nvPicPr>
          <p:cNvPr id="6" name="Picture 5">
            <a:extLst>
              <a:ext uri="{FF2B5EF4-FFF2-40B4-BE49-F238E27FC236}">
                <a16:creationId xmlns:a16="http://schemas.microsoft.com/office/drawing/2014/main" id="{E6A32E63-7635-D302-9D7A-B19D91E304DC}"/>
              </a:ext>
            </a:extLst>
          </p:cNvPr>
          <p:cNvPicPr>
            <a:picLocks noChangeAspect="1"/>
          </p:cNvPicPr>
          <p:nvPr/>
        </p:nvPicPr>
        <p:blipFill>
          <a:blip r:embed="rId3"/>
          <a:stretch>
            <a:fillRect/>
          </a:stretch>
        </p:blipFill>
        <p:spPr>
          <a:xfrm>
            <a:off x="1" y="2500934"/>
            <a:ext cx="5542793" cy="3350728"/>
          </a:xfrm>
          <a:prstGeom prst="rect">
            <a:avLst/>
          </a:prstGeom>
        </p:spPr>
      </p:pic>
      <p:sp>
        <p:nvSpPr>
          <p:cNvPr id="7" name="TextBox 6">
            <a:extLst>
              <a:ext uri="{FF2B5EF4-FFF2-40B4-BE49-F238E27FC236}">
                <a16:creationId xmlns:a16="http://schemas.microsoft.com/office/drawing/2014/main" id="{A5252C29-6A51-B212-B6FD-10AA7D201BD9}"/>
              </a:ext>
            </a:extLst>
          </p:cNvPr>
          <p:cNvSpPr txBox="1"/>
          <p:nvPr/>
        </p:nvSpPr>
        <p:spPr>
          <a:xfrm>
            <a:off x="122798" y="5868930"/>
            <a:ext cx="3741281" cy="646331"/>
          </a:xfrm>
          <a:prstGeom prst="rect">
            <a:avLst/>
          </a:prstGeom>
          <a:noFill/>
        </p:spPr>
        <p:txBody>
          <a:bodyPr wrap="none" rtlCol="0">
            <a:spAutoFit/>
          </a:bodyPr>
          <a:lstStyle/>
          <a:p>
            <a:r>
              <a:rPr lang="en-US" dirty="0"/>
              <a:t>XRISM: Porter et al., JLTP (2016)</a:t>
            </a:r>
          </a:p>
          <a:p>
            <a:r>
              <a:rPr lang="en-US" dirty="0"/>
              <a:t>XIFU: </a:t>
            </a:r>
            <a:r>
              <a:rPr lang="en-US" dirty="0" err="1"/>
              <a:t>Cucchetti</a:t>
            </a:r>
            <a:r>
              <a:rPr lang="en-US" dirty="0"/>
              <a:t> et al., JLTP (2024)</a:t>
            </a:r>
          </a:p>
        </p:txBody>
      </p:sp>
    </p:spTree>
    <p:extLst>
      <p:ext uri="{BB962C8B-B14F-4D97-AF65-F5344CB8AC3E}">
        <p14:creationId xmlns:p14="http://schemas.microsoft.com/office/powerpoint/2010/main" val="1011547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27524</TotalTime>
  <Words>776</Words>
  <Application>Microsoft Macintosh PowerPoint</Application>
  <PresentationFormat>Widescreen</PresentationFormat>
  <Paragraphs>117</Paragraphs>
  <Slides>15</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4" baseType="lpstr">
      <vt:lpstr>Arial</vt:lpstr>
      <vt:lpstr>Avenir</vt:lpstr>
      <vt:lpstr>Calibri</vt:lpstr>
      <vt:lpstr>Courier New</vt:lpstr>
      <vt:lpstr>Helvetica</vt:lpstr>
      <vt:lpstr>System Font Regular</vt:lpstr>
      <vt:lpstr>Wingdings</vt:lpstr>
      <vt:lpstr>Office Theme</vt:lpstr>
      <vt:lpstr>Equation</vt:lpstr>
      <vt:lpstr>Reconstructing the time dependent energy scale for XRISM/Resolve</vt:lpstr>
      <vt:lpstr>X-ray calorimetry</vt:lpstr>
      <vt:lpstr>The XRISM/Resolve Detector</vt:lpstr>
      <vt:lpstr>Resolve – Cryostat</vt:lpstr>
      <vt:lpstr>Ground energy scale calibration</vt:lpstr>
      <vt:lpstr>A couple of words about calibration</vt:lpstr>
      <vt:lpstr>Need to track the gain and reconstruct the energy scale as a function of time</vt:lpstr>
      <vt:lpstr>Energy scale reconstruction</vt:lpstr>
      <vt:lpstr>Reconstruction algorithm</vt:lpstr>
      <vt:lpstr>Energy Scale reconstruction in-flight</vt:lpstr>
      <vt:lpstr>Efficacy on orbit</vt:lpstr>
      <vt:lpstr>Gain reconstruction reports</vt:lpstr>
      <vt:lpstr>Benchmarking</vt:lpstr>
      <vt:lpstr>But, the half-life of 55Fe is 2.6 years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DeLee I. (GSFC-460.0)[ASRC FEDERAL SYSTEM SOLUTIONS]</dc:creator>
  <cp:lastModifiedBy>Porter, Frederick S {Scott} (GSFC-6620)</cp:lastModifiedBy>
  <cp:revision>411</cp:revision>
  <cp:lastPrinted>2026-04-17T17:37:14Z</cp:lastPrinted>
  <dcterms:created xsi:type="dcterms:W3CDTF">2021-03-01T18:40:24Z</dcterms:created>
  <dcterms:modified xsi:type="dcterms:W3CDTF">2026-04-21T08:28:30Z</dcterms:modified>
</cp:coreProperties>
</file>