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embeddedFontLst>
    <p:embeddedFont>
      <p:font typeface="Bell M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BellMT-regular.fntdata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BellMT-italic.fntdata"/><Relationship Id="rId25" Type="http://schemas.openxmlformats.org/officeDocument/2006/relationships/font" Target="fonts/BellMT-bold.fntdata"/><Relationship Id="rId27" Type="http://schemas.openxmlformats.org/officeDocument/2006/relationships/font" Target="fonts/BellMT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f28702d317_2_19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g3f28702d317_2_19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f28702d317_2_30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g3f28702d317_2_3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f28702d317_2_26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g3f28702d317_2_2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f28702d317_2_29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3" name="Google Shape;343;g3f28702d317_2_29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g3f28702d317_2_29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f28702d317_2_2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6" name="Google Shape;356;g3f28702d317_2_27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g3f28702d317_2_27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3f28702d317_2_28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9" name="Google Shape;369;g3f28702d317_2_28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g3f28702d317_2_28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3f28702d317_2_2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g3f28702d317_2_2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f28702d317_0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g3f28702d317_0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f28702d317_2_2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g3f28702d317_2_2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f28702d317_2_20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3f28702d317_2_20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f28702d317_2_2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g3f28702d317_2_2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f28702d317_2_2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g3f28702d317_2_2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f28702d317_2_2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3f28702d317_2_2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f28702d317_2_25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g3f28702d317_2_2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f28702d317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f28702d317_0_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f28702d317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g3f28702d317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f28702d317_2_25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g3f28702d317_2_2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14"/>
          <p:cNvGrpSpPr/>
          <p:nvPr/>
        </p:nvGrpSpPr>
        <p:grpSpPr>
          <a:xfrm>
            <a:off x="0" y="0"/>
            <a:ext cx="9143999" cy="5146200"/>
            <a:chOff x="1" y="0"/>
            <a:chExt cx="12191999" cy="6861600"/>
          </a:xfrm>
        </p:grpSpPr>
        <p:sp>
          <p:nvSpPr>
            <p:cNvPr id="58" name="Google Shape;58;p14"/>
            <p:cNvSpPr/>
            <p:nvPr/>
          </p:nvSpPr>
          <p:spPr>
            <a:xfrm rot="-5400000">
              <a:off x="1" y="1640114"/>
              <a:ext cx="5217886" cy="5217886"/>
            </a:xfrm>
            <a:prstGeom prst="rect">
              <a:avLst/>
            </a:prstGeom>
            <a:gradFill>
              <a:gsLst>
                <a:gs pos="0">
                  <a:srgbClr val="23B4C3">
                    <a:alpha val="60000"/>
                  </a:srgbClr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78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61" name="Google Shape;61;p14"/>
            <p:cNvGrpSpPr/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62" name="Google Shape;62;p14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3" name="Google Shape;63;p14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64" name="Google Shape;64;p14"/>
            <p:cNvGrpSpPr/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65" name="Google Shape;65;p14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6" name="Google Shape;66;p14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67" name="Google Shape;67;p14"/>
            <p:cNvSpPr/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0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68" name="Google Shape;68;p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9" name="Google Shape;69;p14"/>
          <p:cNvSpPr txBox="1"/>
          <p:nvPr>
            <p:ph type="ctrTitle"/>
          </p:nvPr>
        </p:nvSpPr>
        <p:spPr>
          <a:xfrm>
            <a:off x="405000" y="405000"/>
            <a:ext cx="8317705" cy="2848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Bell MT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subTitle"/>
          </p:nvPr>
        </p:nvSpPr>
        <p:spPr>
          <a:xfrm>
            <a:off x="405000" y="3381375"/>
            <a:ext cx="5509022" cy="135016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cap="none"/>
            </a:lvl1pPr>
            <a:lvl2pPr lvl="1" algn="ctr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/>
            </a:lvl2pPr>
            <a:lvl3pPr lvl="2" algn="ctr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3pPr>
            <a:lvl4pPr lvl="3" algn="ctr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4pPr>
            <a:lvl5pPr lvl="4" algn="ctr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15"/>
          <p:cNvGrpSpPr/>
          <p:nvPr/>
        </p:nvGrpSpPr>
        <p:grpSpPr>
          <a:xfrm>
            <a:off x="0" y="-2"/>
            <a:ext cx="9144000" cy="5143502"/>
            <a:chOff x="0" y="-3"/>
            <a:chExt cx="12192000" cy="6858003"/>
          </a:xfrm>
        </p:grpSpPr>
        <p:sp>
          <p:nvSpPr>
            <p:cNvPr id="76" name="Google Shape;76;p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77" name="Google Shape;77;p15"/>
            <p:cNvGrpSpPr/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78" name="Google Shape;78;p15"/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79" name="Google Shape;79;p15"/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80" name="Google Shape;80;p15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2D3BE7">
                    <a:alpha val="60000"/>
                  </a:srgbClr>
                </a:gs>
                <a:gs pos="60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1" name="Google Shape;81;p15"/>
            <p:cNvSpPr/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82" name="Google Shape;82;p15"/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83" name="Google Shape;83;p15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4" name="Google Shape;84;p15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85" name="Google Shape;85;p15"/>
            <p:cNvSpPr/>
            <p:nvPr/>
          </p:nvSpPr>
          <p:spPr>
            <a:xfrm flipH="1" rot="10800000">
              <a:off x="0" y="521786"/>
              <a:ext cx="6336213" cy="6336213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1774D5">
                    <a:alpha val="0"/>
                  </a:srgbClr>
                </a:gs>
                <a:gs pos="100000">
                  <a:srgbClr val="1774D5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86" name="Google Shape;86;p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7" name="Google Shape;87;p15"/>
          <p:cNvSpPr txBox="1"/>
          <p:nvPr>
            <p:ph type="title"/>
          </p:nvPr>
        </p:nvSpPr>
        <p:spPr>
          <a:xfrm>
            <a:off x="405000" y="404999"/>
            <a:ext cx="8317706" cy="9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" type="body"/>
          </p:nvPr>
        </p:nvSpPr>
        <p:spPr>
          <a:xfrm>
            <a:off x="405000" y="1447200"/>
            <a:ext cx="4077890" cy="3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2" type="body"/>
          </p:nvPr>
        </p:nvSpPr>
        <p:spPr>
          <a:xfrm>
            <a:off x="4652963" y="1447200"/>
            <a:ext cx="4077890" cy="3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1" name="Google Shape;91;p15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16"/>
          <p:cNvGrpSpPr/>
          <p:nvPr/>
        </p:nvGrpSpPr>
        <p:grpSpPr>
          <a:xfrm flipH="1" rot="10800000">
            <a:off x="0" y="-1"/>
            <a:ext cx="9143999" cy="5146201"/>
            <a:chOff x="0" y="-1"/>
            <a:chExt cx="12191999" cy="6861601"/>
          </a:xfrm>
        </p:grpSpPr>
        <p:sp>
          <p:nvSpPr>
            <p:cNvPr id="95" name="Google Shape;95;p16"/>
            <p:cNvSpPr/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>
              <a:gsLst>
                <a:gs pos="0">
                  <a:srgbClr val="23B4C3">
                    <a:alpha val="60000"/>
                  </a:srgbClr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6" name="Google Shape;96;p16"/>
            <p:cNvSpPr/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7" name="Google Shape;97;p16"/>
            <p:cNvSpPr/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98" name="Google Shape;98;p16"/>
            <p:cNvGrpSpPr/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99" name="Google Shape;99;p16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0" name="Google Shape;100;p16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01" name="Google Shape;101;p16"/>
            <p:cNvSpPr/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02" name="Google Shape;102;p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3" name="Google Shape;103;p16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405000" y="1896665"/>
            <a:ext cx="8325852" cy="283487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17"/>
          <p:cNvGrpSpPr/>
          <p:nvPr/>
        </p:nvGrpSpPr>
        <p:grpSpPr>
          <a:xfrm>
            <a:off x="0" y="0"/>
            <a:ext cx="9144000" cy="5143500"/>
            <a:chOff x="0" y="0"/>
            <a:chExt cx="12192000" cy="6858000"/>
          </a:xfrm>
        </p:grpSpPr>
        <p:sp>
          <p:nvSpPr>
            <p:cNvPr id="110" name="Google Shape;110;p17"/>
            <p:cNvSpPr/>
            <p:nvPr/>
          </p:nvSpPr>
          <p:spPr>
            <a:xfrm flipH="1" rot="10800000">
              <a:off x="0" y="2019649"/>
              <a:ext cx="4838350" cy="4838350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1774D5">
                    <a:alpha val="0"/>
                  </a:srgbClr>
                </a:gs>
                <a:gs pos="100000">
                  <a:srgbClr val="1774D5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11" name="Google Shape;111;p17"/>
            <p:cNvGrpSpPr/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112" name="Google Shape;112;p17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13" name="Google Shape;113;p17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14" name="Google Shape;114;p17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2D3BE7">
                    <a:alpha val="60000"/>
                  </a:srgbClr>
                </a:gs>
                <a:gs pos="60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5" name="Google Shape;115;p17"/>
            <p:cNvSpPr/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16" name="Google Shape;116;p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7" name="Google Shape;117;p17"/>
          <p:cNvSpPr txBox="1"/>
          <p:nvPr>
            <p:ph type="title"/>
          </p:nvPr>
        </p:nvSpPr>
        <p:spPr>
          <a:xfrm>
            <a:off x="405000" y="405000"/>
            <a:ext cx="5509022" cy="43265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Bell MT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6056709" y="405000"/>
            <a:ext cx="2674142" cy="43265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9" name="Google Shape;119;p17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17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17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23;p18"/>
          <p:cNvGrpSpPr/>
          <p:nvPr/>
        </p:nvGrpSpPr>
        <p:grpSpPr>
          <a:xfrm>
            <a:off x="0" y="-2"/>
            <a:ext cx="9143999" cy="5143501"/>
            <a:chOff x="0" y="-2"/>
            <a:chExt cx="12191999" cy="6858002"/>
          </a:xfrm>
        </p:grpSpPr>
        <p:sp>
          <p:nvSpPr>
            <p:cNvPr id="124" name="Google Shape;124;p18"/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>
              <a:gsLst>
                <a:gs pos="0">
                  <a:srgbClr val="2D3BE7">
                    <a:alpha val="40000"/>
                  </a:srgbClr>
                </a:gs>
                <a:gs pos="34000">
                  <a:srgbClr val="2D3BE7">
                    <a:alpha val="20000"/>
                  </a:srgbClr>
                </a:gs>
                <a:gs pos="65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0%" l="100%" r="0%" t="100%"/>
              </a:path>
              <a:tileRect b="-100%" l="0%" r="-100%" t="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25" name="Google Shape;125;p18"/>
            <p:cNvGrpSpPr/>
            <p:nvPr/>
          </p:nvGrpSpPr>
          <p:grpSpPr>
            <a:xfrm rot="-54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126" name="Google Shape;126;p18"/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27" name="Google Shape;127;p18"/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28" name="Google Shape;128;p18"/>
            <p:cNvGrpSpPr/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29" name="Google Shape;129;p18"/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2D3BE7">
                      <a:alpha val="60000"/>
                    </a:srgbClr>
                  </a:gs>
                  <a:gs pos="63000">
                    <a:srgbClr val="2D3BE7">
                      <a:alpha val="0"/>
                    </a:srgbClr>
                  </a:gs>
                  <a:gs pos="100000">
                    <a:srgbClr val="2D3BE7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30" name="Google Shape;130;p18"/>
              <p:cNvSpPr/>
              <p:nvPr/>
            </p:nvSpPr>
            <p:spPr>
              <a:xfrm flipH="1" rot="10800000">
                <a:off x="1" y="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2D3BE7">
                      <a:alpha val="60000"/>
                    </a:srgbClr>
                  </a:gs>
                  <a:gs pos="63000">
                    <a:srgbClr val="2D3BE7">
                      <a:alpha val="0"/>
                    </a:srgbClr>
                  </a:gs>
                  <a:gs pos="100000">
                    <a:srgbClr val="2D3BE7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31" name="Google Shape;131;p18"/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32" name="Google Shape;132;p18"/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33" name="Google Shape;133;p18"/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34" name="Google Shape;134;p18"/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35" name="Google Shape;135;p18"/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36" name="Google Shape;136;p18"/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</p:grpSp>
      <p:sp>
        <p:nvSpPr>
          <p:cNvPr id="137" name="Google Shape;137;p1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8" name="Google Shape;138;p18"/>
          <p:cNvSpPr txBox="1"/>
          <p:nvPr>
            <p:ph type="title"/>
          </p:nvPr>
        </p:nvSpPr>
        <p:spPr>
          <a:xfrm>
            <a:off x="405000" y="404999"/>
            <a:ext cx="8317705" cy="9077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9" name="Google Shape;139;p18"/>
          <p:cNvSpPr txBox="1"/>
          <p:nvPr>
            <p:ph idx="1" type="body"/>
          </p:nvPr>
        </p:nvSpPr>
        <p:spPr>
          <a:xfrm>
            <a:off x="405000" y="1447337"/>
            <a:ext cx="4086039" cy="594121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0" sz="1200" cap="none"/>
            </a:lvl1pPr>
            <a:lvl2pPr indent="-2286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40" name="Google Shape;140;p18"/>
          <p:cNvSpPr txBox="1"/>
          <p:nvPr>
            <p:ph idx="2" type="body"/>
          </p:nvPr>
        </p:nvSpPr>
        <p:spPr>
          <a:xfrm>
            <a:off x="405000" y="2203383"/>
            <a:ext cx="4077890" cy="25324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18"/>
          <p:cNvSpPr txBox="1"/>
          <p:nvPr>
            <p:ph idx="3" type="body"/>
          </p:nvPr>
        </p:nvSpPr>
        <p:spPr>
          <a:xfrm>
            <a:off x="4652962" y="1447336"/>
            <a:ext cx="4077890" cy="594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0" i="0" sz="1200" cap="none"/>
            </a:lvl1pPr>
            <a:lvl2pPr indent="-2286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42" name="Google Shape;142;p18"/>
          <p:cNvSpPr txBox="1"/>
          <p:nvPr>
            <p:ph idx="4" type="body"/>
          </p:nvPr>
        </p:nvSpPr>
        <p:spPr>
          <a:xfrm>
            <a:off x="4652963" y="2203383"/>
            <a:ext cx="4077890" cy="25324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18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4" name="Google Shape;144;p18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5" name="Google Shape;145;p18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19"/>
          <p:cNvGrpSpPr/>
          <p:nvPr/>
        </p:nvGrpSpPr>
        <p:grpSpPr>
          <a:xfrm rot="10800000">
            <a:off x="1044000" y="0"/>
            <a:ext cx="8100000" cy="5143500"/>
            <a:chOff x="0" y="0"/>
            <a:chExt cx="10800000" cy="6858000"/>
          </a:xfrm>
        </p:grpSpPr>
        <p:sp>
          <p:nvSpPr>
            <p:cNvPr id="148" name="Google Shape;148;p19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50" name="Google Shape;150;p19"/>
          <p:cNvGrpSpPr/>
          <p:nvPr/>
        </p:nvGrpSpPr>
        <p:grpSpPr>
          <a:xfrm flipH="1" rot="-5400000">
            <a:off x="-1285875" y="1285875"/>
            <a:ext cx="5143500" cy="2571750"/>
            <a:chOff x="0" y="0"/>
            <a:chExt cx="2880000" cy="1440000"/>
          </a:xfrm>
        </p:grpSpPr>
        <p:sp>
          <p:nvSpPr>
            <p:cNvPr id="151" name="Google Shape;151;p19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53" name="Google Shape;153;p19"/>
          <p:cNvSpPr/>
          <p:nvPr/>
        </p:nvSpPr>
        <p:spPr>
          <a:xfrm rot="10800000">
            <a:off x="4201715" y="201215"/>
            <a:ext cx="4942285" cy="4942285"/>
          </a:xfrm>
          <a:prstGeom prst="rect">
            <a:avLst/>
          </a:prstGeom>
          <a:gradFill>
            <a:gsLst>
              <a:gs pos="0">
                <a:schemeClr val="accent1"/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4" name="Google Shape;154;p19"/>
          <p:cNvSpPr/>
          <p:nvPr/>
        </p:nvSpPr>
        <p:spPr>
          <a:xfrm>
            <a:off x="0" y="0"/>
            <a:ext cx="4942285" cy="4942285"/>
          </a:xfrm>
          <a:prstGeom prst="rect">
            <a:avLst/>
          </a:prstGeom>
          <a:gradFill>
            <a:gsLst>
              <a:gs pos="0">
                <a:srgbClr val="1774D5">
                  <a:alpha val="60000"/>
                </a:srgbClr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5" name="Google Shape;155;p1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6" name="Google Shape;156;p19"/>
          <p:cNvSpPr txBox="1"/>
          <p:nvPr>
            <p:ph type="title"/>
          </p:nvPr>
        </p:nvSpPr>
        <p:spPr>
          <a:xfrm>
            <a:off x="413147" y="411957"/>
            <a:ext cx="8317706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Bell MT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7" name="Google Shape;157;p19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8" name="Google Shape;158;p19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9" name="Google Shape;159;p19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20"/>
          <p:cNvGrpSpPr/>
          <p:nvPr/>
        </p:nvGrpSpPr>
        <p:grpSpPr>
          <a:xfrm>
            <a:off x="0" y="0"/>
            <a:ext cx="9143999" cy="5146200"/>
            <a:chOff x="1" y="0"/>
            <a:chExt cx="12191999" cy="6861600"/>
          </a:xfrm>
        </p:grpSpPr>
        <p:sp>
          <p:nvSpPr>
            <p:cNvPr id="162" name="Google Shape;162;p20"/>
            <p:cNvSpPr/>
            <p:nvPr/>
          </p:nvSpPr>
          <p:spPr>
            <a:xfrm rot="-5400000">
              <a:off x="1" y="1640114"/>
              <a:ext cx="5217886" cy="5217886"/>
            </a:xfrm>
            <a:prstGeom prst="rect">
              <a:avLst/>
            </a:prstGeom>
            <a:gradFill>
              <a:gsLst>
                <a:gs pos="0">
                  <a:srgbClr val="23B4C3">
                    <a:alpha val="60000"/>
                  </a:srgbClr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3" name="Google Shape;163;p20"/>
            <p:cNvSpPr/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78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4" name="Google Shape;164;p20"/>
            <p:cNvSpPr/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65" name="Google Shape;165;p20"/>
            <p:cNvGrpSpPr/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66" name="Google Shape;166;p20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67" name="Google Shape;167;p20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68" name="Google Shape;168;p20"/>
            <p:cNvGrpSpPr/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9" name="Google Shape;169;p20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70" name="Google Shape;170;p20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71" name="Google Shape;171;p20"/>
            <p:cNvSpPr/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0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72" name="Google Shape;172;p2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3" name="Google Shape;173;p20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4" name="Google Shape;174;p20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5" name="Google Shape;175;p20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21"/>
          <p:cNvGrpSpPr/>
          <p:nvPr/>
        </p:nvGrpSpPr>
        <p:grpSpPr>
          <a:xfrm flipH="1">
            <a:off x="0" y="0"/>
            <a:ext cx="9143999" cy="5143501"/>
            <a:chOff x="0" y="-2"/>
            <a:chExt cx="12191999" cy="6858002"/>
          </a:xfrm>
        </p:grpSpPr>
        <p:sp>
          <p:nvSpPr>
            <p:cNvPr id="178" name="Google Shape;178;p21"/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>
              <a:gsLst>
                <a:gs pos="0">
                  <a:srgbClr val="2D3BE7">
                    <a:alpha val="40000"/>
                  </a:srgbClr>
                </a:gs>
                <a:gs pos="34000">
                  <a:srgbClr val="2D3BE7">
                    <a:alpha val="20000"/>
                  </a:srgbClr>
                </a:gs>
                <a:gs pos="65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0%" l="100%" r="0%" t="100%"/>
              </a:path>
              <a:tileRect b="-100%" l="0%" r="-100%" t="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79" name="Google Shape;179;p21"/>
            <p:cNvGrpSpPr/>
            <p:nvPr/>
          </p:nvGrpSpPr>
          <p:grpSpPr>
            <a:xfrm rot="-54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180" name="Google Shape;180;p21"/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81" name="Google Shape;181;p21"/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82" name="Google Shape;182;p21"/>
            <p:cNvGrpSpPr/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3" name="Google Shape;183;p21"/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2D3BE7">
                      <a:alpha val="60000"/>
                    </a:srgbClr>
                  </a:gs>
                  <a:gs pos="63000">
                    <a:srgbClr val="2D3BE7">
                      <a:alpha val="0"/>
                    </a:srgbClr>
                  </a:gs>
                  <a:gs pos="100000">
                    <a:srgbClr val="2D3BE7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84" name="Google Shape;184;p21"/>
              <p:cNvSpPr/>
              <p:nvPr/>
            </p:nvSpPr>
            <p:spPr>
              <a:xfrm flipH="1" rot="10800000">
                <a:off x="1" y="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2D3BE7">
                      <a:alpha val="60000"/>
                    </a:srgbClr>
                  </a:gs>
                  <a:gs pos="63000">
                    <a:srgbClr val="2D3BE7">
                      <a:alpha val="0"/>
                    </a:srgbClr>
                  </a:gs>
                  <a:gs pos="100000">
                    <a:srgbClr val="2D3BE7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85" name="Google Shape;185;p21"/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86" name="Google Shape;186;p21"/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87" name="Google Shape;187;p21"/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88" name="Google Shape;188;p21"/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89" name="Google Shape;189;p21"/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90" name="Google Shape;190;p21"/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23B4C3">
                      <a:alpha val="60000"/>
                    </a:srgbClr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</p:grpSp>
      <p:sp>
        <p:nvSpPr>
          <p:cNvPr id="191" name="Google Shape;191;p2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21"/>
          <p:cNvSpPr txBox="1"/>
          <p:nvPr>
            <p:ph type="title"/>
          </p:nvPr>
        </p:nvSpPr>
        <p:spPr>
          <a:xfrm>
            <a:off x="404999" y="405000"/>
            <a:ext cx="338356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3" name="Google Shape;193;p21"/>
          <p:cNvSpPr txBox="1"/>
          <p:nvPr>
            <p:ph idx="1" type="body"/>
          </p:nvPr>
        </p:nvSpPr>
        <p:spPr>
          <a:xfrm>
            <a:off x="3924300" y="405000"/>
            <a:ext cx="4806552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indent="-3429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94" name="Google Shape;194;p21"/>
          <p:cNvSpPr txBox="1"/>
          <p:nvPr>
            <p:ph idx="2" type="body"/>
          </p:nvPr>
        </p:nvSpPr>
        <p:spPr>
          <a:xfrm>
            <a:off x="405000" y="2652713"/>
            <a:ext cx="3383570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cap="none"/>
            </a:lvl1pPr>
            <a:lvl2pPr indent="-2286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95" name="Google Shape;195;p21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6" name="Google Shape;196;p21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7" name="Google Shape;197;p21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22"/>
          <p:cNvGrpSpPr/>
          <p:nvPr/>
        </p:nvGrpSpPr>
        <p:grpSpPr>
          <a:xfrm rot="10800000">
            <a:off x="1044000" y="0"/>
            <a:ext cx="8100000" cy="5143500"/>
            <a:chOff x="0" y="0"/>
            <a:chExt cx="10800000" cy="6858000"/>
          </a:xfrm>
        </p:grpSpPr>
        <p:sp>
          <p:nvSpPr>
            <p:cNvPr id="200" name="Google Shape;200;p22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1" name="Google Shape;201;p22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02" name="Google Shape;202;p22"/>
          <p:cNvGrpSpPr/>
          <p:nvPr/>
        </p:nvGrpSpPr>
        <p:grpSpPr>
          <a:xfrm flipH="1" rot="-5400000">
            <a:off x="-1285875" y="1285875"/>
            <a:ext cx="5143500" cy="2571750"/>
            <a:chOff x="0" y="0"/>
            <a:chExt cx="2880000" cy="1440000"/>
          </a:xfrm>
        </p:grpSpPr>
        <p:sp>
          <p:nvSpPr>
            <p:cNvPr id="203" name="Google Shape;203;p22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4" name="Google Shape;204;p22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05" name="Google Shape;205;p22"/>
          <p:cNvSpPr/>
          <p:nvPr/>
        </p:nvSpPr>
        <p:spPr>
          <a:xfrm rot="10800000">
            <a:off x="4201715" y="201215"/>
            <a:ext cx="4942285" cy="4942285"/>
          </a:xfrm>
          <a:prstGeom prst="rect">
            <a:avLst/>
          </a:prstGeom>
          <a:gradFill>
            <a:gsLst>
              <a:gs pos="0">
                <a:schemeClr val="accent1"/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6" name="Google Shape;206;p22"/>
          <p:cNvSpPr/>
          <p:nvPr/>
        </p:nvSpPr>
        <p:spPr>
          <a:xfrm>
            <a:off x="0" y="0"/>
            <a:ext cx="4942285" cy="4942285"/>
          </a:xfrm>
          <a:prstGeom prst="rect">
            <a:avLst/>
          </a:prstGeom>
          <a:gradFill>
            <a:gsLst>
              <a:gs pos="0">
                <a:srgbClr val="1774D5">
                  <a:alpha val="60000"/>
                </a:srgbClr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7" name="Google Shape;207;p2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8" name="Google Shape;208;p22"/>
          <p:cNvSpPr txBox="1"/>
          <p:nvPr>
            <p:ph type="title"/>
          </p:nvPr>
        </p:nvSpPr>
        <p:spPr>
          <a:xfrm>
            <a:off x="404999" y="405000"/>
            <a:ext cx="338356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9" name="Google Shape;209;p22"/>
          <p:cNvSpPr/>
          <p:nvPr>
            <p:ph idx="2" type="pic"/>
          </p:nvPr>
        </p:nvSpPr>
        <p:spPr>
          <a:xfrm>
            <a:off x="3924300" y="411956"/>
            <a:ext cx="4806552" cy="4319588"/>
          </a:xfrm>
          <a:prstGeom prst="rect">
            <a:avLst/>
          </a:prstGeom>
          <a:noFill/>
          <a:ln>
            <a:noFill/>
          </a:ln>
        </p:spPr>
      </p:sp>
      <p:sp>
        <p:nvSpPr>
          <p:cNvPr id="210" name="Google Shape;210;p22"/>
          <p:cNvSpPr txBox="1"/>
          <p:nvPr>
            <p:ph idx="1" type="body"/>
          </p:nvPr>
        </p:nvSpPr>
        <p:spPr>
          <a:xfrm>
            <a:off x="404999" y="2652712"/>
            <a:ext cx="338356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cap="none"/>
            </a:lvl1pPr>
            <a:lvl2pPr indent="-2286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211" name="Google Shape;211;p22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2" name="Google Shape;212;p22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3" name="Google Shape;213;p22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Google Shape;215;p23"/>
          <p:cNvGrpSpPr/>
          <p:nvPr/>
        </p:nvGrpSpPr>
        <p:grpSpPr>
          <a:xfrm rot="10800000">
            <a:off x="4441371" y="2157330"/>
            <a:ext cx="4702628" cy="2986169"/>
            <a:chOff x="0" y="0"/>
            <a:chExt cx="10800000" cy="6858000"/>
          </a:xfrm>
        </p:grpSpPr>
        <p:sp>
          <p:nvSpPr>
            <p:cNvPr id="216" name="Google Shape;216;p23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7" name="Google Shape;217;p23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218" name="Google Shape;218;p23"/>
          <p:cNvGrpSpPr/>
          <p:nvPr/>
        </p:nvGrpSpPr>
        <p:grpSpPr>
          <a:xfrm flipH="1">
            <a:off x="0" y="-1"/>
            <a:ext cx="7021286" cy="3510643"/>
            <a:chOff x="0" y="0"/>
            <a:chExt cx="2880000" cy="1440000"/>
          </a:xfrm>
        </p:grpSpPr>
        <p:sp>
          <p:nvSpPr>
            <p:cNvPr id="219" name="Google Shape;219;p23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0" name="Google Shape;220;p23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23B4C3">
                    <a:alpha val="0"/>
                  </a:srgbClr>
                </a:gs>
                <a:gs pos="100000">
                  <a:srgbClr val="23B4C3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21" name="Google Shape;221;p23"/>
          <p:cNvSpPr/>
          <p:nvPr/>
        </p:nvSpPr>
        <p:spPr>
          <a:xfrm rot="10800000">
            <a:off x="6323096" y="2322595"/>
            <a:ext cx="2820904" cy="2820904"/>
          </a:xfrm>
          <a:prstGeom prst="rect">
            <a:avLst/>
          </a:prstGeom>
          <a:gradFill>
            <a:gsLst>
              <a:gs pos="0">
                <a:srgbClr val="1774D5">
                  <a:alpha val="40000"/>
                </a:srgbClr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2" name="Google Shape;222;p23"/>
          <p:cNvSpPr/>
          <p:nvPr/>
        </p:nvSpPr>
        <p:spPr>
          <a:xfrm>
            <a:off x="0" y="0"/>
            <a:ext cx="4942285" cy="4942285"/>
          </a:xfrm>
          <a:prstGeom prst="rect">
            <a:avLst/>
          </a:prstGeom>
          <a:gradFill>
            <a:gsLst>
              <a:gs pos="0">
                <a:srgbClr val="1774D5">
                  <a:alpha val="60000"/>
                </a:srgbClr>
              </a:gs>
              <a:gs pos="60000">
                <a:srgbClr val="1774D5">
                  <a:alpha val="0"/>
                </a:srgbClr>
              </a:gs>
              <a:gs pos="100000">
                <a:srgbClr val="1774D5">
                  <a:alpha val="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3" name="Google Shape;223;p2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4" name="Google Shape;224;p23"/>
          <p:cNvSpPr txBox="1"/>
          <p:nvPr>
            <p:ph type="title"/>
          </p:nvPr>
        </p:nvSpPr>
        <p:spPr>
          <a:xfrm>
            <a:off x="405000" y="405000"/>
            <a:ext cx="8317705" cy="135016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5" name="Google Shape;225;p23"/>
          <p:cNvSpPr txBox="1"/>
          <p:nvPr>
            <p:ph idx="1" type="body"/>
          </p:nvPr>
        </p:nvSpPr>
        <p:spPr>
          <a:xfrm rot="5400000">
            <a:off x="3146415" y="-844749"/>
            <a:ext cx="2834878" cy="831770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26" name="Google Shape;226;p23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7" name="Google Shape;227;p23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8" name="Google Shape;228;p23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24"/>
          <p:cNvGrpSpPr/>
          <p:nvPr/>
        </p:nvGrpSpPr>
        <p:grpSpPr>
          <a:xfrm>
            <a:off x="0" y="-2"/>
            <a:ext cx="9144000" cy="5143502"/>
            <a:chOff x="0" y="-3"/>
            <a:chExt cx="12192000" cy="6858003"/>
          </a:xfrm>
        </p:grpSpPr>
        <p:sp>
          <p:nvSpPr>
            <p:cNvPr id="231" name="Google Shape;231;p2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232" name="Google Shape;232;p24"/>
            <p:cNvGrpSpPr/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233" name="Google Shape;233;p24"/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34" name="Google Shape;234;p24"/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1774D5">
                      <a:alpha val="60000"/>
                    </a:srgbClr>
                  </a:gs>
                  <a:gs pos="60000">
                    <a:srgbClr val="1774D5">
                      <a:alpha val="0"/>
                    </a:srgbClr>
                  </a:gs>
                  <a:gs pos="100000">
                    <a:srgbClr val="1774D5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235" name="Google Shape;235;p24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2D3BE7">
                    <a:alpha val="60000"/>
                  </a:srgbClr>
                </a:gs>
                <a:gs pos="60000">
                  <a:srgbClr val="2D3BE7">
                    <a:alpha val="0"/>
                  </a:srgbClr>
                </a:gs>
                <a:gs pos="100000">
                  <a:srgbClr val="2D3BE7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6" name="Google Shape;236;p24"/>
            <p:cNvSpPr/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237" name="Google Shape;237;p24"/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238" name="Google Shape;238;p24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39" name="Google Shape;239;p24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23B4C3">
                      <a:alpha val="0"/>
                    </a:srgbClr>
                  </a:gs>
                  <a:gs pos="100000">
                    <a:srgbClr val="23B4C3">
                      <a:alpha val="0"/>
                    </a:srgbClr>
                  </a:gs>
                </a:gsLst>
                <a:path path="circle">
                  <a:fillToRect b="100%" l="0%" r="100%" t="0%"/>
                </a:path>
                <a:tileRect b="0%" l="-100%" r="0%" t="-100%"/>
              </a:gradFill>
              <a:ln>
                <a:noFill/>
              </a:ln>
            </p:spPr>
            <p:txBody>
              <a:bodyPr anchorCtr="0" anchor="ctr" bIns="34275" lIns="68575" spcFirstLastPara="1" rIns="68575" wrap="square" tIns="342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240" name="Google Shape;240;p24"/>
            <p:cNvSpPr/>
            <p:nvPr/>
          </p:nvSpPr>
          <p:spPr>
            <a:xfrm flipH="1" rot="10800000">
              <a:off x="0" y="521786"/>
              <a:ext cx="6336213" cy="6336213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1774D5">
                    <a:alpha val="0"/>
                  </a:srgbClr>
                </a:gs>
                <a:gs pos="100000">
                  <a:srgbClr val="1774D5">
                    <a:alpha val="0"/>
                  </a:srgbClr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41" name="Google Shape;241;p2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2" name="Google Shape;242;p24"/>
          <p:cNvSpPr txBox="1"/>
          <p:nvPr>
            <p:ph type="title"/>
          </p:nvPr>
        </p:nvSpPr>
        <p:spPr>
          <a:xfrm rot="5400000">
            <a:off x="5581744" y="1582434"/>
            <a:ext cx="4326545" cy="19716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3" name="Google Shape;243;p24"/>
          <p:cNvSpPr txBox="1"/>
          <p:nvPr>
            <p:ph idx="1" type="body"/>
          </p:nvPr>
        </p:nvSpPr>
        <p:spPr>
          <a:xfrm rot="5400000">
            <a:off x="1341928" y="-523782"/>
            <a:ext cx="4326545" cy="61841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44" name="Google Shape;244;p24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5" name="Google Shape;245;p24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6" name="Google Shape;246;p24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  <a:defRPr b="0" i="0" sz="4500" u="none" cap="none" strike="noStrike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05000" y="1896665"/>
            <a:ext cx="8325852" cy="283487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marR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17500" lvl="1" marL="914400" marR="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17500" lvl="2" marL="1371600" marR="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17500" lvl="3" marL="1828800" marR="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marR="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405000" y="4735800"/>
            <a:ext cx="551309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6056710" y="4735800"/>
            <a:ext cx="1967601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162924" y="4735800"/>
            <a:ext cx="567928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13.png"/><Relationship Id="rId5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5"/>
          <p:cNvSpPr txBox="1"/>
          <p:nvPr>
            <p:ph type="ctrTitle"/>
          </p:nvPr>
        </p:nvSpPr>
        <p:spPr>
          <a:xfrm>
            <a:off x="1237195" y="1511843"/>
            <a:ext cx="6609724" cy="2087237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Bell MT"/>
              <a:buNone/>
            </a:pPr>
            <a:r>
              <a:rPr lang="it" sz="3800"/>
              <a:t>The</a:t>
            </a:r>
            <a:r>
              <a:rPr lang="it" sz="3800"/>
              <a:t> INTEGRAL/IBIS </a:t>
            </a:r>
            <a:endParaRPr sz="38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Bell MT"/>
              <a:buNone/>
            </a:pPr>
            <a:r>
              <a:rPr lang="it" sz="3800"/>
              <a:t>View of </a:t>
            </a:r>
            <a:r>
              <a:rPr lang="it" sz="3800"/>
              <a:t>the</a:t>
            </a:r>
            <a:r>
              <a:rPr lang="it" sz="3800"/>
              <a:t> Crab</a:t>
            </a:r>
            <a:endParaRPr sz="3800"/>
          </a:p>
        </p:txBody>
      </p:sp>
      <p:sp>
        <p:nvSpPr>
          <p:cNvPr id="252" name="Google Shape;252;p25"/>
          <p:cNvSpPr txBox="1"/>
          <p:nvPr>
            <p:ph idx="1" type="subTitle"/>
          </p:nvPr>
        </p:nvSpPr>
        <p:spPr>
          <a:xfrm>
            <a:off x="2075260" y="3930323"/>
            <a:ext cx="5029200" cy="106315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t" sz="3600"/>
              <a:t>JAMES RODI, A. BAZZANO, L. NATALUCCI, P. UBERTINI</a:t>
            </a:r>
            <a:endParaRPr sz="3600"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t" sz="3600"/>
              <a:t>INAF-IAPS (ROME, ITALY)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i="1" lang="it" sz="3600"/>
              <a:t>15</a:t>
            </a:r>
            <a:r>
              <a:rPr baseline="30000" i="1" lang="it" sz="3600"/>
              <a:t>TH</a:t>
            </a:r>
            <a:r>
              <a:rPr i="1" lang="it" sz="3600"/>
              <a:t> IACHEC WORKSHOP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i="1" lang="it" sz="3600"/>
              <a:t>Seeblick Pelham, Germany</a:t>
            </a:r>
            <a:r>
              <a:rPr i="1" lang="it" sz="3600"/>
              <a:t> 20-23 April 2026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i="1" sz="3600"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i="1"/>
          </a:p>
        </p:txBody>
      </p:sp>
      <p:pic>
        <p:nvPicPr>
          <p:cNvPr id="253" name="Google Shape;25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3196" y="113798"/>
            <a:ext cx="1066800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4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Conclusion and Future Work</a:t>
            </a:r>
            <a:endParaRPr/>
          </a:p>
        </p:txBody>
      </p:sp>
      <p:sp>
        <p:nvSpPr>
          <p:cNvPr id="330" name="Google Shape;330;p34"/>
          <p:cNvSpPr txBox="1"/>
          <p:nvPr>
            <p:ph idx="1" type="body"/>
          </p:nvPr>
        </p:nvSpPr>
        <p:spPr>
          <a:xfrm>
            <a:off x="921544" y="1269487"/>
            <a:ext cx="6836569" cy="327443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0955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b="1" lang="it" sz="1300" u="sng"/>
              <a:t>Spectrum</a:t>
            </a:r>
            <a:r>
              <a:rPr lang="it" sz="1300"/>
              <a:t>: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/>
              <a:t>ISGRI/PICsIT singles similar, but &gt; 350 keV diverge from SPI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</a:pPr>
            <a:r>
              <a:rPr lang="it"/>
              <a:t>ISGRI/PICsIT singles slopes similar but not consistent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</a:pPr>
            <a:r>
              <a:rPr lang="it"/>
              <a:t>IBIS spectrum leads to </a:t>
            </a:r>
            <a:r>
              <a:rPr lang="it" sz="1300"/>
              <a:t> COMPTEL spectrum</a:t>
            </a:r>
            <a:endParaRPr/>
          </a:p>
          <a:p>
            <a:pPr indent="-20955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it" sz="1300"/>
              <a:t>But </a:t>
            </a:r>
            <a:r>
              <a:rPr lang="it" sz="1300"/>
              <a:t>COMPTEL ~1.75x lower </a:t>
            </a:r>
            <a:r>
              <a:rPr lang="it" sz="1300"/>
              <a:t>than SPI and spectrum harder </a:t>
            </a:r>
            <a:endParaRPr/>
          </a:p>
          <a:p>
            <a:pPr indent="-20955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b="1" lang="it" sz="1300" u="sng"/>
              <a:t>Next</a:t>
            </a:r>
            <a:r>
              <a:rPr lang="it" sz="1300"/>
              <a:t>: </a:t>
            </a:r>
            <a:endParaRPr/>
          </a:p>
          <a:p>
            <a:pPr indent="-209550" lvl="1" marL="546100" rtl="0" algn="l">
              <a:spcBef>
                <a:spcPts val="400"/>
              </a:spcBef>
              <a:spcAft>
                <a:spcPts val="0"/>
              </a:spcAft>
              <a:buSzPts val="1300"/>
              <a:buChar char="•"/>
            </a:pPr>
            <a:r>
              <a:rPr lang="it" sz="1300"/>
              <a:t>Understand ISGRI and PICsIT singles consistency?</a:t>
            </a:r>
            <a:endParaRPr sz="1300"/>
          </a:p>
          <a:p>
            <a:pPr indent="-20955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it" sz="1300"/>
              <a:t>Understand ISGRI vs </a:t>
            </a:r>
            <a:r>
              <a:rPr lang="it" sz="1300"/>
              <a:t>SPI</a:t>
            </a:r>
            <a:r>
              <a:rPr lang="it" sz="1300"/>
              <a:t> discrepancy &gt; 350 keV</a:t>
            </a:r>
            <a:endParaRPr sz="1300"/>
          </a:p>
          <a:p>
            <a:pPr indent="-20955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it" sz="1300"/>
              <a:t>What to do about differences? </a:t>
            </a:r>
            <a:endParaRPr sz="1300"/>
          </a:p>
          <a:p>
            <a:pPr indent="-20955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SzPts val="1300"/>
              <a:buChar char="•"/>
            </a:pPr>
            <a:r>
              <a:rPr lang="it" sz="1300"/>
              <a:t>Recalibrate PICsIT multiples to singles</a:t>
            </a:r>
            <a:endParaRPr sz="1300"/>
          </a:p>
          <a:p>
            <a:pPr indent="-20955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it" sz="1300"/>
              <a:t>Interesting for COSI in MeV region! </a:t>
            </a:r>
            <a:endParaRPr/>
          </a:p>
        </p:txBody>
      </p:sp>
      <p:sp>
        <p:nvSpPr>
          <p:cNvPr id="331" name="Google Shape;331;p34"/>
          <p:cNvSpPr/>
          <p:nvPr/>
        </p:nvSpPr>
        <p:spPr>
          <a:xfrm>
            <a:off x="6694625" y="2390775"/>
            <a:ext cx="773694" cy="121915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Arial"/>
              </a:rPr>
              <a:t>?</a:t>
            </a:r>
          </a:p>
        </p:txBody>
      </p:sp>
      <p:sp>
        <p:nvSpPr>
          <p:cNvPr id="332" name="Google Shape;332;p34"/>
          <p:cNvSpPr/>
          <p:nvPr/>
        </p:nvSpPr>
        <p:spPr>
          <a:xfrm>
            <a:off x="7712075" y="2434050"/>
            <a:ext cx="773694" cy="121915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Arial"/>
              </a:rPr>
              <a:t>?</a:t>
            </a:r>
          </a:p>
        </p:txBody>
      </p:sp>
      <p:sp>
        <p:nvSpPr>
          <p:cNvPr id="333" name="Google Shape;333;p34"/>
          <p:cNvSpPr/>
          <p:nvPr/>
        </p:nvSpPr>
        <p:spPr>
          <a:xfrm>
            <a:off x="7272200" y="2765700"/>
            <a:ext cx="773694" cy="121915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Arial"/>
              </a:rPr>
              <a:t>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5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Spectrum</a:t>
            </a:r>
            <a:endParaRPr/>
          </a:p>
        </p:txBody>
      </p:sp>
      <p:sp>
        <p:nvSpPr>
          <p:cNvPr id="339" name="Google Shape;339;p35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PICsIT single vs ISGRI vs COMPTEL (van der Meulen 1998; Knodlseder 2022)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COMPTEL spectrum Γ= 1.97,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 E</a:t>
            </a:r>
            <a:r>
              <a:rPr baseline="-25000" lang="it" sz="1800"/>
              <a:t>c</a:t>
            </a:r>
            <a:r>
              <a:rPr lang="it" sz="1800"/>
              <a:t>= 28.9 MeV (van) ;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Γ= 2.00, E</a:t>
            </a:r>
            <a:r>
              <a:rPr baseline="-25000" lang="it" sz="1800"/>
              <a:t>c</a:t>
            </a:r>
            <a:r>
              <a:rPr lang="it" sz="1800"/>
              <a:t>= 39.1 MeV (Knod) 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	 </a:t>
            </a:r>
            <a:endParaRPr baseline="-25000"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340" name="Google Shape;340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14800" y="2015550"/>
            <a:ext cx="4874650" cy="308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6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Nebula Spectra</a:t>
            </a:r>
            <a:endParaRPr/>
          </a:p>
        </p:txBody>
      </p:sp>
      <p:sp>
        <p:nvSpPr>
          <p:cNvPr id="347" name="Google Shape;347;p36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889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sp>
        <p:nvSpPr>
          <p:cNvPr id="348" name="Google Shape;348;p36"/>
          <p:cNvSpPr txBox="1"/>
          <p:nvPr/>
        </p:nvSpPr>
        <p:spPr>
          <a:xfrm>
            <a:off x="-33752" y="4927963"/>
            <a:ext cx="1104053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Kuper et al.( 2001)</a:t>
            </a:r>
            <a:endParaRPr sz="1100"/>
          </a:p>
        </p:txBody>
      </p:sp>
      <p:pic>
        <p:nvPicPr>
          <p:cNvPr id="349" name="Google Shape;349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363" y="1709105"/>
            <a:ext cx="3491957" cy="247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" name="Google Shape;350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12185" y="1708505"/>
            <a:ext cx="3581400" cy="2476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36"/>
          <p:cNvSpPr txBox="1"/>
          <p:nvPr/>
        </p:nvSpPr>
        <p:spPr>
          <a:xfrm>
            <a:off x="5252361" y="4936819"/>
            <a:ext cx="1271021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Dirso &amp; Horns ( 2023)</a:t>
            </a:r>
            <a:endParaRPr sz="1100"/>
          </a:p>
        </p:txBody>
      </p:sp>
      <p:pic>
        <p:nvPicPr>
          <p:cNvPr id="352" name="Google Shape;352;p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19925" y="1582915"/>
            <a:ext cx="2124075" cy="278130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36"/>
          <p:cNvSpPr txBox="1"/>
          <p:nvPr/>
        </p:nvSpPr>
        <p:spPr>
          <a:xfrm>
            <a:off x="8272305" y="4927963"/>
            <a:ext cx="870671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Mineo ( 2006)</a:t>
            </a:r>
            <a:endParaRPr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7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Pulsar/Nebula Spectra</a:t>
            </a:r>
            <a:endParaRPr/>
          </a:p>
        </p:txBody>
      </p:sp>
      <p:sp>
        <p:nvSpPr>
          <p:cNvPr id="360" name="Google Shape;360;p37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889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361" name="Google Shape;36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585" y="1154593"/>
            <a:ext cx="4439298" cy="322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3130" y="1184536"/>
            <a:ext cx="4425503" cy="3223800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37"/>
          <p:cNvSpPr txBox="1"/>
          <p:nvPr/>
        </p:nvSpPr>
        <p:spPr>
          <a:xfrm>
            <a:off x="-33752" y="4927963"/>
            <a:ext cx="1104053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Kuper et al.( 2001)</a:t>
            </a:r>
            <a:endParaRPr sz="1100"/>
          </a:p>
        </p:txBody>
      </p:sp>
      <p:sp>
        <p:nvSpPr>
          <p:cNvPr id="364" name="Google Shape;364;p37"/>
          <p:cNvSpPr/>
          <p:nvPr/>
        </p:nvSpPr>
        <p:spPr>
          <a:xfrm>
            <a:off x="1742911" y="1346480"/>
            <a:ext cx="620999" cy="2566852"/>
          </a:xfrm>
          <a:prstGeom prst="rect">
            <a:avLst/>
          </a:prstGeom>
          <a:solidFill>
            <a:schemeClr val="accent1">
              <a:alpha val="36078"/>
            </a:schemeClr>
          </a:solidFill>
          <a:ln cap="flat" cmpd="sng" w="12700">
            <a:solidFill>
              <a:srgbClr val="1054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6773895" y="1327021"/>
            <a:ext cx="620999" cy="2605500"/>
          </a:xfrm>
          <a:prstGeom prst="rect">
            <a:avLst/>
          </a:prstGeom>
          <a:solidFill>
            <a:schemeClr val="accent1">
              <a:alpha val="36078"/>
            </a:schemeClr>
          </a:solidFill>
          <a:ln cap="flat" cmpd="sng" w="12700">
            <a:solidFill>
              <a:srgbClr val="1054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366" name="Google Shape;366;p37"/>
          <p:cNvCxnSpPr/>
          <p:nvPr/>
        </p:nvCxnSpPr>
        <p:spPr>
          <a:xfrm>
            <a:off x="842058" y="2369917"/>
            <a:ext cx="805256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8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Pulsar/Nebula Spectra</a:t>
            </a:r>
            <a:endParaRPr/>
          </a:p>
        </p:txBody>
      </p:sp>
      <p:sp>
        <p:nvSpPr>
          <p:cNvPr id="373" name="Google Shape;373;p38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889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374" name="Google Shape;374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585" y="1154593"/>
            <a:ext cx="4439298" cy="322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Google Shape;375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3130" y="1184536"/>
            <a:ext cx="4425503" cy="3223800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38"/>
          <p:cNvSpPr txBox="1"/>
          <p:nvPr/>
        </p:nvSpPr>
        <p:spPr>
          <a:xfrm>
            <a:off x="-33752" y="4927963"/>
            <a:ext cx="1104053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Kuper et al.( 2001)</a:t>
            </a:r>
            <a:endParaRPr sz="1100"/>
          </a:p>
        </p:txBody>
      </p:sp>
      <p:sp>
        <p:nvSpPr>
          <p:cNvPr id="377" name="Google Shape;377;p38"/>
          <p:cNvSpPr/>
          <p:nvPr/>
        </p:nvSpPr>
        <p:spPr>
          <a:xfrm>
            <a:off x="1742911" y="1346480"/>
            <a:ext cx="620999" cy="2566852"/>
          </a:xfrm>
          <a:prstGeom prst="rect">
            <a:avLst/>
          </a:prstGeom>
          <a:solidFill>
            <a:schemeClr val="accent1">
              <a:alpha val="36078"/>
            </a:schemeClr>
          </a:solidFill>
          <a:ln cap="flat" cmpd="sng" w="12700">
            <a:solidFill>
              <a:srgbClr val="1054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78" name="Google Shape;378;p38"/>
          <p:cNvSpPr/>
          <p:nvPr/>
        </p:nvSpPr>
        <p:spPr>
          <a:xfrm>
            <a:off x="6773895" y="1327021"/>
            <a:ext cx="620999" cy="2605500"/>
          </a:xfrm>
          <a:prstGeom prst="rect">
            <a:avLst/>
          </a:prstGeom>
          <a:solidFill>
            <a:schemeClr val="accent1">
              <a:alpha val="36078"/>
            </a:schemeClr>
          </a:solidFill>
          <a:ln cap="flat" cmpd="sng" w="12700">
            <a:solidFill>
              <a:srgbClr val="1054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379" name="Google Shape;379;p38"/>
          <p:cNvCxnSpPr/>
          <p:nvPr/>
        </p:nvCxnSpPr>
        <p:spPr>
          <a:xfrm>
            <a:off x="842058" y="2369917"/>
            <a:ext cx="805256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380" name="Google Shape;380;p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53947" y="1442602"/>
            <a:ext cx="3427220" cy="2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9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INTEGRAL Crab Spectrum</a:t>
            </a:r>
            <a:endParaRPr/>
          </a:p>
        </p:txBody>
      </p:sp>
      <p:sp>
        <p:nvSpPr>
          <p:cNvPr id="386" name="Google Shape;386;p39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PICsIT vs ISGRI OSA11.2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Cross-calibration with ISGRI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Flux consistent with Singles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GRBM fit with Γ=-1.99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SPI:Γ = -2.32 E</a:t>
            </a:r>
            <a:r>
              <a:rPr baseline="-25000" lang="it" sz="1800"/>
              <a:t>c </a:t>
            </a:r>
            <a:r>
              <a:rPr lang="it" sz="1800"/>
              <a:t>= 535 keV</a:t>
            </a:r>
            <a:endParaRPr sz="1800"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ISGRI:Γ = -2.8 E</a:t>
            </a:r>
            <a:r>
              <a:rPr baseline="-25000" lang="it" sz="1800"/>
              <a:t>c </a:t>
            </a:r>
            <a:r>
              <a:rPr lang="it" sz="1800"/>
              <a:t>= 427 keV</a:t>
            </a:r>
            <a:endParaRPr sz="1800"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Diverge ~400 keV</a:t>
            </a:r>
            <a:endParaRPr sz="1800"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PICsIT:Γ = -2.42 E</a:t>
            </a:r>
            <a:r>
              <a:rPr baseline="-25000" lang="it" sz="1800"/>
              <a:t>c</a:t>
            </a:r>
            <a:r>
              <a:rPr lang="it" sz="1800"/>
              <a:t> =530 keV (f)</a:t>
            </a:r>
            <a:endParaRPr/>
          </a:p>
          <a:p>
            <a:pPr indent="0" lvl="2" marL="6096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2" marL="8128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387" name="Google Shape;387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5550" y="1951200"/>
            <a:ext cx="5045075" cy="314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0"/>
          <p:cNvSpPr txBox="1"/>
          <p:nvPr>
            <p:ph type="title"/>
          </p:nvPr>
        </p:nvSpPr>
        <p:spPr>
          <a:xfrm>
            <a:off x="405000" y="405000"/>
            <a:ext cx="8325900" cy="13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Spectrum</a:t>
            </a:r>
            <a:endParaRPr/>
          </a:p>
        </p:txBody>
      </p:sp>
      <p:sp>
        <p:nvSpPr>
          <p:cNvPr id="393" name="Google Shape;393;p40"/>
          <p:cNvSpPr txBox="1"/>
          <p:nvPr>
            <p:ph idx="1" type="body"/>
          </p:nvPr>
        </p:nvSpPr>
        <p:spPr>
          <a:xfrm>
            <a:off x="116732" y="1080002"/>
            <a:ext cx="86142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PICsIT single vs ISGRI vs COMPTEL (van der Meulen 1998; Knodlseder 2022)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COMPTEL spectrum Γ= 1.97,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 E</a:t>
            </a:r>
            <a:r>
              <a:rPr baseline="-25000" lang="it" sz="1800"/>
              <a:t>c</a:t>
            </a:r>
            <a:r>
              <a:rPr lang="it" sz="1800"/>
              <a:t>= 28.9 MeV (van) ;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Γ= 2.00, E</a:t>
            </a:r>
            <a:r>
              <a:rPr baseline="-25000" lang="it" sz="1800"/>
              <a:t>c</a:t>
            </a:r>
            <a:r>
              <a:rPr lang="it" sz="1800"/>
              <a:t>= 39.1 MeV (Knod) 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PICsIT &gt;1.2 MeV, Γ=1.7 ± 0.3</a:t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	 </a:t>
            </a:r>
            <a:endParaRPr baseline="-25000"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394" name="Google Shape;394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17118" y="1831575"/>
            <a:ext cx="5080154" cy="3161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1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Light Curve</a:t>
            </a:r>
            <a:endParaRPr/>
          </a:p>
        </p:txBody>
      </p:sp>
      <p:sp>
        <p:nvSpPr>
          <p:cNvPr id="400" name="Google Shape;400;p41"/>
          <p:cNvSpPr txBox="1"/>
          <p:nvPr>
            <p:ph idx="1" type="body"/>
          </p:nvPr>
        </p:nvSpPr>
        <p:spPr>
          <a:xfrm>
            <a:off x="405000" y="1896665"/>
            <a:ext cx="8325852" cy="283487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 sz="1400"/>
              <a:t>PICsIT light curves in 347 – 461 keV E band</a:t>
            </a:r>
            <a:endParaRPr/>
          </a:p>
          <a:p>
            <a:pPr indent="-20955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it" sz="1300"/>
              <a:t>Revolutions time scale (~2 – 3 days)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 sz="1400"/>
              <a:t>Consistent with constant flux</a:t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 sz="1400"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 sz="1400"/>
              <a:t> SPI 400-650 leV light curve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 sz="1400"/>
              <a:t>~0.5 – 1 hr time scale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 sz="1400"/>
              <a:t>Consistent with constant</a:t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401" name="Google Shape;401;p41"/>
          <p:cNvPicPr preferRelativeResize="0"/>
          <p:nvPr/>
        </p:nvPicPr>
        <p:blipFill rotWithShape="1">
          <a:blip r:embed="rId3">
            <a:alphaModFix/>
          </a:blip>
          <a:srcRect b="48867" l="12" r="12" t="-48867"/>
          <a:stretch/>
        </p:blipFill>
        <p:spPr>
          <a:xfrm>
            <a:off x="4708819" y="101104"/>
            <a:ext cx="4022033" cy="32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2" name="Google Shape;402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87468" y="3405553"/>
            <a:ext cx="5525369" cy="167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6"/>
          <p:cNvSpPr txBox="1"/>
          <p:nvPr>
            <p:ph type="title"/>
          </p:nvPr>
        </p:nvSpPr>
        <p:spPr>
          <a:xfrm>
            <a:off x="405000" y="404999"/>
            <a:ext cx="8317706" cy="9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ell MT"/>
              <a:buNone/>
            </a:pPr>
            <a:r>
              <a:rPr lang="it" sz="3500"/>
              <a:t>Crab Previous Results</a:t>
            </a:r>
            <a:endParaRPr/>
          </a:p>
        </p:txBody>
      </p:sp>
      <p:sp>
        <p:nvSpPr>
          <p:cNvPr id="259" name="Google Shape;259;p26"/>
          <p:cNvSpPr txBox="1"/>
          <p:nvPr>
            <p:ph idx="1" type="body"/>
          </p:nvPr>
        </p:nvSpPr>
        <p:spPr>
          <a:xfrm>
            <a:off x="932260" y="1028700"/>
            <a:ext cx="3639146" cy="34385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Temporal variability 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Earlier IACHEC comparison from Case (2017)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RXTE, BAT, GBM, Suzaku, ISGRI, SPI, MAXI comparisons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Flux can change of few % per year</a:t>
            </a:r>
            <a:endParaRPr/>
          </a:p>
          <a:p>
            <a:pPr indent="-1143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600"/>
          </a:p>
          <a:p>
            <a:pPr indent="-1143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600"/>
          </a:p>
          <a:p>
            <a:pPr indent="-1143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600"/>
          </a:p>
        </p:txBody>
      </p:sp>
      <p:sp>
        <p:nvSpPr>
          <p:cNvPr id="260" name="Google Shape;260;p26"/>
          <p:cNvSpPr txBox="1"/>
          <p:nvPr>
            <p:ph idx="2" type="body"/>
          </p:nvPr>
        </p:nvSpPr>
        <p:spPr>
          <a:xfrm>
            <a:off x="4795922" y="1750910"/>
            <a:ext cx="2885666" cy="29813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26"/>
          <p:cNvSpPr txBox="1"/>
          <p:nvPr/>
        </p:nvSpPr>
        <p:spPr>
          <a:xfrm>
            <a:off x="8176088" y="4237724"/>
            <a:ext cx="791202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" sz="9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Case (2017)</a:t>
            </a:r>
            <a:endParaRPr sz="1100"/>
          </a:p>
        </p:txBody>
      </p:sp>
      <p:pic>
        <p:nvPicPr>
          <p:cNvPr id="262" name="Google Shape;262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1405" y="1620713"/>
            <a:ext cx="4395884" cy="253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"/>
          <p:cNvSpPr txBox="1"/>
          <p:nvPr>
            <p:ph type="title"/>
          </p:nvPr>
        </p:nvSpPr>
        <p:spPr>
          <a:xfrm>
            <a:off x="405000" y="404999"/>
            <a:ext cx="8317706" cy="9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Bell MT"/>
              <a:buNone/>
            </a:pPr>
            <a:r>
              <a:rPr lang="it" sz="3500"/>
              <a:t>Crab Previous Results</a:t>
            </a:r>
            <a:endParaRPr/>
          </a:p>
        </p:txBody>
      </p:sp>
      <p:sp>
        <p:nvSpPr>
          <p:cNvPr id="268" name="Google Shape;268;p27"/>
          <p:cNvSpPr txBox="1"/>
          <p:nvPr>
            <p:ph idx="1" type="body"/>
          </p:nvPr>
        </p:nvSpPr>
        <p:spPr>
          <a:xfrm>
            <a:off x="405000" y="1103710"/>
            <a:ext cx="4077890" cy="36320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016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600"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Spectral variability 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Stable hard X-ray spectrum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Used as standard candle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r>
              <a:rPr lang="it" sz="1600"/>
              <a:t>Soft gamma-rays ~2.2 – 2.4 in SPI</a:t>
            </a:r>
            <a:endParaRPr/>
          </a:p>
        </p:txBody>
      </p:sp>
      <p:sp>
        <p:nvSpPr>
          <p:cNvPr id="269" name="Google Shape;269;p27"/>
          <p:cNvSpPr txBox="1"/>
          <p:nvPr>
            <p:ph idx="2" type="body"/>
          </p:nvPr>
        </p:nvSpPr>
        <p:spPr>
          <a:xfrm>
            <a:off x="4672013" y="1485900"/>
            <a:ext cx="3212169" cy="336827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143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  <a:p>
            <a:pPr indent="-1143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0" name="Google Shape;270;p27"/>
          <p:cNvSpPr txBox="1"/>
          <p:nvPr/>
        </p:nvSpPr>
        <p:spPr>
          <a:xfrm>
            <a:off x="7634788" y="4819078"/>
            <a:ext cx="1509212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Jourdain &amp; Roques (2020)</a:t>
            </a:r>
            <a:endParaRPr sz="1100"/>
          </a:p>
        </p:txBody>
      </p:sp>
      <p:grpSp>
        <p:nvGrpSpPr>
          <p:cNvPr id="271" name="Google Shape;271;p27"/>
          <p:cNvGrpSpPr/>
          <p:nvPr/>
        </p:nvGrpSpPr>
        <p:grpSpPr>
          <a:xfrm>
            <a:off x="4469583" y="1313249"/>
            <a:ext cx="4237146" cy="2997000"/>
            <a:chOff x="5959455" y="1751000"/>
            <a:chExt cx="4428000" cy="3133399"/>
          </a:xfrm>
        </p:grpSpPr>
        <p:pic>
          <p:nvPicPr>
            <p:cNvPr id="272" name="Google Shape;272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961061" y="1751000"/>
              <a:ext cx="4419600" cy="154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3" name="Google Shape;273;p27"/>
            <p:cNvPicPr preferRelativeResize="0"/>
            <p:nvPr/>
          </p:nvPicPr>
          <p:blipFill rotWithShape="1">
            <a:blip r:embed="rId4">
              <a:alphaModFix/>
            </a:blip>
            <a:srcRect b="0" l="-201" r="954" t="0"/>
            <a:stretch/>
          </p:blipFill>
          <p:spPr>
            <a:xfrm>
              <a:off x="5959455" y="3300399"/>
              <a:ext cx="4428000" cy="15840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8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IBIS-PICsIT Instrument Review</a:t>
            </a:r>
            <a:endParaRPr/>
          </a:p>
        </p:txBody>
      </p:sp>
      <p:sp>
        <p:nvSpPr>
          <p:cNvPr id="279" name="Google Shape;279;p28"/>
          <p:cNvSpPr txBox="1"/>
          <p:nvPr>
            <p:ph idx="1" type="body"/>
          </p:nvPr>
        </p:nvSpPr>
        <p:spPr>
          <a:xfrm>
            <a:off x="1727600" y="1462376"/>
            <a:ext cx="40371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540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b="1" lang="it" sz="2200"/>
              <a:t>IBIS</a:t>
            </a:r>
            <a:endParaRPr b="1" sz="2200"/>
          </a:p>
          <a:p>
            <a:pPr indent="-2159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b="1" lang="it"/>
              <a:t>ISGRI</a:t>
            </a:r>
            <a:r>
              <a:rPr lang="it"/>
              <a:t> (INTEGRAL Soft Gamma-ray Imager)</a:t>
            </a:r>
            <a:endParaRPr/>
          </a:p>
          <a:p>
            <a:pPr indent="-203200" lvl="2" marL="8128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it"/>
              <a:t>Energy Range: 18 keV - 1 MeV</a:t>
            </a:r>
            <a:endParaRPr/>
          </a:p>
          <a:p>
            <a:pPr indent="-2159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/>
              <a:t> </a:t>
            </a:r>
            <a:r>
              <a:rPr b="1" lang="it"/>
              <a:t>PICsIT</a:t>
            </a:r>
            <a:r>
              <a:rPr lang="it"/>
              <a:t> (Pixelated Caesium Iodide Telescope) </a:t>
            </a:r>
            <a:endParaRPr/>
          </a:p>
          <a:p>
            <a:pPr indent="-203200" lvl="2" marL="8128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/>
              <a:t>Energy range: ~175 keV – 14 MeV imaging</a:t>
            </a:r>
            <a:endParaRPr sz="1400"/>
          </a:p>
          <a:p>
            <a:pPr indent="-203200" lvl="2" marL="8128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it"/>
              <a:t>Spectral-imaging: ~1800 – 3600 sec</a:t>
            </a:r>
            <a:endParaRPr/>
          </a:p>
          <a:p>
            <a:pPr indent="-1270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280" name="Google Shape;280;p28"/>
          <p:cNvPicPr preferRelativeResize="0"/>
          <p:nvPr/>
        </p:nvPicPr>
        <p:blipFill rotWithShape="1">
          <a:blip r:embed="rId3">
            <a:alphaModFix/>
          </a:blip>
          <a:srcRect b="6185" l="13408" r="13244" t="0"/>
          <a:stretch/>
        </p:blipFill>
        <p:spPr>
          <a:xfrm>
            <a:off x="5503626" y="1955099"/>
            <a:ext cx="3542825" cy="266345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1" name="Google Shape;281;p28"/>
          <p:cNvGrpSpPr/>
          <p:nvPr/>
        </p:nvGrpSpPr>
        <p:grpSpPr>
          <a:xfrm>
            <a:off x="159550" y="3185250"/>
            <a:ext cx="2100834" cy="1867680"/>
            <a:chOff x="6318783" y="1883796"/>
            <a:chExt cx="2801112" cy="2490240"/>
          </a:xfrm>
        </p:grpSpPr>
        <p:pic>
          <p:nvPicPr>
            <p:cNvPr id="282" name="Google Shape;282;p28"/>
            <p:cNvPicPr preferRelativeResize="0"/>
            <p:nvPr/>
          </p:nvPicPr>
          <p:blipFill rotWithShape="1">
            <a:blip r:embed="rId4">
              <a:alphaModFix/>
            </a:blip>
            <a:srcRect b="0" l="0" r="6637" t="0"/>
            <a:stretch/>
          </p:blipFill>
          <p:spPr>
            <a:xfrm>
              <a:off x="6318783" y="1883796"/>
              <a:ext cx="2572559" cy="20696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3" name="Google Shape;283;p28"/>
            <p:cNvSpPr txBox="1"/>
            <p:nvPr/>
          </p:nvSpPr>
          <p:spPr>
            <a:xfrm>
              <a:off x="7615995" y="3953436"/>
              <a:ext cx="15039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" sz="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Savchenko et al.(2017)</a:t>
              </a:r>
              <a:endParaRPr sz="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84" name="Google Shape;284;p28"/>
          <p:cNvSpPr txBox="1"/>
          <p:nvPr/>
        </p:nvSpPr>
        <p:spPr>
          <a:xfrm>
            <a:off x="8177158" y="4737314"/>
            <a:ext cx="8334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Bird et al.(2003)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9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INTEGRAL Crab Spectrum</a:t>
            </a:r>
            <a:endParaRPr/>
          </a:p>
        </p:txBody>
      </p:sp>
      <p:sp>
        <p:nvSpPr>
          <p:cNvPr id="290" name="Google Shape;290;p29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PICsIT single &amp; multiple events</a:t>
            </a:r>
            <a:endParaRPr/>
          </a:p>
          <a:p>
            <a:pPr indent="-228600" lvl="0" marL="203200" rtl="0" algn="l"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Flux difference between SPI and PICsIT singles ~1.4x</a:t>
            </a:r>
            <a:endParaRPr sz="1800"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Updated Multiples RMF to extend E-range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PICsIT/Coded mask ratio ~0.76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Count rate underestimated</a:t>
            </a:r>
            <a:endParaRPr/>
          </a:p>
          <a:p>
            <a:pPr indent="-2032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Corrected PICsIT count rate</a:t>
            </a:r>
            <a:endParaRPr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291" name="Google Shape;29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56250" y="2294600"/>
            <a:ext cx="4453650" cy="281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0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INTEGRAL Crab Spectrum</a:t>
            </a:r>
            <a:endParaRPr/>
          </a:p>
        </p:txBody>
      </p:sp>
      <p:sp>
        <p:nvSpPr>
          <p:cNvPr id="297" name="Google Shape;297;p30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PICsIT vs ISGRI OSA11.2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ISGRI ~2 Ms from rev 39-1096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ISGRI cross-calibration with SPI</a:t>
            </a:r>
            <a:endParaRPr/>
          </a:p>
          <a:p>
            <a:pPr indent="0" lvl="1" marL="3429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it" sz="1800"/>
              <a:t>until 511 keV (Pedros, ISDC)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Calibration &gt; 511 keV from </a:t>
            </a:r>
            <a:endParaRPr sz="1800"/>
          </a:p>
          <a:p>
            <a:pPr indent="0" lvl="0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it" sz="1800"/>
              <a:t>Monte Carlo of IBIS</a:t>
            </a:r>
            <a:endParaRPr sz="1800"/>
          </a:p>
          <a:p>
            <a:pPr indent="-8890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  <p:pic>
        <p:nvPicPr>
          <p:cNvPr id="298" name="Google Shape;29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5550" y="1951200"/>
            <a:ext cx="5045075" cy="314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"/>
          <p:cNvSpPr txBox="1"/>
          <p:nvPr>
            <p:ph type="title"/>
          </p:nvPr>
        </p:nvSpPr>
        <p:spPr>
          <a:xfrm>
            <a:off x="405000" y="405000"/>
            <a:ext cx="8325900" cy="13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INTEGRAL Crab Spectrum</a:t>
            </a:r>
            <a:endParaRPr/>
          </a:p>
        </p:txBody>
      </p:sp>
      <p:sp>
        <p:nvSpPr>
          <p:cNvPr id="304" name="Google Shape;304;p31"/>
          <p:cNvSpPr txBox="1"/>
          <p:nvPr>
            <p:ph idx="1" type="body"/>
          </p:nvPr>
        </p:nvSpPr>
        <p:spPr>
          <a:xfrm>
            <a:off x="116732" y="1080002"/>
            <a:ext cx="86142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So far good agreement between ISGRI and PICsIT from ~400 keV - 1 MeV</a:t>
            </a:r>
            <a:endParaRPr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IBIS seem results internally consistent! ✅ </a:t>
            </a:r>
            <a:endParaRPr sz="1800"/>
          </a:p>
          <a:p>
            <a:pPr indent="-203200" lvl="1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But need to run rest of mission</a:t>
            </a:r>
            <a:endParaRPr sz="1800"/>
          </a:p>
          <a:p>
            <a:pPr indent="0" lvl="0" marL="546100" rtl="0" algn="l">
              <a:lnSpc>
                <a:spcPct val="12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it" sz="1800"/>
              <a:t>to confirm</a:t>
            </a:r>
            <a:endParaRPr sz="1800"/>
          </a:p>
          <a:p>
            <a:pPr indent="-203200" lvl="1" marL="546100" rtl="0" algn="l"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Currently running next</a:t>
            </a:r>
            <a:endParaRPr sz="1800"/>
          </a:p>
          <a:p>
            <a:pPr indent="0" lvl="0" marL="8128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it" sz="1800"/>
              <a:t>1700 revs </a:t>
            </a:r>
            <a:endParaRPr sz="1800"/>
          </a:p>
        </p:txBody>
      </p:sp>
      <p:pic>
        <p:nvPicPr>
          <p:cNvPr id="305" name="Google Shape;305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5550" y="1968938"/>
            <a:ext cx="5045075" cy="3149950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31"/>
          <p:cNvSpPr/>
          <p:nvPr/>
        </p:nvSpPr>
        <p:spPr>
          <a:xfrm rot="2445050">
            <a:off x="5877316" y="3248937"/>
            <a:ext cx="1757891" cy="655578"/>
          </a:xfrm>
          <a:prstGeom prst="ellipse">
            <a:avLst/>
          </a:prstGeom>
          <a:noFill/>
          <a:ln cap="flat" cmpd="sng" w="762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07" name="Google Shape;307;p31"/>
          <p:cNvSpPr txBox="1"/>
          <p:nvPr/>
        </p:nvSpPr>
        <p:spPr>
          <a:xfrm>
            <a:off x="5055350" y="3529875"/>
            <a:ext cx="8604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4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😁</a:t>
            </a:r>
            <a:endParaRPr sz="4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2"/>
          <p:cNvSpPr txBox="1"/>
          <p:nvPr>
            <p:ph type="title"/>
          </p:nvPr>
        </p:nvSpPr>
        <p:spPr>
          <a:xfrm>
            <a:off x="405000" y="405000"/>
            <a:ext cx="8325900" cy="13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INTEGRAL Crab Spectrum</a:t>
            </a:r>
            <a:endParaRPr/>
          </a:p>
        </p:txBody>
      </p:sp>
      <p:sp>
        <p:nvSpPr>
          <p:cNvPr id="313" name="Google Shape;313;p32"/>
          <p:cNvSpPr txBox="1"/>
          <p:nvPr>
            <p:ph idx="1" type="body"/>
          </p:nvPr>
        </p:nvSpPr>
        <p:spPr>
          <a:xfrm>
            <a:off x="116732" y="1080002"/>
            <a:ext cx="86142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But this is IACHEC so in terms of cross-calibration</a:t>
            </a:r>
            <a:endParaRPr sz="1800"/>
          </a:p>
          <a:p>
            <a:pPr indent="-2413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ISGRI and SPI </a:t>
            </a:r>
            <a:r>
              <a:rPr lang="it" sz="1800"/>
              <a:t>diverge</a:t>
            </a:r>
            <a:r>
              <a:rPr lang="it" sz="1800"/>
              <a:t> ~&gt;350 keV ❌</a:t>
            </a:r>
            <a:endParaRPr sz="1800"/>
          </a:p>
          <a:p>
            <a:pPr indent="-241300" lvl="1" marL="546100" rtl="0" algn="l"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GRBM fit with:</a:t>
            </a:r>
            <a:endParaRPr sz="1800"/>
          </a:p>
          <a:p>
            <a:pPr indent="-241300" lvl="1" marL="546100" rtl="0" algn="l"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 Γ=-1.99 E</a:t>
            </a:r>
            <a:r>
              <a:rPr baseline="-25000" lang="it" sz="1800"/>
              <a:t>c </a:t>
            </a:r>
            <a:r>
              <a:rPr lang="it" sz="1800"/>
              <a:t>= 535 keV</a:t>
            </a:r>
            <a:endParaRPr/>
          </a:p>
          <a:p>
            <a:pPr indent="-228600" lvl="2" marL="812800" rtl="0" algn="l"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SPI:Γ = -2.32 </a:t>
            </a:r>
            <a:endParaRPr sz="1800"/>
          </a:p>
          <a:p>
            <a:pPr indent="-228600" lvl="2" marL="812800" rtl="0" algn="l"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ISGRI:Γ = -2.58</a:t>
            </a:r>
            <a:endParaRPr sz="1800"/>
          </a:p>
          <a:p>
            <a:pPr indent="-228600" lvl="2" marL="812800" rtl="0" algn="l"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PICsIT:Γ = -2.44</a:t>
            </a:r>
            <a:endParaRPr sz="1800"/>
          </a:p>
          <a:p>
            <a:pPr indent="-228600" lvl="0" marL="203200" rtl="0" algn="l"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No agreement between slopes</a:t>
            </a:r>
            <a:endParaRPr sz="1800"/>
          </a:p>
          <a:p>
            <a:pPr indent="0" lvl="0" marL="8128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314" name="Google Shape;314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5550" y="1968938"/>
            <a:ext cx="5045075" cy="3149950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32"/>
          <p:cNvSpPr/>
          <p:nvPr/>
        </p:nvSpPr>
        <p:spPr>
          <a:xfrm rot="6908049">
            <a:off x="6118984" y="2311511"/>
            <a:ext cx="1284082" cy="2115073"/>
          </a:xfrm>
          <a:prstGeom prst="ellipse">
            <a:avLst/>
          </a:prstGeom>
          <a:noFill/>
          <a:ln cap="flat" cmpd="sng" w="762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5055350" y="3529875"/>
            <a:ext cx="8604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4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🙁</a:t>
            </a:r>
            <a:endParaRPr sz="4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3"/>
          <p:cNvSpPr txBox="1"/>
          <p:nvPr>
            <p:ph type="title"/>
          </p:nvPr>
        </p:nvSpPr>
        <p:spPr>
          <a:xfrm>
            <a:off x="405000" y="405000"/>
            <a:ext cx="8325851" cy="13571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Bell MT"/>
              <a:buNone/>
            </a:pPr>
            <a:r>
              <a:rPr lang="it"/>
              <a:t>Crab Spectrum</a:t>
            </a:r>
            <a:endParaRPr/>
          </a:p>
        </p:txBody>
      </p:sp>
      <p:sp>
        <p:nvSpPr>
          <p:cNvPr id="322" name="Google Shape;322;p33"/>
          <p:cNvSpPr txBox="1"/>
          <p:nvPr>
            <p:ph idx="1" type="body"/>
          </p:nvPr>
        </p:nvSpPr>
        <p:spPr>
          <a:xfrm>
            <a:off x="116732" y="1080002"/>
            <a:ext cx="8614120" cy="4063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032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" sz="1800"/>
              <a:t>SPI spectrum (Jourdain &amp; Roque 2020) vs ISGRI vs PICsIT single vs COMPTEL (van der Meulen 1998; Knodlseder 2022)</a:t>
            </a:r>
            <a:endParaRPr sz="1800"/>
          </a:p>
          <a:p>
            <a:pPr indent="-2413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ISGRI spectrum decreases to 												COMPTEL</a:t>
            </a:r>
            <a:endParaRPr sz="1800"/>
          </a:p>
          <a:p>
            <a:pPr indent="-2413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PICsIT overlaps with COMPTEL</a:t>
            </a:r>
            <a:endParaRPr sz="1800"/>
          </a:p>
          <a:p>
            <a:pPr indent="-2413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~1.7 below SPI at ~1 MeV</a:t>
            </a:r>
            <a:endParaRPr sz="1800"/>
          </a:p>
          <a:p>
            <a:pPr indent="-228600" lvl="0" marL="203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MeV behavior is unclear</a:t>
            </a:r>
            <a:endParaRPr sz="1800"/>
          </a:p>
          <a:p>
            <a:pPr indent="-241300" lvl="1" marL="5461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" sz="1800"/>
              <a:t>So how to modify calibration not											obvious</a:t>
            </a:r>
            <a:endParaRPr sz="1800"/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/>
              <a:t>	</a:t>
            </a:r>
            <a:endParaRPr sz="1800"/>
          </a:p>
          <a:p>
            <a:pPr indent="0" lvl="0" marL="203200" rtl="0" algn="l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323" name="Google Shape;32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14800" y="2015550"/>
            <a:ext cx="4874650" cy="3084225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33"/>
          <p:cNvSpPr txBox="1"/>
          <p:nvPr/>
        </p:nvSpPr>
        <p:spPr>
          <a:xfrm>
            <a:off x="5008575" y="3841600"/>
            <a:ext cx="8604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4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🤔</a:t>
            </a:r>
            <a:endParaRPr sz="4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lowVTI">
  <a:themeElements>
    <a:clrScheme name="AnalogousFromDarkSeed_2SEEDS">
      <a:dk1>
        <a:srgbClr val="000000"/>
      </a:dk1>
      <a:lt1>
        <a:srgbClr val="FFFFFF"/>
      </a:lt1>
      <a:dk2>
        <a:srgbClr val="1B2830"/>
      </a:dk2>
      <a:lt2>
        <a:srgbClr val="F3F2F0"/>
      </a:lt2>
      <a:accent1>
        <a:srgbClr val="1774D5"/>
      </a:accent1>
      <a:accent2>
        <a:srgbClr val="23B4C3"/>
      </a:accent2>
      <a:accent3>
        <a:srgbClr val="2D3BE7"/>
      </a:accent3>
      <a:accent4>
        <a:srgbClr val="D51739"/>
      </a:accent4>
      <a:accent5>
        <a:srgbClr val="E75629"/>
      </a:accent5>
      <a:accent6>
        <a:srgbClr val="D59317"/>
      </a:accent6>
      <a:hlink>
        <a:srgbClr val="BF3FB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