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itjVgPvIVilyEjcSMC2EZM7IDq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E1FF8F2-1DCF-428F-BFBF-E2668FF12CD7}">
  <a:tblStyle styleId="{1E1FF8F2-1DCF-428F-BFBF-E2668FF12CD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EF3"/>
          </a:solidFill>
        </a:fill>
      </a:tcStyle>
    </a:wholeTbl>
    <a:band1H>
      <a:tcTxStyle/>
      <a:tcStyle>
        <a:fill>
          <a:solidFill>
            <a:srgbClr val="CCDCE6"/>
          </a:solidFill>
        </a:fill>
      </a:tcStyle>
    </a:band1H>
    <a:band2H>
      <a:tcTxStyle/>
    </a:band2H>
    <a:band1V>
      <a:tcTxStyle/>
      <a:tcStyle>
        <a:fill>
          <a:solidFill>
            <a:srgbClr val="CCDCE6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EB51AF86-3B26-45B1-9535-B1F7D9720CA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CF1F2"/>
          </a:solidFill>
        </a:fill>
      </a:tcStyle>
    </a:wholeTbl>
    <a:band1H>
      <a:tcTxStyle/>
      <a:tcStyle>
        <a:fill>
          <a:solidFill>
            <a:srgbClr val="D8E2E5"/>
          </a:solidFill>
        </a:fill>
      </a:tcStyle>
    </a:band1H>
    <a:band2H>
      <a:tcTxStyle/>
    </a:band2H>
    <a:band1V>
      <a:tcTxStyle/>
      <a:tcStyle>
        <a:fill>
          <a:solidFill>
            <a:srgbClr val="D8E2E5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5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/>
          <p:nvPr>
            <p:ph type="ctrTitle"/>
          </p:nvPr>
        </p:nvSpPr>
        <p:spPr>
          <a:xfrm>
            <a:off x="1524000" y="132424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7"/>
          <p:cNvSpPr txBox="1"/>
          <p:nvPr>
            <p:ph idx="1" type="subTitle"/>
          </p:nvPr>
        </p:nvSpPr>
        <p:spPr>
          <a:xfrm>
            <a:off x="1524000" y="391079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6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" type="body"/>
          </p:nvPr>
        </p:nvSpPr>
        <p:spPr>
          <a:xfrm rot="5400000">
            <a:off x="3651444" y="-1443086"/>
            <a:ext cx="4889111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" type="body"/>
          </p:nvPr>
        </p:nvSpPr>
        <p:spPr>
          <a:xfrm>
            <a:off x="838199" y="1370158"/>
            <a:ext cx="10515600" cy="4889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1" type="body"/>
          </p:nvPr>
        </p:nvSpPr>
        <p:spPr>
          <a:xfrm>
            <a:off x="838200" y="1370492"/>
            <a:ext cx="5181600" cy="4806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0"/>
          <p:cNvSpPr txBox="1"/>
          <p:nvPr>
            <p:ph idx="2" type="body"/>
          </p:nvPr>
        </p:nvSpPr>
        <p:spPr>
          <a:xfrm>
            <a:off x="6172200" y="1370492"/>
            <a:ext cx="5181600" cy="4806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/>
          <p:nvPr>
            <p:ph type="title"/>
          </p:nvPr>
        </p:nvSpPr>
        <p:spPr>
          <a:xfrm>
            <a:off x="839788" y="581892"/>
            <a:ext cx="10515600" cy="629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" type="body"/>
          </p:nvPr>
        </p:nvSpPr>
        <p:spPr>
          <a:xfrm>
            <a:off x="839788" y="1348655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3" type="body"/>
          </p:nvPr>
        </p:nvSpPr>
        <p:spPr>
          <a:xfrm>
            <a:off x="6172200" y="134865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2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 txBox="1"/>
          <p:nvPr>
            <p:ph type="title"/>
          </p:nvPr>
        </p:nvSpPr>
        <p:spPr>
          <a:xfrm>
            <a:off x="836612" y="1341912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4"/>
          <p:cNvSpPr txBox="1"/>
          <p:nvPr>
            <p:ph idx="1" type="body"/>
          </p:nvPr>
        </p:nvSpPr>
        <p:spPr>
          <a:xfrm>
            <a:off x="5183188" y="1341912"/>
            <a:ext cx="6172200" cy="4519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34"/>
          <p:cNvSpPr txBox="1"/>
          <p:nvPr>
            <p:ph idx="2" type="body"/>
          </p:nvPr>
        </p:nvSpPr>
        <p:spPr>
          <a:xfrm>
            <a:off x="839788" y="3111335"/>
            <a:ext cx="3932237" cy="2757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0" y="598730"/>
            <a:ext cx="12191999" cy="611103"/>
          </a:xfrm>
          <a:prstGeom prst="rect">
            <a:avLst/>
          </a:prstGeom>
          <a:solidFill>
            <a:srgbClr val="0263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26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26"/>
          <p:cNvSpPr txBox="1"/>
          <p:nvPr>
            <p:ph idx="1" type="body"/>
          </p:nvPr>
        </p:nvSpPr>
        <p:spPr>
          <a:xfrm>
            <a:off x="838199" y="1370158"/>
            <a:ext cx="10515600" cy="4889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" name="Google Shape;12;p26"/>
          <p:cNvPicPr preferRelativeResize="0"/>
          <p:nvPr/>
        </p:nvPicPr>
        <p:blipFill rotWithShape="1">
          <a:blip r:embed="rId1">
            <a:alphaModFix/>
          </a:blip>
          <a:srcRect b="0" l="6413" r="0" t="0"/>
          <a:stretch/>
        </p:blipFill>
        <p:spPr>
          <a:xfrm>
            <a:off x="76783" y="9596"/>
            <a:ext cx="5705111" cy="56538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gif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1523999" y="11762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dk1"/>
                </a:solidFill>
              </a:rPr>
              <a:t>Closing remarks</a:t>
            </a:r>
            <a:br>
              <a:rPr lang="en-US" sz="4800">
                <a:solidFill>
                  <a:schemeClr val="dk1"/>
                </a:solidFill>
              </a:rPr>
            </a:br>
            <a:r>
              <a:rPr lang="en-US" sz="4800">
                <a:solidFill>
                  <a:schemeClr val="dk1"/>
                </a:solidFill>
              </a:rPr>
              <a:t>18</a:t>
            </a:r>
            <a:r>
              <a:rPr baseline="30000" lang="en-US" sz="4800">
                <a:solidFill>
                  <a:schemeClr val="dk1"/>
                </a:solidFill>
              </a:rPr>
              <a:t>th</a:t>
            </a:r>
            <a:r>
              <a:rPr lang="en-US" sz="4800">
                <a:solidFill>
                  <a:schemeClr val="dk1"/>
                </a:solidFill>
              </a:rPr>
              <a:t> IACHEC workshop</a:t>
            </a:r>
            <a:endParaRPr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 b="29902" l="0" r="0" t="12745"/>
          <a:stretch/>
        </p:blipFill>
        <p:spPr>
          <a:xfrm>
            <a:off x="1523999" y="2586038"/>
            <a:ext cx="8863014" cy="381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/>
          <p:nvPr/>
        </p:nvSpPr>
        <p:spPr>
          <a:xfrm>
            <a:off x="6096000" y="1370156"/>
            <a:ext cx="5307380" cy="5105797"/>
          </a:xfrm>
          <a:prstGeom prst="roundRect">
            <a:avLst>
              <a:gd fmla="val 4601" name="adj"/>
            </a:avLst>
          </a:prstGeom>
          <a:solidFill>
            <a:srgbClr val="A8D6E7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739036" y="1370158"/>
            <a:ext cx="5089221" cy="5105798"/>
          </a:xfrm>
          <a:prstGeom prst="roundRect">
            <a:avLst>
              <a:gd fmla="val 4395" name="adj"/>
            </a:avLst>
          </a:prstGeom>
          <a:solidFill>
            <a:schemeClr val="accent1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0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New Working Groups</a:t>
            </a:r>
            <a:endParaRPr/>
          </a:p>
        </p:txBody>
      </p:sp>
      <p:sp>
        <p:nvSpPr>
          <p:cNvPr id="190" name="Google Shape;190;p10"/>
          <p:cNvSpPr txBox="1"/>
          <p:nvPr>
            <p:ph idx="1" type="body"/>
          </p:nvPr>
        </p:nvSpPr>
        <p:spPr>
          <a:xfrm>
            <a:off x="838200" y="1370159"/>
            <a:ext cx="4873668" cy="51057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US">
                <a:solidFill>
                  <a:schemeClr val="lt1"/>
                </a:solidFill>
              </a:rPr>
              <a:t>Ground Calibration WG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>
                <a:solidFill>
                  <a:schemeClr val="lt1"/>
                </a:solidFill>
              </a:rPr>
              <a:t>Chair: Vadim Burwitz (MPE)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>
                <a:solidFill>
                  <a:schemeClr val="lt1"/>
                </a:solidFill>
              </a:rPr>
              <a:t>Co-chair: Takashi Okajima (GSFC)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lt1"/>
                </a:solidFill>
              </a:rPr>
              <a:t>2 talks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lt1"/>
                </a:solidFill>
              </a:rPr>
              <a:t>1 paper proposal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lt1"/>
                </a:solidFill>
              </a:rPr>
              <a:t>Discussion of goals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lt1"/>
                </a:solidFill>
              </a:rPr>
              <a:t>Share of reference optics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lt1"/>
                </a:solidFill>
              </a:rPr>
              <a:t>Definition of analysis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lt1"/>
                </a:solidFill>
              </a:rPr>
              <a:t>Inclusion of absolute standards</a:t>
            </a:r>
            <a:endParaRPr/>
          </a:p>
        </p:txBody>
      </p:sp>
      <p:sp>
        <p:nvSpPr>
          <p:cNvPr id="191" name="Google Shape;191;p10"/>
          <p:cNvSpPr txBox="1"/>
          <p:nvPr/>
        </p:nvSpPr>
        <p:spPr>
          <a:xfrm>
            <a:off x="6271365" y="1370156"/>
            <a:ext cx="4989534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and Science WG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Chair: Felix Fürst (ESA)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Co-chair: Hannah Earnshaw (Caltech)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talks!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XMM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Nicer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NuSTAR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XRISM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After the meeting</a:t>
            </a:r>
            <a:endParaRPr/>
          </a:p>
        </p:txBody>
      </p:sp>
      <p:pic>
        <p:nvPicPr>
          <p:cNvPr descr="TOYSTORY EVERYWHERE |  PLANS FOR THE NEXT YEAR; AND BEYOND . . . ! | image tagged in toystory everywhere | made w/ Imgflip meme maker" id="197" name="Google Shape;19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6854" y="1603513"/>
            <a:ext cx="85217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Science funding was hit in 2025. What does that mean for the future? :  Consider This from NPR : NPR" id="203" name="Google Shape;20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68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2"/>
          <p:cNvSpPr txBox="1"/>
          <p:nvPr/>
        </p:nvSpPr>
        <p:spPr>
          <a:xfrm>
            <a:off x="7882758" y="606330"/>
            <a:ext cx="372852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2025 Plans derailed…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Initiatives - 2025</a:t>
            </a:r>
            <a:endParaRPr/>
          </a:p>
        </p:txBody>
      </p:sp>
      <p:graphicFrame>
        <p:nvGraphicFramePr>
          <p:cNvPr id="210" name="Google Shape;210;p13"/>
          <p:cNvGraphicFramePr/>
          <p:nvPr/>
        </p:nvGraphicFramePr>
        <p:xfrm>
          <a:off x="313634" y="13473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{EB51AF86-3B26-45B1-9535-B1F7D9720CA3}</a:tableStyleId>
              </a:tblPr>
              <a:tblGrid>
                <a:gridCol w="5689600"/>
                <a:gridCol w="5595725"/>
              </a:tblGrid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Initiatives - 2025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Action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👍 The two new WG to prepare charters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Chair and co-chair to lay out goals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Heritage WG is chair-less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Look for new chair or discontinue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8F0F4"/>
                    </a:solidFill>
                  </a:tcPr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(👍)Advance papers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WG chair delegate tasks to members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Create ‘current activities’ on the Webpage with easy access to IACHEC products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Include links to background models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Include links to stat cal wiki products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8F0F4"/>
                    </a:solidFill>
                  </a:tcPr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Check in to review initiatives and goals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9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Set up a meeting for October/November time frame with the chairs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9E4E6"/>
                    </a:solidFill>
                  </a:tcPr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Bring Fermi back into the fold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9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Contact the Fermi team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9E4E6"/>
                    </a:solidFill>
                  </a:tcPr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👍 Get the two new WG included on webpage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9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send out newsletter and contact info for joining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9E4E6"/>
                    </a:solidFill>
                  </a:tcPr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Update Webpage resources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9E4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Add links from published papers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9E4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Paper status</a:t>
            </a:r>
            <a:endParaRPr/>
          </a:p>
        </p:txBody>
      </p:sp>
      <p:graphicFrame>
        <p:nvGraphicFramePr>
          <p:cNvPr id="216" name="Google Shape;216;p14"/>
          <p:cNvGraphicFramePr/>
          <p:nvPr/>
        </p:nvGraphicFramePr>
        <p:xfrm>
          <a:off x="361120" y="12955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{1E1FF8F2-1DCF-428F-BFBF-E2668FF12CD7}</a:tableStyleId>
              </a:tblPr>
              <a:tblGrid>
                <a:gridCol w="3654300"/>
                <a:gridCol w="2451650"/>
                <a:gridCol w="5363825"/>
              </a:tblGrid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Paper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WG shepherd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Status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Concordance #3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Cal. Stats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be submitted to RAS soon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Contamination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Contamination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Overleaf outline circulated; start filling in text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3c273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Coordinated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analysis almost done; check analysis (Jeremy Hare)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Background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Detector &amp; Background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Under consideration; discuss next meeting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MMS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Galaxy Custers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review/collection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Crab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Non-thermal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 overleaf; mature draft; include data up to 2020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G21.5-0.9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Non-thermal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Y. Motogami will start organizing meetings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PSR B1509-58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Non-Thermal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Delayed until further notice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N132D #2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Thermal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more data for 3-10 keV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Crab cross-timing calibration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Timing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Published; Matteo Bachetti et al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RXJ1856-3754 + WD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WD &amp; INS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Make overleaf outline and circulate (Surodeep Sheth)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398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Ground Calibration Challenges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Ground Cal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Large segmented optics</a:t>
                      </a:r>
                      <a:endParaRPr/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IACHEC WG procedures</a:t>
            </a:r>
            <a:endParaRPr/>
          </a:p>
        </p:txBody>
      </p:sp>
      <p:sp>
        <p:nvSpPr>
          <p:cNvPr id="222" name="Google Shape;222;p15"/>
          <p:cNvSpPr txBox="1"/>
          <p:nvPr>
            <p:ph idx="1" type="body"/>
          </p:nvPr>
        </p:nvSpPr>
        <p:spPr>
          <a:xfrm>
            <a:off x="838199" y="1370158"/>
            <a:ext cx="10515600" cy="4889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Setting yearly goals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Pursue the yearly goals in a timely fashion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WG management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Write the IACHEC report early!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Inform the community of the progress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Feedback from community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Involve members</a:t>
            </a:r>
            <a:endParaRPr/>
          </a:p>
        </p:txBody>
      </p:sp>
      <p:pic>
        <p:nvPicPr>
          <p:cNvPr id="223" name="Google Shape;22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5749" y="1293378"/>
            <a:ext cx="4401842" cy="5414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WG 2026 goals</a:t>
            </a:r>
            <a:endParaRPr/>
          </a:p>
        </p:txBody>
      </p:sp>
      <p:graphicFrame>
        <p:nvGraphicFramePr>
          <p:cNvPr id="229" name="Google Shape;229;p16"/>
          <p:cNvGraphicFramePr/>
          <p:nvPr/>
        </p:nvGraphicFramePr>
        <p:xfrm>
          <a:off x="287130" y="128386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{EB51AF86-3B26-45B1-9535-B1F7D9720CA3}</a:tableStyleId>
              </a:tblPr>
              <a:tblGrid>
                <a:gridCol w="3709725"/>
                <a:gridCol w="7575600"/>
              </a:tblGrid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WG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Goals - 2026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Detector &amp; Background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Update background information on wiki and provide links to the “current activities” page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solicit info about: large focal planes and handling pixels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Improvements in measuring background modeling</a:t>
                      </a:r>
                      <a:endParaRPr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Review if we can do something about micrometeoroids?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Timing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Update ‘barycen’ to use DE430 , or update ‘barycorr’ to apply Suzaku/Hitomi/XRISM; heasarc to handle: request sent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highlight>
                            <a:srgbClr val="FFFF00"/>
                          </a:highlight>
                        </a:rPr>
                        <a:t>Use Fermi ephemeris for Crab instead of Jordrell Bank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Coordinated observations of Crab for timing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Clusters of Galaxies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Find a Deputy WG chair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Multi-Mission Study (MMS), review scope and collect data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Provide data for Calstats WG concordance effort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High Resolution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Adam and Vinay presented several activities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Search for a Co-chair; potential candidate from XRISM resolve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WG 2026 goals</a:t>
            </a:r>
            <a:endParaRPr/>
          </a:p>
        </p:txBody>
      </p:sp>
      <p:graphicFrame>
        <p:nvGraphicFramePr>
          <p:cNvPr id="235" name="Google Shape;235;p17"/>
          <p:cNvGraphicFramePr/>
          <p:nvPr/>
        </p:nvGraphicFramePr>
        <p:xfrm>
          <a:off x="313634" y="126558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{EB51AF86-3B26-45B1-9535-B1F7D9720CA3}</a:tableStyleId>
              </a:tblPr>
              <a:tblGrid>
                <a:gridCol w="3709725"/>
                <a:gridCol w="7575600"/>
              </a:tblGrid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WG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Goals - 2026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Calibration Statistics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Publish paper: Concordance paper #3, MCCal (J. Drake), pileup (Zimmerman, Bayesian; Yang, neural network)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Give an AI/ML talk for next year</a:t>
                      </a:r>
                      <a:endParaRPr sz="2000"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Maintain a library and updated wiki: background; concordance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Thermal SNR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review Tycho vs. CasA</a:t>
                      </a:r>
                      <a:endParaRPr sz="2000"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N123D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Contamination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White paper draft complete by 2026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WD and iNS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Get data/include from EP and SVOM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Search for Co-chair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Non-thermal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Finish the Crab paper: start regular telecons (first one May 14</a:t>
                      </a:r>
                      <a:r>
                        <a:rPr baseline="30000" lang="en-US" sz="2000"/>
                        <a:t>th</a:t>
                      </a:r>
                      <a:r>
                        <a:rPr lang="en-US" sz="2000"/>
                        <a:t>)</a:t>
                      </a:r>
                      <a:endParaRPr/>
                    </a:p>
                    <a:p>
                      <a:pPr indent="-342900" lvl="1" marL="8001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/>
                        <a:t> Co-authors to add text in sections on calibration of instruments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Kick-off G21.5 regular telecons (post July)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Concordance data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WG 2026 goals</a:t>
            </a:r>
            <a:endParaRPr/>
          </a:p>
        </p:txBody>
      </p:sp>
      <p:graphicFrame>
        <p:nvGraphicFramePr>
          <p:cNvPr id="241" name="Google Shape;241;p18"/>
          <p:cNvGraphicFramePr/>
          <p:nvPr/>
        </p:nvGraphicFramePr>
        <p:xfrm>
          <a:off x="313634" y="13473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{EB51AF86-3B26-45B1-9535-B1F7D9720CA3}</a:tableStyleId>
              </a:tblPr>
              <a:tblGrid>
                <a:gridCol w="3709725"/>
                <a:gridCol w="7575600"/>
              </a:tblGrid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WG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Goals - 2026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Coordinated Observations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Improve communications with new missions</a:t>
                      </a:r>
                      <a:endParaRPr/>
                    </a:p>
                    <a:p>
                      <a:pPr indent="-342900" lvl="1" marL="8001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FF0000"/>
                          </a:solidFill>
                        </a:rPr>
                        <a:t>Continued calibration support across missions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January 2026 3c273 campaign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NuSTAR-SVOM cross-calibration observations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Summer to do first draft of “3c273 online”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Concordance data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Ground Calibration (Gcal)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Raytrace packages: cross check on reference model/optic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circulate overleaf outline for paper on large segmented optics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Define a standard for comparing HEW between facilities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Mission and Science Operations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#1 Telecon after summer: keeping missions up to date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/>
                        <a:t>#2 Telecon early next year: long term planning, scheduling best practices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Meeting purpose</a:t>
            </a:r>
            <a:endParaRPr/>
          </a:p>
        </p:txBody>
      </p:sp>
      <p:sp>
        <p:nvSpPr>
          <p:cNvPr id="247" name="Google Shape;247;p19"/>
          <p:cNvSpPr txBox="1"/>
          <p:nvPr>
            <p:ph idx="1" type="body"/>
          </p:nvPr>
        </p:nvSpPr>
        <p:spPr>
          <a:xfrm>
            <a:off x="838199" y="1370158"/>
            <a:ext cx="5374711" cy="4889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Used to be that WG had priority: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Develop standards, cross-calibrate &amp; curate data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However, recently we tend to do less in-meeting work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But the value of the meeting is still the oral tradition: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Hear from missions about their calibrations and problems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Other missions may share them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Other missions may learn from them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Establish connections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Forum for discussion</a:t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Models of Oral Tradition and the Ethics Behind Accurate Transmission —  Moral Apologetics" id="248" name="Google Shape;2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0814" y="1012230"/>
            <a:ext cx="4650918" cy="522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Attendance</a:t>
            </a:r>
            <a:endParaRPr/>
          </a:p>
        </p:txBody>
      </p:sp>
      <p:graphicFrame>
        <p:nvGraphicFramePr>
          <p:cNvPr id="93" name="Google Shape;93;p2"/>
          <p:cNvGraphicFramePr/>
          <p:nvPr/>
        </p:nvGraphicFramePr>
        <p:xfrm>
          <a:off x="5996608" y="142963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{1E1FF8F2-1DCF-428F-BFBF-E2668FF12CD7}</a:tableStyleId>
              </a:tblPr>
              <a:tblGrid>
                <a:gridCol w="1388175"/>
                <a:gridCol w="1034525"/>
                <a:gridCol w="1954825"/>
                <a:gridCol w="1363975"/>
              </a:tblGrid>
              <a:tr h="789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IACHEC year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Location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Number of participants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Number of talks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(plenary)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</a:tr>
              <a:tr h="501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2014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PRC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51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54 (24)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46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2018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Italy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57 + 37 students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45 (30)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93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2019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Japan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70 (36)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1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2023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Germany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63 (44)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27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2024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Spain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65 (40)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54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2025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Japan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74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63 (44)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8F0F4"/>
                    </a:solidFill>
                  </a:tcPr>
                </a:tc>
              </a:tr>
              <a:tr h="472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2026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Germany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56 (6 cancellations)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60 (37)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4" name="Google Shape;94;p2"/>
          <p:cNvGraphicFramePr/>
          <p:nvPr/>
        </p:nvGraphicFramePr>
        <p:xfrm>
          <a:off x="339757" y="14296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{1E1FF8F2-1DCF-428F-BFBF-E2668FF12CD7}</a:tableStyleId>
              </a:tblPr>
              <a:tblGrid>
                <a:gridCol w="1013700"/>
                <a:gridCol w="1550550"/>
                <a:gridCol w="1550550"/>
                <a:gridCol w="1282125"/>
              </a:tblGrid>
              <a:tr h="809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IACHEC year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Location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Number of participants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Number of talks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5A5C1"/>
                    </a:solidFill>
                  </a:tcPr>
                </a:tc>
              </a:tr>
              <a:tr h="518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2006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Iceland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18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2007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California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18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2008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Germany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18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2009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Massachusetts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34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47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2010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Italy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50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18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2011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California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38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2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2012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UK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29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69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2013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Virginia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48 (20)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Meeting feedback</a:t>
            </a:r>
            <a:endParaRPr/>
          </a:p>
        </p:txBody>
      </p:sp>
      <p:sp>
        <p:nvSpPr>
          <p:cNvPr id="254" name="Google Shape;254;p20"/>
          <p:cNvSpPr txBox="1"/>
          <p:nvPr>
            <p:ph idx="1" type="body"/>
          </p:nvPr>
        </p:nvSpPr>
        <p:spPr>
          <a:xfrm>
            <a:off x="838199" y="1370158"/>
            <a:ext cx="10515600" cy="4889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 2025 Half day (off or working session) in the middle, with a full day on Thursday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How well did it work?</a:t>
            </a:r>
            <a:endParaRPr/>
          </a:p>
          <a:p>
            <a:pPr indent="0" lvl="2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-101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0" lvl="2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0" lvl="2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Keep days reasonably short: 9-18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Keep long breaks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Lunch 1.5 hours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Coffee 30 mins</a:t>
            </a:r>
            <a:endParaRPr/>
          </a:p>
        </p:txBody>
      </p:sp>
      <p:grpSp>
        <p:nvGrpSpPr>
          <p:cNvPr id="255" name="Google Shape;255;p20"/>
          <p:cNvGrpSpPr/>
          <p:nvPr/>
        </p:nvGrpSpPr>
        <p:grpSpPr>
          <a:xfrm>
            <a:off x="2902446" y="2782627"/>
            <a:ext cx="5860779" cy="1073426"/>
            <a:chOff x="2325757" y="3578087"/>
            <a:chExt cx="5860779" cy="1073426"/>
          </a:xfrm>
        </p:grpSpPr>
        <p:sp>
          <p:nvSpPr>
            <p:cNvPr id="256" name="Google Shape;256;p20"/>
            <p:cNvSpPr/>
            <p:nvPr/>
          </p:nvSpPr>
          <p:spPr>
            <a:xfrm>
              <a:off x="2325757" y="3578087"/>
              <a:ext cx="1411356" cy="1073426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rgbClr val="153E4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5300873" y="4114800"/>
              <a:ext cx="1411356" cy="536713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rgbClr val="153E4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6775180" y="3578087"/>
              <a:ext cx="1411356" cy="1073426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rgbClr val="153E4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5300873" y="3578087"/>
              <a:ext cx="1411356" cy="536713"/>
            </a:xfrm>
            <a:prstGeom prst="rect">
              <a:avLst/>
            </a:prstGeom>
            <a:solidFill>
              <a:srgbClr val="BBE1E5"/>
            </a:solidFill>
            <a:ln cap="flat" cmpd="sng" w="12700">
              <a:solidFill>
                <a:srgbClr val="153E4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20"/>
          <p:cNvSpPr txBox="1"/>
          <p:nvPr/>
        </p:nvSpPr>
        <p:spPr>
          <a:xfrm>
            <a:off x="3135837" y="2484455"/>
            <a:ext cx="9578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Monday</a:t>
            </a:r>
            <a:endParaRPr/>
          </a:p>
        </p:txBody>
      </p:sp>
      <p:sp>
        <p:nvSpPr>
          <p:cNvPr id="261" name="Google Shape;261;p20"/>
          <p:cNvSpPr txBox="1"/>
          <p:nvPr/>
        </p:nvSpPr>
        <p:spPr>
          <a:xfrm>
            <a:off x="4506699" y="2484455"/>
            <a:ext cx="9419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Tuesday</a:t>
            </a:r>
            <a:endParaRPr/>
          </a:p>
        </p:txBody>
      </p:sp>
      <p:sp>
        <p:nvSpPr>
          <p:cNvPr id="262" name="Google Shape;262;p20"/>
          <p:cNvSpPr txBox="1"/>
          <p:nvPr/>
        </p:nvSpPr>
        <p:spPr>
          <a:xfrm>
            <a:off x="5937625" y="2484455"/>
            <a:ext cx="12779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Wednesday</a:t>
            </a:r>
            <a:endParaRPr/>
          </a:p>
        </p:txBody>
      </p:sp>
      <p:sp>
        <p:nvSpPr>
          <p:cNvPr id="263" name="Google Shape;263;p20"/>
          <p:cNvSpPr txBox="1"/>
          <p:nvPr/>
        </p:nvSpPr>
        <p:spPr>
          <a:xfrm>
            <a:off x="7528865" y="2484455"/>
            <a:ext cx="10388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</a:t>
            </a:r>
            <a:endParaRPr/>
          </a:p>
        </p:txBody>
      </p:sp>
      <p:sp>
        <p:nvSpPr>
          <p:cNvPr id="264" name="Google Shape;264;p20"/>
          <p:cNvSpPr/>
          <p:nvPr/>
        </p:nvSpPr>
        <p:spPr>
          <a:xfrm>
            <a:off x="4390004" y="2782627"/>
            <a:ext cx="1411356" cy="107342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20"/>
          <p:cNvCxnSpPr/>
          <p:nvPr/>
        </p:nvCxnSpPr>
        <p:spPr>
          <a:xfrm flipH="1" rot="10800000">
            <a:off x="5877562" y="2782627"/>
            <a:ext cx="1411356" cy="53671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6" name="Google Shape;266;p20"/>
          <p:cNvCxnSpPr/>
          <p:nvPr/>
        </p:nvCxnSpPr>
        <p:spPr>
          <a:xfrm>
            <a:off x="5801360" y="2782627"/>
            <a:ext cx="1487558" cy="53671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72" name="Google Shape;272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2035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78" name="Google Shape;278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30" y="-28823"/>
            <a:ext cx="12192001" cy="6865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3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84" name="Google Shape;284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385316" cy="698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Special Thanks to </a:t>
            </a:r>
            <a:endParaRPr/>
          </a:p>
        </p:txBody>
      </p:sp>
      <p:sp>
        <p:nvSpPr>
          <p:cNvPr id="290" name="Google Shape;290;p24"/>
          <p:cNvSpPr txBox="1"/>
          <p:nvPr/>
        </p:nvSpPr>
        <p:spPr>
          <a:xfrm>
            <a:off x="1085192" y="2674306"/>
            <a:ext cx="1026860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Birgit Boller and Vadim Burwitz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Флаг Баварии купить в Киеве | ЗНАМЕНОСЕЦ" id="291" name="Google Shape;29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0744" y="86341"/>
            <a:ext cx="3294345" cy="2209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18</a:t>
            </a:r>
            <a:r>
              <a:rPr baseline="30000" lang="en-US"/>
              <a:t>th</a:t>
            </a:r>
            <a:r>
              <a:rPr lang="en-US"/>
              <a:t> IACHEC Song</a:t>
            </a:r>
            <a:endParaRPr/>
          </a:p>
        </p:txBody>
      </p:sp>
      <p:sp>
        <p:nvSpPr>
          <p:cNvPr id="297" name="Google Shape;297;p25"/>
          <p:cNvSpPr txBox="1"/>
          <p:nvPr/>
        </p:nvSpPr>
        <p:spPr>
          <a:xfrm>
            <a:off x="159025" y="6311893"/>
            <a:ext cx="10515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Lyrics by Herman</a:t>
            </a:r>
            <a:endParaRPr/>
          </a:p>
        </p:txBody>
      </p:sp>
      <p:sp>
        <p:nvSpPr>
          <p:cNvPr id="298" name="Google Shape;298;p25"/>
          <p:cNvSpPr txBox="1"/>
          <p:nvPr/>
        </p:nvSpPr>
        <p:spPr>
          <a:xfrm>
            <a:off x="159024" y="1250794"/>
            <a:ext cx="55691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the tune of "I've been Everywhere" by Johnny Cash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5"/>
          <p:cNvSpPr txBox="1"/>
          <p:nvPr/>
        </p:nvSpPr>
        <p:spPr>
          <a:xfrm>
            <a:off x="159025" y="1945975"/>
            <a:ext cx="5169720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"We've Been Everywhere”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was totin' my bag to another IACHEC meeting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a new instrument scientist came a'greeting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you're going calibrate, you come with 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we climbed aboard a plane to Germany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asked me if I'd seen a telescope so new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 said, "We're calibrators just like you"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Crossed the oceans there,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breathed the mountain air,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travel we've had our share,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5"/>
          <p:cNvSpPr txBox="1"/>
          <p:nvPr/>
        </p:nvSpPr>
        <p:spPr>
          <a:xfrm>
            <a:off x="4501740" y="2433908"/>
            <a:ext cx="6096000" cy="3877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Rekjavik, Iceland; Arrowhead California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Ringberg Germany; Shonan Village in Japan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Woods Hole MA in the USA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Frascati, Italy; Napa California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Leicester, England; Warrenton Virginia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Bejing, Peoples Republic of China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Crossed the oceans there,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breathed the mountain air,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travel we've a-had our share,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8305799" y="2328441"/>
            <a:ext cx="3886201" cy="3877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Pune India; Arrowhead one more time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Umbria, Italy; Shonan Village second time;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Seeblick Pelham, near Munich Deutchland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Segovia, Espana; Osaka Bay in Japan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held meetings that were just on-line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Seeblick Pelham Germany once again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Crossed the oceans there,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breathed the mountain air,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travel we've a-had our share, man.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We've been everywhere.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3"/>
          <p:cNvCxnSpPr>
            <a:endCxn id="100" idx="1"/>
          </p:cNvCxnSpPr>
          <p:nvPr/>
        </p:nvCxnSpPr>
        <p:spPr>
          <a:xfrm flipH="1" rot="10800000">
            <a:off x="1224724" y="3165676"/>
            <a:ext cx="7985400" cy="7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3"/>
          <p:cNvCxnSpPr>
            <a:endCxn id="102" idx="1"/>
          </p:cNvCxnSpPr>
          <p:nvPr/>
        </p:nvCxnSpPr>
        <p:spPr>
          <a:xfrm flipH="1" rot="10800000">
            <a:off x="1251238" y="2336347"/>
            <a:ext cx="2649600" cy="8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3" name="Google Shape;103;p3"/>
          <p:cNvCxnSpPr>
            <a:endCxn id="104" idx="1"/>
          </p:cNvCxnSpPr>
          <p:nvPr/>
        </p:nvCxnSpPr>
        <p:spPr>
          <a:xfrm>
            <a:off x="1234663" y="2541105"/>
            <a:ext cx="5157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5" name="Google Shape;105;p3"/>
          <p:cNvCxnSpPr>
            <a:endCxn id="106" idx="1"/>
          </p:cNvCxnSpPr>
          <p:nvPr/>
        </p:nvCxnSpPr>
        <p:spPr>
          <a:xfrm>
            <a:off x="1241293" y="2807805"/>
            <a:ext cx="6559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7" name="Google Shape;107;p3"/>
          <p:cNvCxnSpPr/>
          <p:nvPr/>
        </p:nvCxnSpPr>
        <p:spPr>
          <a:xfrm>
            <a:off x="1224724" y="3741281"/>
            <a:ext cx="9410646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p3"/>
          <p:cNvCxnSpPr/>
          <p:nvPr/>
        </p:nvCxnSpPr>
        <p:spPr>
          <a:xfrm>
            <a:off x="1251238" y="4738205"/>
            <a:ext cx="10757451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109" name="Google Shape;109;p3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The new cast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1513789" y="2108258"/>
            <a:ext cx="1063488" cy="4237934"/>
          </a:xfrm>
          <a:custGeom>
            <a:rect b="b" l="l" r="r" t="t"/>
            <a:pathLst>
              <a:path extrusionOk="0" h="4661453" w="1123122">
                <a:moveTo>
                  <a:pt x="0" y="0"/>
                </a:moveTo>
                <a:lnTo>
                  <a:pt x="1123122" y="0"/>
                </a:lnTo>
                <a:lnTo>
                  <a:pt x="1123122" y="4214192"/>
                </a:lnTo>
                <a:lnTo>
                  <a:pt x="576469" y="4661453"/>
                </a:lnTo>
                <a:lnTo>
                  <a:pt x="0" y="4214192"/>
                </a:lnTo>
                <a:lnTo>
                  <a:pt x="0" y="0"/>
                </a:lnTo>
                <a:close/>
              </a:path>
            </a:pathLst>
          </a:custGeom>
          <a:solidFill>
            <a:srgbClr val="A2CDED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XRISM</a:t>
            </a: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5328757" y="2541105"/>
            <a:ext cx="1063488" cy="3793434"/>
          </a:xfrm>
          <a:custGeom>
            <a:rect b="b" l="l" r="r" t="t"/>
            <a:pathLst>
              <a:path extrusionOk="0" h="4661453" w="1123122">
                <a:moveTo>
                  <a:pt x="0" y="0"/>
                </a:moveTo>
                <a:lnTo>
                  <a:pt x="1123122" y="0"/>
                </a:lnTo>
                <a:lnTo>
                  <a:pt x="1123122" y="4214192"/>
                </a:lnTo>
                <a:lnTo>
                  <a:pt x="576469" y="4661453"/>
                </a:lnTo>
                <a:lnTo>
                  <a:pt x="0" y="4214192"/>
                </a:lnTo>
                <a:lnTo>
                  <a:pt x="0" y="0"/>
                </a:lnTo>
                <a:close/>
              </a:path>
            </a:pathLst>
          </a:custGeom>
          <a:solidFill>
            <a:srgbClr val="AAA7BA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Einstein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Probe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6737624" y="2807805"/>
            <a:ext cx="1063488" cy="3526734"/>
          </a:xfrm>
          <a:custGeom>
            <a:rect b="b" l="l" r="r" t="t"/>
            <a:pathLst>
              <a:path extrusionOk="0" h="4661453" w="1123122">
                <a:moveTo>
                  <a:pt x="0" y="0"/>
                </a:moveTo>
                <a:lnTo>
                  <a:pt x="1123122" y="0"/>
                </a:lnTo>
                <a:lnTo>
                  <a:pt x="1123122" y="4214192"/>
                </a:lnTo>
                <a:lnTo>
                  <a:pt x="576469" y="4661453"/>
                </a:lnTo>
                <a:lnTo>
                  <a:pt x="0" y="4214192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SVOM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9571882" y="4296856"/>
            <a:ext cx="1063488" cy="2015595"/>
          </a:xfrm>
          <a:custGeom>
            <a:rect b="b" l="l" r="r" t="t"/>
            <a:pathLst>
              <a:path extrusionOk="0" h="4661453" w="1123122">
                <a:moveTo>
                  <a:pt x="0" y="0"/>
                </a:moveTo>
                <a:lnTo>
                  <a:pt x="1123122" y="0"/>
                </a:lnTo>
                <a:lnTo>
                  <a:pt x="1123122" y="4214192"/>
                </a:lnTo>
                <a:lnTo>
                  <a:pt x="576469" y="4661453"/>
                </a:lnTo>
                <a:lnTo>
                  <a:pt x="0" y="4214192"/>
                </a:lnTo>
                <a:lnTo>
                  <a:pt x="0" y="0"/>
                </a:lnTo>
                <a:close/>
              </a:path>
            </a:pathLst>
          </a:custGeom>
          <a:solidFill>
            <a:srgbClr val="AEB9BA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SMILE</a:t>
            </a: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8146491" y="3165782"/>
            <a:ext cx="1063488" cy="292559"/>
          </a:xfrm>
          <a:custGeom>
            <a:rect b="b" l="l" r="r" t="t"/>
            <a:pathLst>
              <a:path extrusionOk="0" h="4661453" w="1123122">
                <a:moveTo>
                  <a:pt x="0" y="0"/>
                </a:moveTo>
                <a:lnTo>
                  <a:pt x="1123122" y="0"/>
                </a:lnTo>
                <a:lnTo>
                  <a:pt x="1123122" y="4214192"/>
                </a:lnTo>
                <a:lnTo>
                  <a:pt x="576469" y="4661453"/>
                </a:lnTo>
                <a:lnTo>
                  <a:pt x="0" y="4214192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LEXI</a:t>
            </a: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2837346" y="2336274"/>
            <a:ext cx="1063488" cy="1107732"/>
          </a:xfrm>
          <a:custGeom>
            <a:rect b="b" l="l" r="r" t="t"/>
            <a:pathLst>
              <a:path extrusionOk="0" h="4661453" w="1123122">
                <a:moveTo>
                  <a:pt x="0" y="0"/>
                </a:moveTo>
                <a:lnTo>
                  <a:pt x="1123122" y="0"/>
                </a:lnTo>
                <a:lnTo>
                  <a:pt x="1123122" y="4214192"/>
                </a:lnTo>
                <a:lnTo>
                  <a:pt x="576469" y="4661453"/>
                </a:lnTo>
                <a:lnTo>
                  <a:pt x="0" y="4214192"/>
                </a:lnTo>
                <a:lnTo>
                  <a:pt x="0" y="0"/>
                </a:lnTo>
                <a:close/>
              </a:path>
            </a:pathLst>
          </a:custGeom>
          <a:solidFill>
            <a:srgbClr val="B4CCD3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NinjaSAT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3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0925311" y="4750735"/>
            <a:ext cx="1063488" cy="1524169"/>
          </a:xfrm>
          <a:custGeom>
            <a:rect b="b" l="l" r="r" t="t"/>
            <a:pathLst>
              <a:path extrusionOk="0" h="4661453" w="1123122">
                <a:moveTo>
                  <a:pt x="0" y="0"/>
                </a:moveTo>
                <a:lnTo>
                  <a:pt x="1123122" y="0"/>
                </a:lnTo>
                <a:lnTo>
                  <a:pt x="1123122" y="4214192"/>
                </a:lnTo>
                <a:lnTo>
                  <a:pt x="576469" y="4661453"/>
                </a:lnTo>
                <a:lnTo>
                  <a:pt x="0" y="42141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COSI</a:t>
            </a:r>
            <a:endParaRPr/>
          </a:p>
        </p:txBody>
      </p:sp>
      <p:cxnSp>
        <p:nvCxnSpPr>
          <p:cNvPr id="113" name="Google Shape;113;p3"/>
          <p:cNvCxnSpPr>
            <a:endCxn id="110" idx="1"/>
          </p:cNvCxnSpPr>
          <p:nvPr/>
        </p:nvCxnSpPr>
        <p:spPr>
          <a:xfrm>
            <a:off x="1251238" y="2108258"/>
            <a:ext cx="13260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114" name="Google Shape;114;p3"/>
          <p:cNvSpPr/>
          <p:nvPr/>
        </p:nvSpPr>
        <p:spPr>
          <a:xfrm rot="5400000">
            <a:off x="613280" y="1901886"/>
            <a:ext cx="685800" cy="347472"/>
          </a:xfrm>
          <a:prstGeom prst="rect">
            <a:avLst/>
          </a:prstGeom>
          <a:solidFill>
            <a:srgbClr val="496F90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 rot="5400000">
            <a:off x="613280" y="2587686"/>
            <a:ext cx="685800" cy="347472"/>
          </a:xfrm>
          <a:prstGeom prst="rect">
            <a:avLst/>
          </a:prstGeom>
          <a:solidFill>
            <a:srgbClr val="85A5C1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 rot="5400000">
            <a:off x="613280" y="3273486"/>
            <a:ext cx="685800" cy="347472"/>
          </a:xfrm>
          <a:prstGeom prst="rect">
            <a:avLst/>
          </a:prstGeom>
          <a:solidFill>
            <a:srgbClr val="243748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 rot="5400000">
            <a:off x="613280" y="3964808"/>
            <a:ext cx="685800" cy="347472"/>
          </a:xfrm>
          <a:prstGeom prst="rect">
            <a:avLst/>
          </a:prstGeom>
          <a:solidFill>
            <a:srgbClr val="80799A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/>
          </a:p>
        </p:txBody>
      </p:sp>
      <p:sp>
        <p:nvSpPr>
          <p:cNvPr id="118" name="Google Shape;118;p3"/>
          <p:cNvSpPr/>
          <p:nvPr/>
        </p:nvSpPr>
        <p:spPr>
          <a:xfrm rot="5400000">
            <a:off x="613280" y="4656130"/>
            <a:ext cx="685800" cy="347472"/>
          </a:xfrm>
          <a:prstGeom prst="rect">
            <a:avLst/>
          </a:prstGeom>
          <a:solidFill>
            <a:srgbClr val="AAA7BA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2027</a:t>
            </a:r>
            <a:endParaRPr/>
          </a:p>
        </p:txBody>
      </p:sp>
      <p:sp>
        <p:nvSpPr>
          <p:cNvPr id="119" name="Google Shape;119;p3"/>
          <p:cNvSpPr txBox="1"/>
          <p:nvPr/>
        </p:nvSpPr>
        <p:spPr>
          <a:xfrm>
            <a:off x="1678246" y="1795920"/>
            <a:ext cx="78258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Sep. 7th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5482833" y="2264633"/>
            <a:ext cx="75533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9th</a:t>
            </a: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3003047" y="2036970"/>
            <a:ext cx="8840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Nov. 11th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6878867" y="2541105"/>
            <a:ext cx="8883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Jun. 22nd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11128522" y="4442958"/>
            <a:ext cx="5902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2027 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8177625" y="2864270"/>
            <a:ext cx="8547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Jun. 16th</a:t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9643403" y="3984655"/>
            <a:ext cx="9204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 2026 </a:t>
            </a: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3995785" y="2531032"/>
            <a:ext cx="1063488" cy="3793434"/>
          </a:xfrm>
          <a:custGeom>
            <a:rect b="b" l="l" r="r" t="t"/>
            <a:pathLst>
              <a:path extrusionOk="0" h="4661453" w="1123122">
                <a:moveTo>
                  <a:pt x="0" y="0"/>
                </a:moveTo>
                <a:lnTo>
                  <a:pt x="1123122" y="0"/>
                </a:lnTo>
                <a:lnTo>
                  <a:pt x="1123122" y="4214192"/>
                </a:lnTo>
                <a:lnTo>
                  <a:pt x="576469" y="4661453"/>
                </a:lnTo>
                <a:lnTo>
                  <a:pt x="0" y="4214192"/>
                </a:lnTo>
                <a:lnTo>
                  <a:pt x="0" y="0"/>
                </a:lnTo>
                <a:close/>
              </a:path>
            </a:pathLst>
          </a:custGeom>
          <a:solidFill>
            <a:srgbClr val="9AD2D8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XPoSat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153241" y="2264632"/>
            <a:ext cx="7293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1st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0 Facts about the movie Band of Brothers - Facts.net" id="132" name="Google Shape;132;p4"/>
          <p:cNvPicPr preferRelativeResize="0"/>
          <p:nvPr/>
        </p:nvPicPr>
        <p:blipFill rotWithShape="1">
          <a:blip r:embed="rId3">
            <a:alphaModFix/>
          </a:blip>
          <a:srcRect b="10062" l="0" r="0" t="-62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/>
          <p:nvPr/>
        </p:nvSpPr>
        <p:spPr>
          <a:xfrm>
            <a:off x="0" y="5412828"/>
            <a:ext cx="12191999" cy="144517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5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588580" y="5735304"/>
            <a:ext cx="103211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Chandra, XMM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NuSTAR, MAXI, HXMT, IXPE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eROSITA, XRISM, EP, SVOM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4014952" y="399393"/>
            <a:ext cx="37673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🚑 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Swift 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✝︎ 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Nicer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grats Congratulations GIF" id="140" name="Google Shape;14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8068" y="1313931"/>
            <a:ext cx="5496339" cy="549633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Congratulations</a:t>
            </a:r>
            <a:endParaRPr/>
          </a:p>
        </p:txBody>
      </p:sp>
      <p:sp>
        <p:nvSpPr>
          <p:cNvPr id="142" name="Google Shape;142;p5"/>
          <p:cNvSpPr txBox="1"/>
          <p:nvPr/>
        </p:nvSpPr>
        <p:spPr>
          <a:xfrm>
            <a:off x="705110" y="1473986"/>
            <a:ext cx="447805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years completed in 2025 September </a:t>
            </a:r>
            <a:endParaRPr/>
          </a:p>
        </p:txBody>
      </p:sp>
      <p:pic>
        <p:nvPicPr>
          <p:cNvPr descr="AstroSat - ISSDC" id="143" name="Google Shape;14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064" y="2458624"/>
            <a:ext cx="3942567" cy="3942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Cross-calibration should never go out of fashion</a:t>
            </a:r>
            <a:endParaRPr/>
          </a:p>
        </p:txBody>
      </p:sp>
      <p:pic>
        <p:nvPicPr>
          <p:cNvPr descr="Fashion Faceoff: Who Wore It Better?" id="149" name="Google Shape;149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1999" cy="822553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838199" y="5215595"/>
            <a:ext cx="10757453" cy="646331"/>
          </a:xfrm>
          <a:prstGeom prst="rect">
            <a:avLst/>
          </a:prstGeom>
          <a:solidFill>
            <a:srgbClr val="B4CCD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Cross-calibration never goes out of fashion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The old classics are still relevant</a:t>
            </a:r>
            <a:endParaRPr/>
          </a:p>
        </p:txBody>
      </p:sp>
      <p:sp>
        <p:nvSpPr>
          <p:cNvPr id="156" name="Google Shape;156;p7"/>
          <p:cNvSpPr/>
          <p:nvPr/>
        </p:nvSpPr>
        <p:spPr>
          <a:xfrm>
            <a:off x="129442" y="1327759"/>
            <a:ext cx="3883069" cy="5323562"/>
          </a:xfrm>
          <a:prstGeom prst="roundRect">
            <a:avLst>
              <a:gd fmla="val 3177" name="adj"/>
            </a:avLst>
          </a:prstGeom>
          <a:solidFill>
            <a:schemeClr val="accent1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4096011" y="1327759"/>
            <a:ext cx="3974929" cy="5323562"/>
          </a:xfrm>
          <a:prstGeom prst="roundRect">
            <a:avLst>
              <a:gd fmla="val 3177" name="adj"/>
            </a:avLst>
          </a:prstGeom>
          <a:solidFill>
            <a:srgbClr val="C6E4DB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7"/>
          <p:cNvSpPr/>
          <p:nvPr/>
        </p:nvSpPr>
        <p:spPr>
          <a:xfrm>
            <a:off x="8154440" y="1327759"/>
            <a:ext cx="3974930" cy="5323562"/>
          </a:xfrm>
          <a:prstGeom prst="roundRect">
            <a:avLst>
              <a:gd fmla="val 3177" name="adj"/>
            </a:avLst>
          </a:prstGeom>
          <a:solidFill>
            <a:srgbClr val="85A5C1"/>
          </a:solidFill>
          <a:ln cap="flat" cmpd="sng" w="12700">
            <a:solidFill>
              <a:srgbClr val="153E4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709811" y="3047130"/>
            <a:ext cx="33444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Cross-calibration Challenges</a:t>
            </a:r>
            <a:endParaRPr/>
          </a:p>
        </p:txBody>
      </p:sp>
      <p:sp>
        <p:nvSpPr>
          <p:cNvPr id="160" name="Google Shape;160;p7"/>
          <p:cNvSpPr txBox="1"/>
          <p:nvPr/>
        </p:nvSpPr>
        <p:spPr>
          <a:xfrm>
            <a:off x="8245906" y="1462504"/>
            <a:ext cx="38808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Contamination – possibly new insight</a:t>
            </a:r>
            <a:endParaRPr/>
          </a:p>
        </p:txBody>
      </p:sp>
      <p:sp>
        <p:nvSpPr>
          <p:cNvPr id="161" name="Google Shape;161;p7"/>
          <p:cNvSpPr txBox="1"/>
          <p:nvPr/>
        </p:nvSpPr>
        <p:spPr>
          <a:xfrm>
            <a:off x="4196017" y="1332524"/>
            <a:ext cx="3799963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Clusters discrepancies</a:t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Analyzed 38 XRISM observations of 15 galaxy clusters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XMM &amp; eROSITA vs Chandra &amp; XRISM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…The mystery persists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490" y="1462504"/>
            <a:ext cx="3594971" cy="151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742" y="3553116"/>
            <a:ext cx="3828465" cy="28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4046" y="2908627"/>
            <a:ext cx="3038858" cy="3628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4022" y="1946573"/>
            <a:ext cx="3880818" cy="220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23804" y="4230983"/>
            <a:ext cx="3287509" cy="23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Classroom exercise</a:t>
            </a:r>
            <a:endParaRPr/>
          </a:p>
        </p:txBody>
      </p:sp>
      <p:pic>
        <p:nvPicPr>
          <p:cNvPr descr="Elderly classroom clipart Images - Free Download on Freepik" id="172" name="Google Shape;17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2363" y="1987919"/>
            <a:ext cx="6729637" cy="377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67" y="1987918"/>
            <a:ext cx="6730933" cy="3774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/>
          <p:nvPr>
            <p:ph type="title"/>
          </p:nvPr>
        </p:nvSpPr>
        <p:spPr>
          <a:xfrm>
            <a:off x="838199" y="625721"/>
            <a:ext cx="10515600" cy="565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/>
              <a:t>New visitor/member in XPoSat</a:t>
            </a:r>
            <a:endParaRPr/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5865" y="179257"/>
            <a:ext cx="1931594" cy="227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768" y="2328213"/>
            <a:ext cx="7902290" cy="359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4160" y="2641621"/>
            <a:ext cx="3019639" cy="3776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"/>
          <p:cNvSpPr txBox="1"/>
          <p:nvPr/>
        </p:nvSpPr>
        <p:spPr>
          <a:xfrm>
            <a:off x="275573" y="1436493"/>
            <a:ext cx="47473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Joined the Non-thermal WG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Requesting cross-calibration opportunities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2023-04-26T13:54:17Z</dcterms:created>
  <dc:creator>Kristin Madsen</dc:creator>
</cp:coreProperties>
</file>