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8" r:id="rId13"/>
    <p:sldId id="269" r:id="rId14"/>
    <p:sldId id="267" r:id="rId15"/>
    <p:sldId id="271"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23.04.2026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dirty="0">
                <a:solidFill>
                  <a:srgbClr val="000000"/>
                </a:solidFill>
              </a:rPr>
              <a:t>Hello everyone. Today, I am honored to present a comprehensive review of the on-orbit performance of the Medium Energy, or ME, telescope aboard China's first X-ray astronomy satellite, Insight-</a:t>
            </a:r>
            <a:r>
              <a:rPr lang="en-US" sz="1400" b="0" i="0" u="none" strike="noStrike" dirty="0" err="1">
                <a:solidFill>
                  <a:srgbClr val="000000"/>
                </a:solidFill>
              </a:rPr>
              <a:t>HXMT</a:t>
            </a:r>
            <a:r>
              <a:rPr lang="en-US" sz="1400" b="0" i="0" u="none" strike="noStrike" dirty="0">
                <a:solidFill>
                  <a:srgbClr val="000000"/>
                </a:solidFill>
              </a:rPr>
              <a:t>. Launched in 2017, the </a:t>
            </a:r>
            <a:r>
              <a:rPr lang="en-US" sz="1400" b="0" i="0" u="none" strike="noStrike" dirty="0" err="1">
                <a:solidFill>
                  <a:srgbClr val="000000"/>
                </a:solidFill>
              </a:rPr>
              <a:t>HXMT</a:t>
            </a:r>
            <a:r>
              <a:rPr lang="en-US" sz="1400" b="0" i="0" u="none" strike="noStrike" dirty="0">
                <a:solidFill>
                  <a:srgbClr val="000000"/>
                </a:solidFill>
              </a:rPr>
              <a:t> mission has been a groundbreaking success. In this talk, we will delve into the calibration status and performance evolution of the ME telescope over its remarkable 9-year journey in orbit, from 2017 to 2026. We'll discuss how the instrument has aged, the stability of its key parameters, and what this means for its continued scientific contributions.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To assess the overall energy response, we turn to the Crab Nebula. By fitting its spectrum, we can check the health of our response matrices. The figure shows the Crab spectrum observed by ME in 2017 and 2022. Our analysis up to 2026 reveals a 2.81% change in the measured photon index, which is consistent with our gain measurements. The normalization, or flux, shows a larger 18.17% change, which we attribute to the gradual loss of effective area. Importantly, these changes are understood and predictable, meaning our core response model remains valid for scientific analysis.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Now, let's look at the results from our primary astrophysical calibrator, the Crab Nebula. By fitting its spectrum over 9 years, we track two key parameters: the photon index and the normalization.</a:t>
            </a:r>
          </a:p>
          <a:p>
            <a:pPr indent="0" algn="l">
              <a:lnSpc>
                <a:spcPct val="100000"/>
              </a:lnSpc>
            </a:pPr>
            <a:r>
              <a:rPr lang="en-US" sz="1400" b="0" i="0" u="none" strike="noStrike">
                <a:solidFill>
                  <a:srgbClr val="000000"/>
                </a:solidFill>
              </a:rPr>
              <a:t>The top plot shows the normalization, or flux, decreasing by about 18%. The bottom plot shows the photon index decreasing by about 2.8%.</a:t>
            </a:r>
          </a:p>
          <a:p>
            <a:pPr indent="0" algn="l">
              <a:lnSpc>
                <a:spcPct val="100000"/>
              </a:lnSpc>
            </a:pPr>
            <a:r>
              <a:rPr lang="en-US" sz="1400" b="0" i="0" u="none" strike="noStrike">
                <a:solidFill>
                  <a:srgbClr val="000000"/>
                </a:solidFill>
              </a:rPr>
              <a:t>The strong correlation between these two parameters, seen in the bottom panel, tells us these changes are due to the instrument's aging, not changes in the Crab itself. This confirms our understanding of the ME's performance evolution.</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To provide an independent check on our results, we compared the Crab's light curve as seen by ME with that from another X-ray mission, NuSTAR. After normalizing both to a standard model, as shown in this plot, the agreement is excellent.</a:t>
            </a:r>
          </a:p>
          <a:p>
            <a:pPr indent="0" algn="l">
              <a:lnSpc>
                <a:spcPct val="100000"/>
              </a:lnSpc>
            </a:pPr>
            <a:r>
              <a:rPr lang="en-US" sz="1400" b="0" i="0" u="none" strike="noStrike">
                <a:solidFill>
                  <a:srgbClr val="000000"/>
                </a:solidFill>
              </a:rPr>
              <a:t>This confirms that the changes we see in the ME data are indeed due to the instrument itself and not some unknown astrophysical variation or error in our analysis. This cross-validation gives us great confidence in the reliability of our calibration and performance assessment.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Thank you for your attention. I would now be happy to answer any questions you may have about the performance and future of the Insight-HXMT ME telescope.</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Thank you for your attention. I would now be happy to answer any questions you may have about the performance and future of the Insight-HXMT ME telescope.</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extLst>
      <p:ext uri="{BB962C8B-B14F-4D97-AF65-F5344CB8AC3E}">
        <p14:creationId xmlns:p14="http://schemas.microsoft.com/office/powerpoint/2010/main" val="577371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Let's start with a brief introduction to the mission itself. Insight-HXMT, launched in June 2017, is China's pioneering X-ray astronomy satellite. Its primary mission is to explore the violent high-energy universe. It carries three complementary telescopes, and today we focus on the Medium Energy, or ME, telescope. Operating in the 5 to 30 keV band, ME is vital for understanding the physics of compact objects like black holes and neutron stars. After more than 9 years in space, HXMT has provided us with an invaluable long-term dataset to assess the performance and aging of its instruments.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Now, let's look at the current health of the ME telescope. The instrument was designed with 1728 detector pixels. After 9 years in the harsh space environment, about 76% of these pixels, or 1319, are still operating nominally for science. This gives us an effective area of 742 cm². The pie chart on the right shows the status of all pixels: the yellow portion represents the healthy ones, while black, red, and blue represent pixels that are off, used for calibration, or unreliable, respectively. This high operational rate is a testament to the robust design of the instrument.</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To ensure the accuracy of our scientific data, we employ a robust on-orbit calibration strategy. This involves two key components. First, we use internal Am-241 radioactive sources to continuously monitor 20 special calibration pixels. As shown in the figure on the right, by analyzing the spectra from these pixels, we can precisely track changes in the instrument's energy scale and resolution. Second, we regularly observe the Crab Nebula, a cosmic "standard candle," to cross-validate our instrument's overall response and effective area. This dual approach ensures the highest data quality.</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Now let's examine the first key performance parameter: the energy scale, or gain. By tracking the peak positions of the Am-241 calibration lines, we observe a slow, steady increase in the PI channel number, as shown in the plots. This means the instrument's gain has increased slightly over time. The overall change over 9 years is about 1.43%. This is a very small shift, indicating excellent long-term stability of the instrument's energy response, and it can be easily corrected for in our data analysis.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Let's zoom in on the gain stability by looking at four specific calibration pixels. This plot shows the evolution of the PI peak position for the 17.8 keV line over the entire mission. We see a slow, steady increase in the PI channel for all four pixels, which confirms our earlier finding of a gradual gain rise. The different colors represent different operating temperatures, and we can see that temperature has a direct, but well-understood, effect on the PI position, which we accurately correct for in our data processing.</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To get a broader view, this slide compares the PI peak positions of all 20 calibration pixels at the start of the mission in 2017 versus now in 2026. Each dot is a pixel. If there were no change, all points would lie on the diagonal line. Instead, we see a clear shift upwards for all pixels, confirming a system-wide gain increase. The average shift is about 1.43%, which is a very small and manageable change, highlighting the excellent long-term stability of the entire detector system.</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Next, let's look at the energy resolution, measured by the FWHM. We see a slow degradation over time, which is expected for detectors in space. The plots show the FWHM increasing for several representative pixels. For example, pixel 771 shows the most significant degradation at 8.14%, while pixel 1347 is the most stable at 5.00%. Overall, the average degradation is about 2.35%, which, when corrected for the gain change, translates to a real performance loss of only about 0.91%. This is a very minor effect for most scientific analyses.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This slide provides a cross-sectional view of the energy resolution degradation. It compares the FWHM of all 20 calibration pixels in 2017 versus 2026. Again, points above the diagonal line indicate a change, in this case, a degradation. We see a general trend of increasing FWHM, with an average increase of about 2.35%. This confirms the slow, predictable aging of the detector array, which we can account for in our data analysis.</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1"/>
        <p:cNvGrpSpPr/>
        <p:nvPr/>
      </p:nvGrpSpPr>
      <p:grpSpPr>
        <a:xfrm>
          <a:off x="0" y="0"/>
          <a:ext cx="0" cy="0"/>
          <a:chOff x="0" y="0"/>
          <a:chExt cx="0" cy="0"/>
        </a:xfrm>
      </p:grpSpPr>
      <p:sp>
        <p:nvSpPr>
          <p:cNvPr id="12" name="Shape 30"/>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Arial"/>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3" name="Shape 31"/>
          <p:cNvSpPr txBox="1">
            <a:spLocks noGrp="1"/>
          </p:cNvSpPr>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14" name="Shape 3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5" name="Shape 3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6" name="Shape 3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68"/>
        <p:cNvGrpSpPr/>
        <p:nvPr/>
      </p:nvGrpSpPr>
      <p:grpSpPr>
        <a:xfrm>
          <a:off x="0" y="0"/>
          <a:ext cx="0" cy="0"/>
          <a:chOff x="0" y="0"/>
          <a:chExt cx="0" cy="0"/>
        </a:xfrm>
      </p:grpSpPr>
      <p:sp>
        <p:nvSpPr>
          <p:cNvPr id="69" name="Shape 4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0" name="Shape 50"/>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1" name="Shape 5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2" name="Shape 5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3" name="Shape 5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竖排标题与文本" type="vertTitleAndTx">
  <p:cSld name="VERTICAL_TITLE_AND_VERTICAL_TEXT">
    <p:spTree>
      <p:nvGrpSpPr>
        <p:cNvPr id="1" name="Shape 74"/>
        <p:cNvGrpSpPr/>
        <p:nvPr/>
      </p:nvGrpSpPr>
      <p:grpSpPr>
        <a:xfrm>
          <a:off x="0" y="0"/>
          <a:ext cx="0" cy="0"/>
          <a:chOff x="0" y="0"/>
          <a:chExt cx="0" cy="0"/>
        </a:xfrm>
      </p:grpSpPr>
      <p:sp>
        <p:nvSpPr>
          <p:cNvPr id="75" name="Shape 15"/>
          <p:cNvSpPr txBox="1">
            <a:spLocks noGrp="1"/>
          </p:cNvSpPr>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6" name="Shape 16"/>
          <p:cNvSpPr txBox="1">
            <a:spLocks noGrp="1"/>
          </p:cNvSpPr>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7" name="Shape 1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8" name="Shape 1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9" name="Shape 1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17"/>
        <p:cNvGrpSpPr/>
        <p:nvPr/>
      </p:nvGrpSpPr>
      <p:grpSpPr>
        <a:xfrm>
          <a:off x="0" y="0"/>
          <a:ext cx="0" cy="0"/>
          <a:chOff x="0" y="0"/>
          <a:chExt cx="0" cy="0"/>
        </a:xfrm>
      </p:grpSpPr>
      <p:sp>
        <p:nvSpPr>
          <p:cNvPr id="18" name="Shape 54"/>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9" name="Shape 55"/>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 name="Shape 5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1" name="Shape 5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2" name="Shape 5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3"/>
        <p:cNvGrpSpPr/>
        <p:nvPr/>
      </p:nvGrpSpPr>
      <p:grpSpPr>
        <a:xfrm>
          <a:off x="0" y="0"/>
          <a:ext cx="0" cy="0"/>
          <a:chOff x="0" y="0"/>
          <a:chExt cx="0" cy="0"/>
        </a:xfrm>
      </p:grpSpPr>
      <p:sp>
        <p:nvSpPr>
          <p:cNvPr id="24" name="Shape 59"/>
          <p:cNvSpPr txBox="1">
            <a:spLocks noGrp="1"/>
          </p:cNvSpPr>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Arial"/>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25" name="Shape 60"/>
          <p:cNvSpPr txBox="1">
            <a:spLocks noGrp="1"/>
          </p:cNvSpPr>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26" name="Shape 6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7" name="Shape 6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28" name="Shape 6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29"/>
        <p:cNvGrpSpPr/>
        <p:nvPr/>
      </p:nvGrpSpPr>
      <p:grpSpPr>
        <a:xfrm>
          <a:off x="0" y="0"/>
          <a:ext cx="0" cy="0"/>
          <a:chOff x="0" y="0"/>
          <a:chExt cx="0" cy="0"/>
        </a:xfrm>
      </p:grpSpPr>
      <p:sp>
        <p:nvSpPr>
          <p:cNvPr id="30" name="Shape 9"/>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31" name="Shape 10"/>
          <p:cNvSpPr txBox="1">
            <a:spLocks noGrp="1"/>
          </p:cNvSpPr>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2" name="Shape 11"/>
          <p:cNvSpPr txBox="1">
            <a:spLocks noGrp="1"/>
          </p:cNvSpPr>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3" name="Shape 1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4" name="Shape 1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35" name="Shape 1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36"/>
        <p:cNvGrpSpPr/>
        <p:nvPr/>
      </p:nvGrpSpPr>
      <p:grpSpPr>
        <a:xfrm>
          <a:off x="0" y="0"/>
          <a:ext cx="0" cy="0"/>
          <a:chOff x="0" y="0"/>
          <a:chExt cx="0" cy="0"/>
        </a:xfrm>
      </p:grpSpPr>
      <p:sp>
        <p:nvSpPr>
          <p:cNvPr id="37" name="Shape 35"/>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38" name="Shape 36"/>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39" name="Shape 37"/>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0" name="Shape 38"/>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1" name="Shape 39"/>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2" name="Shape 4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3" name="Shape 4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4" name="Shape 4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5"/>
        <p:cNvGrpSpPr/>
        <p:nvPr/>
      </p:nvGrpSpPr>
      <p:grpSpPr>
        <a:xfrm>
          <a:off x="0" y="0"/>
          <a:ext cx="0" cy="0"/>
          <a:chOff x="0" y="0"/>
          <a:chExt cx="0" cy="0"/>
        </a:xfrm>
      </p:grpSpPr>
      <p:sp>
        <p:nvSpPr>
          <p:cNvPr id="46" name="Shape 20"/>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47" name="Shape 2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8" name="Shape 2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49" name="Shape 2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0"/>
        <p:cNvGrpSpPr/>
        <p:nvPr/>
      </p:nvGrpSpPr>
      <p:grpSpPr>
        <a:xfrm>
          <a:off x="0" y="0"/>
          <a:ext cx="0" cy="0"/>
          <a:chOff x="0" y="0"/>
          <a:chExt cx="0" cy="0"/>
        </a:xfrm>
      </p:grpSpPr>
      <p:sp>
        <p:nvSpPr>
          <p:cNvPr id="51" name="Shape 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2" name="Shape 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3" name="Shape 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4"/>
        <p:cNvGrpSpPr/>
        <p:nvPr/>
      </p:nvGrpSpPr>
      <p:grpSpPr>
        <a:xfrm>
          <a:off x="0" y="0"/>
          <a:ext cx="0" cy="0"/>
          <a:chOff x="0" y="0"/>
          <a:chExt cx="0" cy="0"/>
        </a:xfrm>
      </p:grpSpPr>
      <p:sp>
        <p:nvSpPr>
          <p:cNvPr id="55" name="Shape 43"/>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56" name="Shape 44"/>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57" name="Shape 45"/>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58" name="Shape 4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9" name="Shape 4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0" name="Shape 4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1"/>
        <p:cNvGrpSpPr/>
        <p:nvPr/>
      </p:nvGrpSpPr>
      <p:grpSpPr>
        <a:xfrm>
          <a:off x="0" y="0"/>
          <a:ext cx="0" cy="0"/>
          <a:chOff x="0" y="0"/>
          <a:chExt cx="0" cy="0"/>
        </a:xfrm>
      </p:grpSpPr>
      <p:sp>
        <p:nvSpPr>
          <p:cNvPr id="62" name="Shape 24"/>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3" name="Shape 25"/>
          <p:cNvSpPr>
            <a:spLocks noGrp="1"/>
          </p:cNvSpPr>
          <p:nvPr>
            <p:ph type="pic" idx="2"/>
          </p:nvPr>
        </p:nvSpPr>
        <p:spPr>
          <a:xfrm>
            <a:off x="3887391" y="740569"/>
            <a:ext cx="4629150" cy="3655219"/>
          </a:xfrm>
          <a:prstGeom prst="rect">
            <a:avLst/>
          </a:prstGeom>
          <a:noFill/>
          <a:ln>
            <a:noFill/>
          </a:ln>
        </p:spPr>
      </p:sp>
      <p:sp>
        <p:nvSpPr>
          <p:cNvPr id="64" name="Shape 26"/>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65" name="Shape 2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6" name="Shape 2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7" name="Shape 2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1"/>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7" name="Shape 2"/>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8" name="Shape 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9" name="Shape 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Arial"/>
                <a:ea typeface="Arial"/>
                <a:cs typeface="Arial"/>
                <a:sym typeface="Arial"/>
              </a:defRPr>
            </a:lvl1pPr>
            <a:lvl2pPr marR="0" lvl="1" algn="l" rtl="0">
              <a:spcBef>
                <a:spcPts val="0"/>
              </a:spcBef>
              <a:spcAft>
                <a:spcPts val="0"/>
              </a:spcAft>
              <a:buSzPts val="1100"/>
              <a:buNone/>
              <a:defRPr sz="1400" b="0" i="0" u="none" strike="noStrike" cap="none">
                <a:solidFill>
                  <a:schemeClr val="dk1"/>
                </a:solidFill>
                <a:latin typeface="Arial"/>
                <a:ea typeface="Arial"/>
                <a:cs typeface="Arial"/>
                <a:sym typeface="Arial"/>
              </a:defRPr>
            </a:lvl2pPr>
            <a:lvl3pPr marR="0" lvl="2" algn="l" rtl="0">
              <a:spcBef>
                <a:spcPts val="0"/>
              </a:spcBef>
              <a:spcAft>
                <a:spcPts val="0"/>
              </a:spcAft>
              <a:buSzPts val="1100"/>
              <a:buNone/>
              <a:defRPr sz="1400" b="0" i="0" u="none" strike="noStrike" cap="none">
                <a:solidFill>
                  <a:schemeClr val="dk1"/>
                </a:solidFill>
                <a:latin typeface="Arial"/>
                <a:ea typeface="Arial"/>
                <a:cs typeface="Arial"/>
                <a:sym typeface="Arial"/>
              </a:defRPr>
            </a:lvl3pPr>
            <a:lvl4pPr marR="0" lvl="3" algn="l" rtl="0">
              <a:spcBef>
                <a:spcPts val="0"/>
              </a:spcBef>
              <a:spcAft>
                <a:spcPts val="0"/>
              </a:spcAft>
              <a:buSzPts val="1100"/>
              <a:buNone/>
              <a:defRPr sz="1400" b="0" i="0" u="none" strike="noStrike" cap="none">
                <a:solidFill>
                  <a:schemeClr val="dk1"/>
                </a:solidFill>
                <a:latin typeface="Arial"/>
                <a:ea typeface="Arial"/>
                <a:cs typeface="Arial"/>
                <a:sym typeface="Arial"/>
              </a:defRPr>
            </a:lvl4pPr>
            <a:lvl5pPr marR="0" lvl="4" algn="l" rtl="0">
              <a:spcBef>
                <a:spcPts val="0"/>
              </a:spcBef>
              <a:spcAft>
                <a:spcPts val="0"/>
              </a:spcAft>
              <a:buSzPts val="1100"/>
              <a:buNone/>
              <a:defRPr sz="1400" b="0" i="0" u="none" strike="noStrike" cap="none">
                <a:solidFill>
                  <a:schemeClr val="dk1"/>
                </a:solidFill>
                <a:latin typeface="Arial"/>
                <a:ea typeface="Arial"/>
                <a:cs typeface="Arial"/>
                <a:sym typeface="Arial"/>
              </a:defRPr>
            </a:lvl5pPr>
            <a:lvl6pPr marR="0" lvl="5" algn="l" rtl="0">
              <a:spcBef>
                <a:spcPts val="0"/>
              </a:spcBef>
              <a:spcAft>
                <a:spcPts val="0"/>
              </a:spcAft>
              <a:buSzPts val="1100"/>
              <a:buNone/>
              <a:defRPr sz="1400" b="0" i="0" u="none" strike="noStrike" cap="none">
                <a:solidFill>
                  <a:schemeClr val="dk1"/>
                </a:solidFill>
                <a:latin typeface="Arial"/>
                <a:ea typeface="Arial"/>
                <a:cs typeface="Arial"/>
                <a:sym typeface="Arial"/>
              </a:defRPr>
            </a:lvl6pPr>
            <a:lvl7pPr marR="0" lvl="6" algn="l" rtl="0">
              <a:spcBef>
                <a:spcPts val="0"/>
              </a:spcBef>
              <a:spcAft>
                <a:spcPts val="0"/>
              </a:spcAft>
              <a:buSzPts val="1100"/>
              <a:buNone/>
              <a:defRPr sz="1400" b="0" i="0" u="none" strike="noStrike" cap="none">
                <a:solidFill>
                  <a:schemeClr val="dk1"/>
                </a:solidFill>
                <a:latin typeface="Arial"/>
                <a:ea typeface="Arial"/>
                <a:cs typeface="Arial"/>
                <a:sym typeface="Arial"/>
              </a:defRPr>
            </a:lvl7pPr>
            <a:lvl8pPr marR="0" lvl="7" algn="l" rtl="0">
              <a:spcBef>
                <a:spcPts val="0"/>
              </a:spcBef>
              <a:spcAft>
                <a:spcPts val="0"/>
              </a:spcAft>
              <a:buSzPts val="1100"/>
              <a:buNone/>
              <a:defRPr sz="1400" b="0" i="0" u="none" strike="noStrike" cap="none">
                <a:solidFill>
                  <a:schemeClr val="dk1"/>
                </a:solidFill>
                <a:latin typeface="Arial"/>
                <a:ea typeface="Arial"/>
                <a:cs typeface="Arial"/>
                <a:sym typeface="Arial"/>
              </a:defRPr>
            </a:lvl8pPr>
            <a:lvl9pPr marR="0" lvl="8" algn="l" rtl="0">
              <a:spcBef>
                <a:spcPts val="0"/>
              </a:spcBef>
              <a:spcAft>
                <a:spcPts val="0"/>
              </a:spcAft>
              <a:buSzPts val="1100"/>
              <a:buNone/>
              <a:defRPr sz="1400" b="0" i="0" u="none" strike="noStrike" cap="none">
                <a:solidFill>
                  <a:schemeClr val="dk1"/>
                </a:solidFill>
                <a:latin typeface="Arial"/>
                <a:ea typeface="Arial"/>
                <a:cs typeface="Arial"/>
                <a:sym typeface="Arial"/>
              </a:defRPr>
            </a:lvl9pPr>
          </a:lstStyle>
          <a:p>
            <a:endParaRPr/>
          </a:p>
        </p:txBody>
      </p:sp>
      <p:sp>
        <p:nvSpPr>
          <p:cNvPr id="10" name="Shape 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a:ea typeface="Arial"/>
                <a:cs typeface="Arial"/>
                <a:sym typeface="Arial"/>
              </a:defRPr>
            </a:lvl1pPr>
            <a:lvl2pPr marL="0" marR="0" lvl="1" indent="0" algn="r" rtl="0">
              <a:spcBef>
                <a:spcPts val="0"/>
              </a:spcBef>
              <a:buNone/>
              <a:defRPr sz="900" b="0" i="0" u="none" strike="noStrike" cap="none">
                <a:solidFill>
                  <a:srgbClr val="888888"/>
                </a:solidFill>
                <a:latin typeface="Arial"/>
                <a:ea typeface="Arial"/>
                <a:cs typeface="Arial"/>
                <a:sym typeface="Arial"/>
              </a:defRPr>
            </a:lvl2pPr>
            <a:lvl3pPr marL="0" marR="0" lvl="2" indent="0" algn="r" rtl="0">
              <a:spcBef>
                <a:spcPts val="0"/>
              </a:spcBef>
              <a:buNone/>
              <a:defRPr sz="900" b="0" i="0" u="none" strike="noStrike" cap="none">
                <a:solidFill>
                  <a:srgbClr val="888888"/>
                </a:solidFill>
                <a:latin typeface="Arial"/>
                <a:ea typeface="Arial"/>
                <a:cs typeface="Arial"/>
                <a:sym typeface="Arial"/>
              </a:defRPr>
            </a:lvl3pPr>
            <a:lvl4pPr marL="0" marR="0" lvl="3" indent="0" algn="r" rtl="0">
              <a:spcBef>
                <a:spcPts val="0"/>
              </a:spcBef>
              <a:buNone/>
              <a:defRPr sz="900" b="0" i="0" u="none" strike="noStrike" cap="none">
                <a:solidFill>
                  <a:srgbClr val="888888"/>
                </a:solidFill>
                <a:latin typeface="Arial"/>
                <a:ea typeface="Arial"/>
                <a:cs typeface="Arial"/>
                <a:sym typeface="Arial"/>
              </a:defRPr>
            </a:lvl4pPr>
            <a:lvl5pPr marL="0" marR="0" lvl="4" indent="0" algn="r" rtl="0">
              <a:spcBef>
                <a:spcPts val="0"/>
              </a:spcBef>
              <a:buNone/>
              <a:defRPr sz="900" b="0" i="0" u="none" strike="noStrike" cap="none">
                <a:solidFill>
                  <a:srgbClr val="888888"/>
                </a:solidFill>
                <a:latin typeface="Arial"/>
                <a:ea typeface="Arial"/>
                <a:cs typeface="Arial"/>
                <a:sym typeface="Arial"/>
              </a:defRPr>
            </a:lvl5pPr>
            <a:lvl6pPr marL="0" marR="0" lvl="5" indent="0" algn="r" rtl="0">
              <a:spcBef>
                <a:spcPts val="0"/>
              </a:spcBef>
              <a:buNone/>
              <a:defRPr sz="900" b="0" i="0" u="none" strike="noStrike" cap="none">
                <a:solidFill>
                  <a:srgbClr val="888888"/>
                </a:solidFill>
                <a:latin typeface="Arial"/>
                <a:ea typeface="Arial"/>
                <a:cs typeface="Arial"/>
                <a:sym typeface="Arial"/>
              </a:defRPr>
            </a:lvl6pPr>
            <a:lvl7pPr marL="0" marR="0" lvl="6" indent="0" algn="r" rtl="0">
              <a:spcBef>
                <a:spcPts val="0"/>
              </a:spcBef>
              <a:buNone/>
              <a:defRPr sz="900" b="0" i="0" u="none" strike="noStrike" cap="none">
                <a:solidFill>
                  <a:srgbClr val="888888"/>
                </a:solidFill>
                <a:latin typeface="Arial"/>
                <a:ea typeface="Arial"/>
                <a:cs typeface="Arial"/>
                <a:sym typeface="Arial"/>
              </a:defRPr>
            </a:lvl7pPr>
            <a:lvl8pPr marL="0" marR="0" lvl="7" indent="0" algn="r" rtl="0">
              <a:spcBef>
                <a:spcPts val="0"/>
              </a:spcBef>
              <a:buNone/>
              <a:defRPr sz="900" b="0" i="0" u="none" strike="noStrike" cap="none">
                <a:solidFill>
                  <a:srgbClr val="888888"/>
                </a:solidFill>
                <a:latin typeface="Arial"/>
                <a:ea typeface="Arial"/>
                <a:cs typeface="Arial"/>
                <a:sym typeface="Arial"/>
              </a:defRPr>
            </a:lvl8pPr>
            <a:lvl9pPr marL="0" marR="0" lvl="8" indent="0" algn="r" rtl="0">
              <a:spcBef>
                <a:spcPts val="0"/>
              </a:spcBef>
              <a:buNone/>
              <a:defRPr sz="9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zh-C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默认主题">
    <p:bg>
      <p:bgPr>
        <a:solidFill>
          <a:srgbClr val="FFFFFF">
            <a:alpha val="100000"/>
          </a:srgbClr>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5748369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9.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17.png"/><Relationship Id="rId7" Type="http://schemas.openxmlformats.org/officeDocument/2006/relationships/image" Target="../media/image31.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56.svg"/><Relationship Id="rId5" Type="http://schemas.openxmlformats.org/officeDocument/2006/relationships/image" Target="../media/image30.png"/><Relationship Id="rId4" Type="http://schemas.openxmlformats.org/officeDocument/2006/relationships/image" Target="../media/image28.svg"/><Relationship Id="rId9" Type="http://schemas.openxmlformats.org/officeDocument/2006/relationships/image" Target="../media/image32.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image" Target="../media/image5.svg"/><Relationship Id="rId12"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image" Target="../media/image6.png"/><Relationship Id="rId5" Type="http://schemas.openxmlformats.org/officeDocument/2006/relationships/image" Target="../media/image3.sv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5.svg"/><Relationship Id="rId11" Type="http://schemas.openxmlformats.org/officeDocument/2006/relationships/image" Target="../media/image12.png"/><Relationship Id="rId5" Type="http://schemas.openxmlformats.org/officeDocument/2006/relationships/image" Target="../media/image9.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0.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0.svg"/><Relationship Id="rId5" Type="http://schemas.openxmlformats.org/officeDocument/2006/relationships/image" Target="../media/image6.png"/><Relationship Id="rId4" Type="http://schemas.openxmlformats.org/officeDocument/2006/relationships/image" Target="../media/image17.sv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4.jpeg"/><Relationship Id="rId7" Type="http://schemas.openxmlformats.org/officeDocument/2006/relationships/image" Target="../media/image26.sv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6.png"/><Relationship Id="rId11" Type="http://schemas.openxmlformats.org/officeDocument/2006/relationships/image" Target="../media/image30.svg"/><Relationship Id="rId5" Type="http://schemas.openxmlformats.org/officeDocument/2006/relationships/image" Target="../media/image24.svg"/><Relationship Id="rId10" Type="http://schemas.openxmlformats.org/officeDocument/2006/relationships/image" Target="../media/image18.png"/><Relationship Id="rId4" Type="http://schemas.openxmlformats.org/officeDocument/2006/relationships/image" Target="../media/image15.png"/><Relationship Id="rId9" Type="http://schemas.openxmlformats.org/officeDocument/2006/relationships/image" Target="../media/image28.svg"/></Relationships>
</file>

<file path=ppt/slides/_rels/slide7.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19.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35.svg"/><Relationship Id="rId11" Type="http://schemas.openxmlformats.org/officeDocument/2006/relationships/image" Target="../media/image23.jpg"/><Relationship Id="rId5" Type="http://schemas.openxmlformats.org/officeDocument/2006/relationships/image" Target="../media/image20.png"/><Relationship Id="rId10" Type="http://schemas.openxmlformats.org/officeDocument/2006/relationships/image" Target="../media/image39.svg"/><Relationship Id="rId4" Type="http://schemas.openxmlformats.org/officeDocument/2006/relationships/image" Target="../media/image33.svg"/><Relationship Id="rId9" Type="http://schemas.openxmlformats.org/officeDocument/2006/relationships/image" Target="../media/image22.png"/></Relationships>
</file>

<file path=ppt/slides/_rels/slide8.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10.png"/><Relationship Id="rId7"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42.svg"/><Relationship Id="rId5" Type="http://schemas.openxmlformats.org/officeDocument/2006/relationships/image" Target="../media/image24.png"/><Relationship Id="rId4" Type="http://schemas.openxmlformats.org/officeDocument/2006/relationships/image" Target="../media/image17.svg"/><Relationship Id="rId9" Type="http://schemas.openxmlformats.org/officeDocument/2006/relationships/image" Target="../media/image25.jpg"/></Relationships>
</file>

<file path=ppt/slides/_rels/slide9.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11.png"/><Relationship Id="rId7"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45.svg"/><Relationship Id="rId11" Type="http://schemas.openxmlformats.org/officeDocument/2006/relationships/image" Target="../media/image27.jpg"/><Relationship Id="rId5" Type="http://schemas.openxmlformats.org/officeDocument/2006/relationships/image" Target="../media/image26.png"/><Relationship Id="rId10" Type="http://schemas.openxmlformats.org/officeDocument/2006/relationships/image" Target="../media/image13.svg"/><Relationship Id="rId4" Type="http://schemas.openxmlformats.org/officeDocument/2006/relationships/image" Target="../media/image19.sv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141E28">
                <a:alpha val="100000"/>
              </a:srgbClr>
            </a:gs>
            <a:gs pos="100000">
              <a:srgbClr val="2C3E50">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508000" y="1270000"/>
            <a:ext cx="11176000" cy="1524000"/>
          </a:xfrm>
          <a:prstGeom prst="rect">
            <a:avLst/>
          </a:prstGeom>
          <a:noFill/>
          <a:ln w="12700" cap="flat" cmpd="sng">
            <a:noFill/>
            <a:prstDash val="solid"/>
            <a:round/>
          </a:ln>
        </p:spPr>
        <p:txBody>
          <a:bodyPr vert="horz" wrap="square" lIns="0" tIns="0" rIns="0" bIns="0" rtlCol="0" anchor="ctr" anchorCtr="0"/>
          <a:lstStyle/>
          <a:p>
            <a:pPr indent="0" algn="ctr">
              <a:lnSpc>
                <a:spcPct val="100000"/>
              </a:lnSpc>
              <a:defRPr/>
            </a:pPr>
            <a:r>
              <a:rPr lang="en-US" sz="4800" b="1" i="0" u="none" strike="noStrike">
                <a:solidFill>
                  <a:srgbClr val="FFFFFF"/>
                </a:solidFill>
                <a:latin typeface="Poppins"/>
                <a:ea typeface="Poppins"/>
                <a:cs typeface="Poppins"/>
                <a:sym typeface="Poppins"/>
              </a:rPr>
              <a:t>Insight-HXMT/ME payload:</a:t>
            </a:r>
            <a:br>
              <a:rPr lang="en-US" sz="4800" b="1" i="0" u="none" strike="noStrike">
                <a:solidFill>
                  <a:srgbClr val="FFFFFF"/>
                </a:solidFill>
                <a:latin typeface="Poppins"/>
                <a:ea typeface="Poppins"/>
                <a:cs typeface="Poppins"/>
                <a:sym typeface="Poppins"/>
              </a:rPr>
            </a:br>
            <a:r>
              <a:rPr lang="en-US" sz="4800" b="1" i="0" u="none" strike="noStrike">
                <a:solidFill>
                  <a:srgbClr val="FFFFFF"/>
                </a:solidFill>
                <a:latin typeface="Poppins"/>
                <a:ea typeface="Poppins"/>
                <a:cs typeface="Poppins"/>
                <a:sym typeface="Poppins"/>
              </a:rPr>
              <a:t>Calibration Status and Performance Evolution</a:t>
            </a:r>
            <a:endParaRPr lang="en-US" sz="1100"/>
          </a:p>
        </p:txBody>
      </p:sp>
      <p:sp>
        <p:nvSpPr>
          <p:cNvPr id="3" name="AutoShape 3"/>
          <p:cNvSpPr/>
          <p:nvPr/>
        </p:nvSpPr>
        <p:spPr>
          <a:xfrm>
            <a:off x="1016000" y="3048000"/>
            <a:ext cx="10160000" cy="889000"/>
          </a:xfrm>
          <a:prstGeom prst="rect">
            <a:avLst/>
          </a:prstGeom>
          <a:noFill/>
          <a:ln w="12700" cap="flat" cmpd="sng">
            <a:noFill/>
            <a:prstDash val="solid"/>
            <a:round/>
          </a:ln>
        </p:spPr>
        <p:txBody>
          <a:bodyPr vert="horz" wrap="square" lIns="0" tIns="0" rIns="0" bIns="0" rtlCol="0" anchor="ctr" anchorCtr="0"/>
          <a:lstStyle/>
          <a:p>
            <a:pPr indent="0" algn="ctr">
              <a:lnSpc>
                <a:spcPct val="116666"/>
              </a:lnSpc>
              <a:defRPr/>
            </a:pPr>
            <a:r>
              <a:rPr lang="en-US" sz="1800" b="0" i="0" u="none" strike="noStrike" dirty="0">
                <a:solidFill>
                  <a:srgbClr val="BDC3C7"/>
                </a:solidFill>
                <a:latin typeface="Poppins"/>
                <a:ea typeface="Poppins"/>
                <a:cs typeface="Poppins"/>
                <a:sym typeface="Poppins"/>
              </a:rPr>
              <a:t>A comprehensive review </a:t>
            </a:r>
            <a:r>
              <a:rPr lang="en-US" sz="1800" b="0" i="0" u="none" strike="noStrike" dirty="0" smtClean="0">
                <a:solidFill>
                  <a:srgbClr val="BDC3C7"/>
                </a:solidFill>
                <a:latin typeface="Poppins"/>
                <a:ea typeface="Poppins"/>
                <a:cs typeface="Poppins"/>
                <a:sym typeface="Poppins"/>
              </a:rPr>
              <a:t>from </a:t>
            </a:r>
            <a:r>
              <a:rPr lang="en-US" sz="1800" b="0" i="0" u="none" strike="noStrike" dirty="0">
                <a:solidFill>
                  <a:srgbClr val="BDC3C7"/>
                </a:solidFill>
                <a:latin typeface="Poppins"/>
                <a:ea typeface="Poppins"/>
                <a:cs typeface="Poppins"/>
                <a:sym typeface="Poppins"/>
              </a:rPr>
              <a:t>2017 to 2026.</a:t>
            </a:r>
            <a:endParaRPr lang="en-US" sz="1100" dirty="0"/>
          </a:p>
        </p:txBody>
      </p:sp>
      <p:sp>
        <p:nvSpPr>
          <p:cNvPr id="4" name="AutoShape 4"/>
          <p:cNvSpPr/>
          <p:nvPr/>
        </p:nvSpPr>
        <p:spPr>
          <a:xfrm>
            <a:off x="5461000" y="4191000"/>
            <a:ext cx="1270000" cy="50800"/>
          </a:xfrm>
          <a:prstGeom prst="roundRect">
            <a:avLst>
              <a:gd name="adj" fmla="val 50000"/>
            </a:avLst>
          </a:prstGeom>
          <a:solidFill>
            <a:srgbClr val="F39C12">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5" name="AutoShape 5"/>
          <p:cNvSpPr/>
          <p:nvPr/>
        </p:nvSpPr>
        <p:spPr>
          <a:xfrm>
            <a:off x="2286000" y="4826000"/>
            <a:ext cx="7620000" cy="1143000"/>
          </a:xfrm>
          <a:prstGeom prst="roundRect">
            <a:avLst>
              <a:gd name="adj" fmla="val 17777"/>
            </a:avLst>
          </a:prstGeom>
          <a:solidFill>
            <a:srgbClr val="FFFFFF">
              <a:alpha val="8000"/>
            </a:srgbClr>
          </a:solidFill>
          <a:ln w="12700" cap="flat" cmpd="sng">
            <a:solidFill>
              <a:srgbClr val="FFFFFF">
                <a:alpha val="10000"/>
              </a:srgbClr>
            </a:solidFill>
            <a:prstDash val="solid"/>
            <a:round/>
          </a:ln>
        </p:spPr>
        <p:txBody>
          <a:bodyPr vert="horz" wrap="square" lIns="63500" tIns="63500" rIns="63500" bIns="63500" rtlCol="0" anchor="ctr"/>
          <a:lstStyle/>
          <a:p>
            <a:pPr algn="ctr">
              <a:defRPr/>
            </a:pPr>
            <a:endParaRPr/>
          </a:p>
        </p:txBody>
      </p:sp>
      <p:sp>
        <p:nvSpPr>
          <p:cNvPr id="6" name="AutoShape 6"/>
          <p:cNvSpPr/>
          <p:nvPr/>
        </p:nvSpPr>
        <p:spPr>
          <a:xfrm>
            <a:off x="2540000" y="5016500"/>
            <a:ext cx="3302000" cy="762000"/>
          </a:xfrm>
          <a:prstGeom prst="rect">
            <a:avLst/>
          </a:prstGeom>
          <a:noFill/>
          <a:ln w="12700" cap="flat" cmpd="sng">
            <a:noFill/>
            <a:prstDash val="solid"/>
            <a:round/>
          </a:ln>
        </p:spPr>
        <p:txBody>
          <a:bodyPr vert="horz" wrap="square" lIns="0" tIns="0" rIns="0" bIns="0" rtlCol="0" anchor="ctr" anchorCtr="0"/>
          <a:lstStyle/>
          <a:p>
            <a:pPr indent="0" algn="ctr">
              <a:lnSpc>
                <a:spcPct val="108333"/>
              </a:lnSpc>
              <a:defRPr/>
            </a:pPr>
            <a:r>
              <a:rPr lang="en-US" sz="1300" b="1" i="0" u="none" strike="noStrike" dirty="0">
                <a:solidFill>
                  <a:srgbClr val="F39C12"/>
                </a:solidFill>
                <a:latin typeface="Poppins"/>
                <a:ea typeface="Poppins"/>
                <a:cs typeface="Poppins"/>
                <a:sym typeface="Poppins"/>
              </a:rPr>
              <a:t>PRESENTER</a:t>
            </a:r>
            <a:endParaRPr lang="en-US" sz="1100" dirty="0"/>
          </a:p>
          <a:p>
            <a:pPr indent="0" algn="ctr">
              <a:lnSpc>
                <a:spcPct val="108333"/>
              </a:lnSpc>
            </a:pPr>
            <a:r>
              <a:rPr lang="en-US" sz="1300" b="0" i="0" u="none" strike="noStrike" dirty="0" smtClean="0">
                <a:solidFill>
                  <a:srgbClr val="ECF0F1"/>
                </a:solidFill>
                <a:latin typeface="Poppins"/>
                <a:ea typeface="Poppins"/>
                <a:cs typeface="Poppins"/>
                <a:sym typeface="Poppins"/>
              </a:rPr>
              <a:t>[Y</a:t>
            </a:r>
            <a:r>
              <a:rPr lang="en-US" altLang="zh-CN" sz="1300" b="0" i="0" u="none" strike="noStrike" dirty="0" smtClean="0">
                <a:solidFill>
                  <a:srgbClr val="ECF0F1"/>
                </a:solidFill>
                <a:latin typeface="Poppins"/>
                <a:ea typeface="Poppins"/>
                <a:cs typeface="Poppins"/>
                <a:sym typeface="Poppins"/>
              </a:rPr>
              <a:t>ing TAN</a:t>
            </a:r>
            <a:r>
              <a:rPr lang="en-US" sz="1300" b="0" i="0" u="none" strike="noStrike" dirty="0" smtClean="0">
                <a:solidFill>
                  <a:srgbClr val="ECF0F1"/>
                </a:solidFill>
                <a:latin typeface="Poppins"/>
                <a:ea typeface="Poppins"/>
                <a:cs typeface="Poppins"/>
                <a:sym typeface="Poppins"/>
              </a:rPr>
              <a:t>/</a:t>
            </a:r>
            <a:r>
              <a:rPr lang="en-US" sz="1300" b="0" i="0" u="none" strike="noStrike" dirty="0" err="1" smtClean="0">
                <a:solidFill>
                  <a:srgbClr val="ECF0F1"/>
                </a:solidFill>
                <a:latin typeface="Poppins"/>
                <a:ea typeface="Poppins"/>
                <a:cs typeface="Poppins"/>
                <a:sym typeface="Poppins"/>
              </a:rPr>
              <a:t>IHEP</a:t>
            </a:r>
            <a:r>
              <a:rPr lang="en-US" sz="1300" b="0" i="0" u="none" strike="noStrike" dirty="0" smtClean="0">
                <a:solidFill>
                  <a:srgbClr val="ECF0F1"/>
                </a:solidFill>
                <a:latin typeface="Poppins"/>
                <a:ea typeface="Poppins"/>
                <a:cs typeface="Poppins"/>
                <a:sym typeface="Poppins"/>
              </a:rPr>
              <a:t>]</a:t>
            </a:r>
            <a:endParaRPr lang="en-US" sz="1300" b="0" i="0" u="none" strike="noStrike" dirty="0">
              <a:solidFill>
                <a:srgbClr val="ECF0F1"/>
              </a:solidFill>
              <a:latin typeface="Poppins"/>
              <a:ea typeface="Poppins"/>
              <a:cs typeface="Poppins"/>
              <a:sym typeface="Poppins"/>
            </a:endParaRPr>
          </a:p>
        </p:txBody>
      </p:sp>
      <p:cxnSp>
        <p:nvCxnSpPr>
          <p:cNvPr id="7" name="Connector 7"/>
          <p:cNvCxnSpPr/>
          <p:nvPr/>
        </p:nvCxnSpPr>
        <p:spPr>
          <a:xfrm rot="5331254">
            <a:off x="5778500" y="5391213"/>
            <a:ext cx="635000" cy="12700"/>
          </a:xfrm>
          <a:prstGeom prst="straightConnector1">
            <a:avLst/>
          </a:prstGeom>
          <a:solidFill>
            <a:srgbClr val="DEE0E3">
              <a:alpha val="100000"/>
            </a:srgbClr>
          </a:solidFill>
          <a:ln w="12700" cap="flat" cmpd="sng">
            <a:solidFill>
              <a:srgbClr val="FFFFFF">
                <a:alpha val="20000"/>
              </a:srgbClr>
            </a:solidFill>
            <a:prstDash val="solid"/>
            <a:round/>
            <a:headEnd type="none" w="med" len="med"/>
            <a:tailEnd type="none" w="med" len="med"/>
          </a:ln>
        </p:spPr>
      </p:cxnSp>
      <p:sp>
        <p:nvSpPr>
          <p:cNvPr id="8" name="AutoShape 8"/>
          <p:cNvSpPr/>
          <p:nvPr/>
        </p:nvSpPr>
        <p:spPr>
          <a:xfrm>
            <a:off x="6350000" y="5016500"/>
            <a:ext cx="3302000" cy="762000"/>
          </a:xfrm>
          <a:prstGeom prst="rect">
            <a:avLst/>
          </a:prstGeom>
          <a:noFill/>
          <a:ln w="12700" cap="flat" cmpd="sng">
            <a:noFill/>
            <a:prstDash val="solid"/>
            <a:round/>
          </a:ln>
        </p:spPr>
        <p:txBody>
          <a:bodyPr vert="horz" wrap="square" lIns="0" tIns="0" rIns="0" bIns="0" rtlCol="0" anchor="ctr" anchorCtr="0"/>
          <a:lstStyle/>
          <a:p>
            <a:pPr indent="0" algn="ctr">
              <a:lnSpc>
                <a:spcPct val="108333"/>
              </a:lnSpc>
              <a:defRPr/>
            </a:pPr>
            <a:r>
              <a:rPr lang="en-US" sz="1300" b="1" i="0" u="none" strike="noStrike">
                <a:solidFill>
                  <a:srgbClr val="F39C12"/>
                </a:solidFill>
                <a:latin typeface="Poppins"/>
                <a:ea typeface="Poppins"/>
                <a:cs typeface="Poppins"/>
                <a:sym typeface="Poppins"/>
              </a:rPr>
              <a:t>DATE</a:t>
            </a:r>
            <a:endParaRPr lang="en-US" sz="1100"/>
          </a:p>
          <a:p>
            <a:pPr indent="0" algn="ctr">
              <a:lnSpc>
                <a:spcPct val="108333"/>
              </a:lnSpc>
            </a:pPr>
            <a:r>
              <a:rPr lang="en-US" sz="1300" b="0" i="0" u="none" strike="noStrike">
                <a:solidFill>
                  <a:srgbClr val="ECF0F1"/>
                </a:solidFill>
                <a:latin typeface="Poppins"/>
                <a:ea typeface="Poppins"/>
                <a:cs typeface="Poppins"/>
                <a:sym typeface="Poppins"/>
              </a:rPr>
              <a:t>April 23,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Performance Evolution: Energy Response &amp; Crab Spectrum</a:t>
            </a:r>
            <a:endParaRPr lang="en-US" sz="1100"/>
          </a:p>
        </p:txBody>
      </p:sp>
      <p:sp>
        <p:nvSpPr>
          <p:cNvPr id="4" name="AutoShape 4"/>
          <p:cNvSpPr/>
          <p:nvPr/>
        </p:nvSpPr>
        <p:spPr>
          <a:xfrm>
            <a:off x="6223000" y="1397000"/>
            <a:ext cx="5207000" cy="1397000"/>
          </a:xfrm>
          <a:prstGeom prst="roundRect">
            <a:avLst>
              <a:gd name="adj" fmla="val 7272"/>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5" name="AutoShape 5"/>
          <p:cNvSpPr/>
          <p:nvPr/>
        </p:nvSpPr>
        <p:spPr>
          <a:xfrm>
            <a:off x="6413500" y="1524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Crab Nebula: A Standard Calibrator</a:t>
            </a:r>
            <a:endParaRPr lang="en-US" sz="1100"/>
          </a:p>
        </p:txBody>
      </p:sp>
      <p:sp>
        <p:nvSpPr>
          <p:cNvPr id="6" name="AutoShape 6"/>
          <p:cNvSpPr/>
          <p:nvPr/>
        </p:nvSpPr>
        <p:spPr>
          <a:xfrm>
            <a:off x="6413500" y="1905000"/>
            <a:ext cx="4826000" cy="762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200" b="0" i="0" u="none" strike="noStrike">
                <a:solidFill>
                  <a:srgbClr val="ECF0F1"/>
                </a:solidFill>
                <a:latin typeface="Poppins"/>
                <a:ea typeface="Poppins"/>
                <a:cs typeface="Poppins"/>
                <a:sym typeface="Poppins"/>
              </a:rPr>
              <a:t>The Crab Nebula's stable spectrum verifies the ME's energy response (RMF) and auxiliary response (ARF). We compare ME's observed spectrum with the expected theoretical model.</a:t>
            </a:r>
            <a:endParaRPr lang="en-US" sz="1100"/>
          </a:p>
        </p:txBody>
      </p:sp>
      <p:sp>
        <p:nvSpPr>
          <p:cNvPr id="7" name="AutoShape 7"/>
          <p:cNvSpPr/>
          <p:nvPr/>
        </p:nvSpPr>
        <p:spPr>
          <a:xfrm>
            <a:off x="6223000" y="2984500"/>
            <a:ext cx="5207000" cy="1778000"/>
          </a:xfrm>
          <a:prstGeom prst="roundRect">
            <a:avLst>
              <a:gd name="adj" fmla="val 5714"/>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8" name="AutoShape 8"/>
          <p:cNvSpPr/>
          <p:nvPr/>
        </p:nvSpPr>
        <p:spPr>
          <a:xfrm>
            <a:off x="6413500" y="31115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Key Evolution Metrics (2017 vs. 2026)</a:t>
            </a:r>
            <a:endParaRPr lang="en-US" sz="1100"/>
          </a:p>
        </p:txBody>
      </p:sp>
      <p:sp>
        <p:nvSpPr>
          <p:cNvPr id="9" name="AutoShape 9"/>
          <p:cNvSpPr/>
          <p:nvPr/>
        </p:nvSpPr>
        <p:spPr>
          <a:xfrm>
            <a:off x="6413500" y="3556000"/>
            <a:ext cx="2349500" cy="1016000"/>
          </a:xfrm>
          <a:prstGeom prst="roundRect">
            <a:avLst>
              <a:gd name="adj" fmla="val 7500"/>
            </a:avLst>
          </a:prstGeom>
          <a:solidFill>
            <a:srgbClr val="405569">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10" name="AutoShape 10"/>
          <p:cNvSpPr/>
          <p:nvPr/>
        </p:nvSpPr>
        <p:spPr>
          <a:xfrm>
            <a:off x="6540500" y="3657600"/>
            <a:ext cx="20955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BDC3C7"/>
                </a:solidFill>
                <a:latin typeface="Poppins"/>
                <a:ea typeface="Poppins"/>
                <a:cs typeface="Poppins"/>
                <a:sym typeface="Poppins"/>
              </a:rPr>
              <a:t>Photon Index (Γ) Shift</a:t>
            </a:r>
            <a:endParaRPr lang="en-US" sz="1100"/>
          </a:p>
        </p:txBody>
      </p:sp>
      <p:sp>
        <p:nvSpPr>
          <p:cNvPr id="11" name="AutoShape 11"/>
          <p:cNvSpPr/>
          <p:nvPr/>
        </p:nvSpPr>
        <p:spPr>
          <a:xfrm>
            <a:off x="6540500" y="3962400"/>
            <a:ext cx="20955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200" b="1" i="0" u="none" strike="noStrike">
                <a:solidFill>
                  <a:srgbClr val="F39C12"/>
                </a:solidFill>
                <a:latin typeface="Poppins"/>
                <a:ea typeface="Poppins"/>
                <a:cs typeface="Poppins"/>
                <a:sym typeface="Poppins"/>
              </a:rPr>
              <a:t>+2.81%</a:t>
            </a:r>
            <a:r>
              <a:rPr lang="en-US" sz="1000" b="0" i="0" u="none" strike="noStrike">
                <a:solidFill>
                  <a:srgbClr val="ECF0F1">
                    <a:alpha val="80000"/>
                  </a:srgbClr>
                </a:solidFill>
                <a:latin typeface="Poppins"/>
                <a:ea typeface="Poppins"/>
                <a:cs typeface="Poppins"/>
                <a:sym typeface="Poppins"/>
              </a:rPr>
              <a:t>(Consistent with gain)</a:t>
            </a:r>
            <a:endParaRPr lang="en-US" sz="1100"/>
          </a:p>
        </p:txBody>
      </p:sp>
      <p:sp>
        <p:nvSpPr>
          <p:cNvPr id="12" name="AutoShape 12"/>
          <p:cNvSpPr/>
          <p:nvPr/>
        </p:nvSpPr>
        <p:spPr>
          <a:xfrm>
            <a:off x="8890000" y="3556000"/>
            <a:ext cx="2349500" cy="1016000"/>
          </a:xfrm>
          <a:prstGeom prst="roundRect">
            <a:avLst>
              <a:gd name="adj" fmla="val 7500"/>
            </a:avLst>
          </a:prstGeom>
          <a:solidFill>
            <a:srgbClr val="405569">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13" name="AutoShape 13"/>
          <p:cNvSpPr/>
          <p:nvPr/>
        </p:nvSpPr>
        <p:spPr>
          <a:xfrm>
            <a:off x="9017000" y="3657600"/>
            <a:ext cx="20955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BDC3C7"/>
                </a:solidFill>
                <a:latin typeface="Poppins"/>
                <a:ea typeface="Poppins"/>
                <a:cs typeface="Poppins"/>
                <a:sym typeface="Poppins"/>
              </a:rPr>
              <a:t>Flux Normalization (N)</a:t>
            </a:r>
            <a:endParaRPr lang="en-US" sz="1100"/>
          </a:p>
        </p:txBody>
      </p:sp>
      <p:sp>
        <p:nvSpPr>
          <p:cNvPr id="14" name="AutoShape 14"/>
          <p:cNvSpPr/>
          <p:nvPr/>
        </p:nvSpPr>
        <p:spPr>
          <a:xfrm>
            <a:off x="9017000" y="3962400"/>
            <a:ext cx="20955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200" b="1" i="0" u="none" strike="noStrike">
                <a:solidFill>
                  <a:srgbClr val="F39C12"/>
                </a:solidFill>
                <a:latin typeface="Poppins"/>
                <a:ea typeface="Poppins"/>
                <a:cs typeface="Poppins"/>
                <a:sym typeface="Poppins"/>
              </a:rPr>
              <a:t>+18.17%</a:t>
            </a:r>
            <a:r>
              <a:rPr lang="en-US" sz="1000" b="0" i="0" u="none" strike="noStrike">
                <a:solidFill>
                  <a:srgbClr val="ECF0F1">
                    <a:alpha val="80000"/>
                  </a:srgbClr>
                </a:solidFill>
                <a:latin typeface="Poppins"/>
                <a:ea typeface="Poppins"/>
                <a:cs typeface="Poppins"/>
                <a:sym typeface="Poppins"/>
              </a:rPr>
              <a:t>(Area degradation)</a:t>
            </a:r>
            <a:endParaRPr lang="en-US" sz="1100"/>
          </a:p>
        </p:txBody>
      </p:sp>
      <p:sp>
        <p:nvSpPr>
          <p:cNvPr id="15" name="AutoShape 15"/>
          <p:cNvSpPr/>
          <p:nvPr/>
        </p:nvSpPr>
        <p:spPr>
          <a:xfrm>
            <a:off x="6223000" y="4953000"/>
            <a:ext cx="5207000" cy="1270000"/>
          </a:xfrm>
          <a:prstGeom prst="roundRect">
            <a:avLst>
              <a:gd name="adj" fmla="val 8000"/>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16" name="AutoShape 16"/>
          <p:cNvSpPr/>
          <p:nvPr/>
        </p:nvSpPr>
        <p:spPr>
          <a:xfrm>
            <a:off x="6413500" y="5080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Validation Conclusion</a:t>
            </a:r>
            <a:endParaRPr lang="en-US" sz="1100"/>
          </a:p>
        </p:txBody>
      </p:sp>
      <p:sp>
        <p:nvSpPr>
          <p:cNvPr id="17" name="AutoShape 17"/>
          <p:cNvSpPr/>
          <p:nvPr/>
        </p:nvSpPr>
        <p:spPr>
          <a:xfrm>
            <a:off x="6413500" y="5461000"/>
            <a:ext cx="4826000" cy="635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200" b="0" i="0" u="none" strike="noStrike">
                <a:solidFill>
                  <a:srgbClr val="ECF0F1"/>
                </a:solidFill>
                <a:latin typeface="Poppins"/>
                <a:ea typeface="Poppins"/>
                <a:cs typeface="Poppins"/>
                <a:sym typeface="Poppins"/>
              </a:rPr>
              <a:t>The ME's energy response (RMF) remains scientifically reliable. All observed changes are well understood and predictable, confirming the validity of our long-term calibration model.</a:t>
            </a:r>
            <a:endParaRPr lang="en-US" sz="1100"/>
          </a:p>
        </p:txBody>
      </p:sp>
      <p:pic>
        <p:nvPicPr>
          <p:cNvPr id="18" name="图片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9984" y="1448872"/>
            <a:ext cx="5481323" cy="421425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Long-term Evolution of Crab Spectrum Parameters</a:t>
            </a:r>
            <a:endParaRPr lang="en-US" sz="1100"/>
          </a:p>
        </p:txBody>
      </p:sp>
      <p:sp>
        <p:nvSpPr>
          <p:cNvPr id="3" name="AutoShape 3"/>
          <p:cNvSpPr/>
          <p:nvPr/>
        </p:nvSpPr>
        <p:spPr>
          <a:xfrm>
            <a:off x="762000" y="1206500"/>
            <a:ext cx="10668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F39C12"/>
                </a:solidFill>
                <a:latin typeface="Poppins"/>
                <a:ea typeface="Poppins"/>
                <a:cs typeface="Poppins"/>
                <a:sym typeface="Poppins"/>
              </a:rPr>
              <a:t>Tracking the Cosmic Standard Candle</a:t>
            </a:r>
            <a:endParaRPr lang="en-US" sz="1100"/>
          </a:p>
        </p:txBody>
      </p:sp>
      <p:sp>
        <p:nvSpPr>
          <p:cNvPr id="4" name="AutoShape 4"/>
          <p:cNvSpPr/>
          <p:nvPr/>
        </p:nvSpPr>
        <p:spPr>
          <a:xfrm>
            <a:off x="762000" y="1778000"/>
            <a:ext cx="4953000" cy="1079500"/>
          </a:xfrm>
          <a:prstGeom prst="roundRect">
            <a:avLst>
              <a:gd name="adj" fmla="val 9411"/>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sp>
        <p:nvSpPr>
          <p:cNvPr id="5" name="AutoShape 5"/>
          <p:cNvSpPr/>
          <p:nvPr/>
        </p:nvSpPr>
        <p:spPr>
          <a:xfrm>
            <a:off x="1016000" y="1905000"/>
            <a:ext cx="4445000" cy="8255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200" b="0" i="0" u="none" strike="noStrike" dirty="0">
                <a:solidFill>
                  <a:srgbClr val="ECF0F1">
                    <a:alpha val="90196"/>
                  </a:srgbClr>
                </a:solidFill>
                <a:latin typeface="Poppins"/>
                <a:ea typeface="Poppins"/>
                <a:cs typeface="Poppins"/>
                <a:sym typeface="Poppins"/>
              </a:rPr>
              <a:t>We have </a:t>
            </a:r>
            <a:r>
              <a:rPr lang="en-US" sz="1200" b="0" i="0" u="none" strike="noStrike" dirty="0" smtClean="0">
                <a:solidFill>
                  <a:srgbClr val="ECF0F1">
                    <a:alpha val="90196"/>
                  </a:srgbClr>
                </a:solidFill>
                <a:latin typeface="Poppins"/>
                <a:ea typeface="Poppins"/>
                <a:cs typeface="Poppins"/>
                <a:sym typeface="Poppins"/>
              </a:rPr>
              <a:t>analyzed 677 </a:t>
            </a:r>
            <a:r>
              <a:rPr lang="en-US" sz="1200" b="0" i="0" u="none" strike="noStrike" dirty="0">
                <a:solidFill>
                  <a:srgbClr val="ECF0F1">
                    <a:alpha val="90196"/>
                  </a:srgbClr>
                </a:solidFill>
                <a:latin typeface="Poppins"/>
                <a:ea typeface="Poppins"/>
                <a:cs typeface="Poppins"/>
                <a:sym typeface="Poppins"/>
              </a:rPr>
              <a:t>observations of the Crab Nebula over 9 years to monitor the long-term evolution of the ME's spectral response and performance.</a:t>
            </a:r>
            <a:endParaRPr lang="en-US" sz="1100" dirty="0"/>
          </a:p>
        </p:txBody>
      </p:sp>
      <p:sp>
        <p:nvSpPr>
          <p:cNvPr id="6" name="AutoShape 6"/>
          <p:cNvSpPr/>
          <p:nvPr/>
        </p:nvSpPr>
        <p:spPr>
          <a:xfrm>
            <a:off x="762000" y="2984500"/>
            <a:ext cx="4953000" cy="1206500"/>
          </a:xfrm>
          <a:prstGeom prst="roundRect">
            <a:avLst>
              <a:gd name="adj" fmla="val 8421"/>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sp>
        <p:nvSpPr>
          <p:cNvPr id="7" name="AutoShape 7"/>
          <p:cNvSpPr/>
          <p:nvPr/>
        </p:nvSpPr>
        <p:spPr>
          <a:xfrm>
            <a:off x="1016000" y="3111500"/>
            <a:ext cx="4445000" cy="9525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400" b="1" i="0" u="none" strike="noStrike">
                <a:solidFill>
                  <a:srgbClr val="FFFFFF"/>
                </a:solidFill>
                <a:latin typeface="Poppins"/>
                <a:ea typeface="Poppins"/>
                <a:cs typeface="Poppins"/>
                <a:sym typeface="Poppins"/>
              </a:rPr>
              <a:t>Photon Index (Γ):</a:t>
            </a:r>
            <a:r>
              <a:rPr lang="en-US" sz="1200" b="0" i="0" u="none" strike="noStrike">
                <a:solidFill>
                  <a:srgbClr val="ECF0F1">
                    <a:alpha val="80000"/>
                  </a:srgbClr>
                </a:solidFill>
                <a:latin typeface="Poppins"/>
                <a:ea typeface="Poppins"/>
                <a:cs typeface="Poppins"/>
                <a:sym typeface="Poppins"/>
              </a:rPr>
              <a:t>A slight decrease of</a:t>
            </a:r>
            <a:r>
              <a:rPr lang="en-US" sz="1800" b="1" i="0" u="none" strike="noStrike">
                <a:solidFill>
                  <a:srgbClr val="F39C12"/>
                </a:solidFill>
                <a:latin typeface="Poppins"/>
                <a:ea typeface="Poppins"/>
                <a:cs typeface="Poppins"/>
                <a:sym typeface="Poppins"/>
              </a:rPr>
              <a:t>2.81%</a:t>
            </a:r>
            <a:r>
              <a:rPr lang="en-US" sz="1200" b="0" i="0" u="none" strike="noStrike">
                <a:solidFill>
                  <a:srgbClr val="ECF0F1">
                    <a:alpha val="80000"/>
                  </a:srgbClr>
                </a:solidFill>
                <a:latin typeface="Poppins"/>
                <a:ea typeface="Poppins"/>
                <a:cs typeface="Poppins"/>
                <a:sym typeface="Poppins"/>
              </a:rPr>
              <a:t>is observed, consistent with gain shifts and energy resolution degradation over time.</a:t>
            </a:r>
            <a:endParaRPr lang="en-US" sz="1100"/>
          </a:p>
        </p:txBody>
      </p:sp>
      <p:sp>
        <p:nvSpPr>
          <p:cNvPr id="8" name="AutoShape 8"/>
          <p:cNvSpPr/>
          <p:nvPr/>
        </p:nvSpPr>
        <p:spPr>
          <a:xfrm>
            <a:off x="762000" y="4318000"/>
            <a:ext cx="4953000" cy="1206500"/>
          </a:xfrm>
          <a:prstGeom prst="roundRect">
            <a:avLst>
              <a:gd name="adj" fmla="val 8421"/>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sp>
        <p:nvSpPr>
          <p:cNvPr id="9" name="AutoShape 9"/>
          <p:cNvSpPr/>
          <p:nvPr/>
        </p:nvSpPr>
        <p:spPr>
          <a:xfrm>
            <a:off x="1016000" y="4445000"/>
            <a:ext cx="4445000" cy="9525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400" b="1" i="0" u="none" strike="noStrike">
                <a:solidFill>
                  <a:srgbClr val="FFFFFF"/>
                </a:solidFill>
                <a:latin typeface="Poppins"/>
                <a:ea typeface="Poppins"/>
                <a:cs typeface="Poppins"/>
                <a:sym typeface="Poppins"/>
              </a:rPr>
              <a:t>Normalization (N):</a:t>
            </a:r>
            <a:r>
              <a:rPr lang="en-US" sz="1200" b="0" i="0" u="none" strike="noStrike">
                <a:solidFill>
                  <a:srgbClr val="ECF0F1">
                    <a:alpha val="80000"/>
                  </a:srgbClr>
                </a:solidFill>
                <a:latin typeface="Poppins"/>
                <a:ea typeface="Poppins"/>
                <a:cs typeface="Poppins"/>
                <a:sym typeface="Poppins"/>
              </a:rPr>
              <a:t>A significant decrease of</a:t>
            </a:r>
            <a:r>
              <a:rPr lang="en-US" sz="1800" b="1" i="0" u="none" strike="noStrike">
                <a:solidFill>
                  <a:srgbClr val="F39C12"/>
                </a:solidFill>
                <a:latin typeface="Poppins"/>
                <a:ea typeface="Poppins"/>
                <a:cs typeface="Poppins"/>
                <a:sym typeface="Poppins"/>
              </a:rPr>
              <a:t>18.17%</a:t>
            </a:r>
            <a:r>
              <a:rPr lang="en-US" sz="1200" b="0" i="0" u="none" strike="noStrike">
                <a:solidFill>
                  <a:srgbClr val="ECF0F1">
                    <a:alpha val="80000"/>
                  </a:srgbClr>
                </a:solidFill>
                <a:latin typeface="Poppins"/>
                <a:ea typeface="Poppins"/>
                <a:cs typeface="Poppins"/>
                <a:sym typeface="Poppins"/>
              </a:rPr>
              <a:t>in flux normalization, primarily due to detector aging and window contamination.</a:t>
            </a:r>
            <a:endParaRPr lang="en-US" sz="1100"/>
          </a:p>
        </p:txBody>
      </p:sp>
      <p:sp>
        <p:nvSpPr>
          <p:cNvPr id="10" name="AutoShape 10"/>
          <p:cNvSpPr/>
          <p:nvPr/>
        </p:nvSpPr>
        <p:spPr>
          <a:xfrm>
            <a:off x="762000" y="5651500"/>
            <a:ext cx="4953000" cy="889000"/>
          </a:xfrm>
          <a:prstGeom prst="roundRect">
            <a:avLst>
              <a:gd name="adj" fmla="val 11428"/>
            </a:avLst>
          </a:prstGeom>
          <a:solidFill>
            <a:srgbClr val="F39C12">
              <a:alpha val="15000"/>
            </a:srgbClr>
          </a:solidFill>
          <a:ln w="12700" cap="flat" cmpd="sng">
            <a:solidFill>
              <a:srgbClr val="F39C12">
                <a:alpha val="40000"/>
              </a:srgbClr>
            </a:solidFill>
            <a:prstDash val="solid"/>
            <a:round/>
          </a:ln>
        </p:spPr>
        <p:txBody>
          <a:bodyPr vert="horz" wrap="square" lIns="63500" tIns="63500" rIns="63500" bIns="63500" rtlCol="0" anchor="ctr"/>
          <a:lstStyle/>
          <a:p>
            <a:pPr algn="ctr">
              <a:defRPr/>
            </a:pPr>
            <a:endParaRPr/>
          </a:p>
        </p:txBody>
      </p:sp>
      <p:sp>
        <p:nvSpPr>
          <p:cNvPr id="11" name="AutoShape 11"/>
          <p:cNvSpPr/>
          <p:nvPr/>
        </p:nvSpPr>
        <p:spPr>
          <a:xfrm>
            <a:off x="1016000" y="5778500"/>
            <a:ext cx="4445000" cy="635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200" b="1" i="0" u="none" strike="noStrike">
                <a:solidFill>
                  <a:srgbClr val="FFFFFF"/>
                </a:solidFill>
                <a:latin typeface="Poppins"/>
                <a:ea typeface="Poppins"/>
                <a:cs typeface="Poppins"/>
                <a:sym typeface="Poppins"/>
              </a:rPr>
              <a:t>Conclusion:</a:t>
            </a:r>
            <a:r>
              <a:rPr lang="en-US" sz="1100" b="0" i="0" u="none" strike="noStrike">
                <a:solidFill>
                  <a:srgbClr val="ECF0F1">
                    <a:alpha val="90196"/>
                  </a:srgbClr>
                </a:solidFill>
                <a:latin typeface="Poppins"/>
                <a:ea typeface="Poppins"/>
                <a:cs typeface="Poppins"/>
                <a:sym typeface="Poppins"/>
              </a:rPr>
              <a:t>The strong Γ-N correlation indicates changes are</a:t>
            </a:r>
            <a:r>
              <a:rPr lang="en-US" sz="1100" b="1" i="0" u="none" strike="noStrike">
                <a:solidFill>
                  <a:srgbClr val="ECF0F1">
                    <a:alpha val="90196"/>
                  </a:srgbClr>
                </a:solidFill>
                <a:latin typeface="Poppins"/>
                <a:ea typeface="Poppins"/>
                <a:cs typeface="Poppins"/>
                <a:sym typeface="Poppins"/>
              </a:rPr>
              <a:t>instrumental effects</a:t>
            </a:r>
            <a:r>
              <a:rPr lang="en-US" sz="1100" b="0" i="0" u="none" strike="noStrike">
                <a:solidFill>
                  <a:srgbClr val="ECF0F1">
                    <a:alpha val="90196"/>
                  </a:srgbClr>
                </a:solidFill>
                <a:latin typeface="Poppins"/>
                <a:ea typeface="Poppins"/>
                <a:cs typeface="Poppins"/>
                <a:sym typeface="Poppins"/>
              </a:rPr>
              <a:t>, not intrinsic variations of the Crab Nebula.</a:t>
            </a:r>
            <a:endParaRPr lang="en-US" sz="1100"/>
          </a:p>
        </p:txBody>
      </p:sp>
      <p:sp>
        <p:nvSpPr>
          <p:cNvPr id="12" name="AutoShape 12"/>
          <p:cNvSpPr/>
          <p:nvPr/>
        </p:nvSpPr>
        <p:spPr>
          <a:xfrm>
            <a:off x="5969000" y="1778000"/>
            <a:ext cx="5334000" cy="4762500"/>
          </a:xfrm>
          <a:prstGeom prst="roundRect">
            <a:avLst>
              <a:gd name="adj" fmla="val 3200"/>
            </a:avLst>
          </a:prstGeom>
          <a:solidFill>
            <a:srgbClr val="000000">
              <a:alpha val="20000"/>
            </a:srgbClr>
          </a:solidFill>
          <a:ln w="25400" cap="flat" cmpd="sng">
            <a:noFill/>
            <a:prstDash val="solid"/>
            <a:round/>
          </a:ln>
          <a:effectLst>
            <a:outerShdw blurRad="127000" dist="50800" dir="2700000" algn="tl" rotWithShape="0">
              <a:srgbClr val="000000">
                <a:alpha val="30000"/>
              </a:srgbClr>
            </a:outerShdw>
          </a:effectLst>
        </p:spPr>
        <p:txBody>
          <a:bodyPr vert="horz" wrap="square" lIns="63500" tIns="63500" rIns="63500" bIns="63500" rtlCol="0" anchor="ctr"/>
          <a:lstStyle/>
          <a:p>
            <a:pPr algn="ctr">
              <a:defRPr/>
            </a:pPr>
            <a:endParaRPr/>
          </a:p>
        </p:txBody>
      </p:sp>
      <p:pic>
        <p:nvPicPr>
          <p:cNvPr id="14" name="图片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1420" y="1827245"/>
            <a:ext cx="5169159" cy="466401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Cross-Validation: ME vs. NuSTAR Flux</a:t>
            </a:r>
            <a:endParaRPr lang="en-US" sz="1100"/>
          </a:p>
        </p:txBody>
      </p:sp>
      <p:sp>
        <p:nvSpPr>
          <p:cNvPr id="3" name="AutoShape 3"/>
          <p:cNvSpPr/>
          <p:nvPr/>
        </p:nvSpPr>
        <p:spPr>
          <a:xfrm>
            <a:off x="762000" y="1397000"/>
            <a:ext cx="5334000" cy="4953000"/>
          </a:xfrm>
          <a:prstGeom prst="roundRect">
            <a:avLst>
              <a:gd name="adj" fmla="val 3076"/>
            </a:avLst>
          </a:prstGeom>
          <a:solidFill>
            <a:srgbClr val="34495E">
              <a:alpha val="100000"/>
            </a:srgbClr>
          </a:solidFill>
          <a:ln w="25400" cap="flat" cmpd="sng">
            <a:noFill/>
            <a:prstDash val="solid"/>
            <a:round/>
          </a:ln>
          <a:effectLst>
            <a:outerShdw blurRad="127000" dist="508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5" name="AutoShape 5"/>
          <p:cNvSpPr/>
          <p:nvPr/>
        </p:nvSpPr>
        <p:spPr>
          <a:xfrm>
            <a:off x="6350000" y="1397000"/>
            <a:ext cx="5080000" cy="4953000"/>
          </a:xfrm>
          <a:prstGeom prst="roundRect">
            <a:avLst>
              <a:gd name="adj" fmla="val 3076"/>
            </a:avLst>
          </a:prstGeom>
          <a:solidFill>
            <a:srgbClr val="34495E">
              <a:alpha val="100000"/>
            </a:srgbClr>
          </a:solidFill>
          <a:ln w="25400" cap="flat" cmpd="sng">
            <a:noFill/>
            <a:prstDash val="solid"/>
            <a:round/>
          </a:ln>
          <a:effectLst>
            <a:outerShdw blurRad="127000" dist="50800" dir="2700000" algn="tl" rotWithShape="0">
              <a:srgbClr val="000000">
                <a:alpha val="25000"/>
              </a:srgbClr>
            </a:outerShdw>
          </a:effectLst>
        </p:spPr>
        <p:txBody>
          <a:bodyPr vert="horz" wrap="square" lIns="63500" tIns="63500" rIns="63500" bIns="63500" rtlCol="0" anchor="ctr"/>
          <a:lstStyle/>
          <a:p>
            <a:pPr algn="ctr">
              <a:defRPr/>
            </a:pPr>
            <a:endParaRPr/>
          </a:p>
        </p:txBody>
      </p:sp>
      <p:sp>
        <p:nvSpPr>
          <p:cNvPr id="6" name="AutoShape 6"/>
          <p:cNvSpPr/>
          <p:nvPr/>
        </p:nvSpPr>
        <p:spPr>
          <a:xfrm>
            <a:off x="6604000" y="1651000"/>
            <a:ext cx="4572000" cy="4445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F39C12"/>
                </a:solidFill>
                <a:latin typeface="Poppins"/>
                <a:ea typeface="Poppins"/>
                <a:cs typeface="Poppins"/>
                <a:sym typeface="Poppins"/>
              </a:rPr>
              <a:t>Independent Verification of Stability</a:t>
            </a:r>
            <a:endParaRPr lang="en-US" sz="1100"/>
          </a:p>
        </p:txBody>
      </p:sp>
      <p:sp>
        <p:nvSpPr>
          <p:cNvPr id="7" name="AutoShape 7"/>
          <p:cNvSpPr/>
          <p:nvPr/>
        </p:nvSpPr>
        <p:spPr>
          <a:xfrm>
            <a:off x="6604000" y="2286000"/>
            <a:ext cx="4572000" cy="1143000"/>
          </a:xfrm>
          <a:prstGeom prst="roundRect">
            <a:avLst>
              <a:gd name="adj" fmla="val 8888"/>
            </a:avLst>
          </a:prstGeom>
          <a:solidFill>
            <a:srgbClr val="415A71">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794500" y="2603500"/>
            <a:ext cx="508000" cy="508000"/>
          </a:xfrm>
          <a:prstGeom prst="rect">
            <a:avLst/>
          </a:prstGeom>
        </p:spPr>
      </p:pic>
      <p:sp>
        <p:nvSpPr>
          <p:cNvPr id="9" name="AutoShape 9"/>
          <p:cNvSpPr/>
          <p:nvPr/>
        </p:nvSpPr>
        <p:spPr>
          <a:xfrm>
            <a:off x="7493000" y="2413000"/>
            <a:ext cx="3556000" cy="889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100" b="0" i="0" u="none" strike="noStrike">
                <a:solidFill>
                  <a:srgbClr val="ECF0F1"/>
                </a:solidFill>
                <a:latin typeface="Noto Sans SC"/>
                <a:ea typeface="Noto Sans SC"/>
                <a:cs typeface="Noto Sans SC"/>
                <a:sym typeface="Noto Sans SC"/>
              </a:rPr>
              <a:t>We compare the ME's Crab Nebula light curve with NuSTAR's data, normalizing both to a standard astrophysical model for direct comparison.</a:t>
            </a:r>
            <a:endParaRPr lang="en-US" sz="1100"/>
          </a:p>
        </p:txBody>
      </p:sp>
      <p:sp>
        <p:nvSpPr>
          <p:cNvPr id="10" name="AutoShape 10"/>
          <p:cNvSpPr/>
          <p:nvPr/>
        </p:nvSpPr>
        <p:spPr>
          <a:xfrm>
            <a:off x="6604000" y="3556000"/>
            <a:ext cx="4572000" cy="1143000"/>
          </a:xfrm>
          <a:prstGeom prst="roundRect">
            <a:avLst>
              <a:gd name="adj" fmla="val 8888"/>
            </a:avLst>
          </a:prstGeom>
          <a:solidFill>
            <a:srgbClr val="415A71">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1" name="Picture 11"/>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6794500" y="3873500"/>
            <a:ext cx="508000" cy="508000"/>
          </a:xfrm>
          <a:prstGeom prst="rect">
            <a:avLst/>
          </a:prstGeom>
        </p:spPr>
      </p:pic>
      <p:sp>
        <p:nvSpPr>
          <p:cNvPr id="12" name="AutoShape 12"/>
          <p:cNvSpPr/>
          <p:nvPr/>
        </p:nvSpPr>
        <p:spPr>
          <a:xfrm>
            <a:off x="7493000" y="3683000"/>
            <a:ext cx="3556000" cy="889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100" b="0" i="0" u="none" strike="noStrike">
                <a:solidFill>
                  <a:srgbClr val="ECF0F1"/>
                </a:solidFill>
                <a:latin typeface="Noto Sans SC"/>
                <a:ea typeface="Noto Sans SC"/>
                <a:cs typeface="Noto Sans SC"/>
                <a:sym typeface="Noto Sans SC"/>
              </a:rPr>
              <a:t>Over a 9-year observation period, the ME light curve (black) shows excellent agreement with NuSTAR's multi-filter data (red/pink/blue).</a:t>
            </a:r>
            <a:endParaRPr lang="en-US" sz="1100"/>
          </a:p>
        </p:txBody>
      </p:sp>
      <p:sp>
        <p:nvSpPr>
          <p:cNvPr id="13" name="AutoShape 13"/>
          <p:cNvSpPr/>
          <p:nvPr/>
        </p:nvSpPr>
        <p:spPr>
          <a:xfrm>
            <a:off x="6604000" y="4826000"/>
            <a:ext cx="4572000" cy="1143000"/>
          </a:xfrm>
          <a:prstGeom prst="roundRect">
            <a:avLst>
              <a:gd name="adj" fmla="val 8888"/>
            </a:avLst>
          </a:prstGeom>
          <a:solidFill>
            <a:srgbClr val="415A71">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4" name="Picture 14"/>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6794500" y="5143500"/>
            <a:ext cx="508000" cy="508000"/>
          </a:xfrm>
          <a:prstGeom prst="rect">
            <a:avLst/>
          </a:prstGeom>
        </p:spPr>
      </p:pic>
      <p:sp>
        <p:nvSpPr>
          <p:cNvPr id="15" name="AutoShape 15"/>
          <p:cNvSpPr/>
          <p:nvPr/>
        </p:nvSpPr>
        <p:spPr>
          <a:xfrm>
            <a:off x="7493000" y="4953000"/>
            <a:ext cx="3556000" cy="889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100" b="0" i="0" u="none" strike="noStrike">
                <a:solidFill>
                  <a:srgbClr val="ECF0F1"/>
                </a:solidFill>
                <a:latin typeface="Noto Sans SC"/>
                <a:ea typeface="Noto Sans SC"/>
                <a:cs typeface="Noto Sans SC"/>
                <a:sym typeface="Noto Sans SC"/>
              </a:rPr>
              <a:t>This confirms observed ME response changes are real instrumental effects, not source variability or analysis errors, providing strong confidence in long-term calibration.</a:t>
            </a:r>
            <a:endParaRPr lang="en-US" sz="1100"/>
          </a:p>
        </p:txBody>
      </p:sp>
      <p:pic>
        <p:nvPicPr>
          <p:cNvPr id="17" name="图片 1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39750" y="1397000"/>
            <a:ext cx="5683250" cy="46355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2C3E50">
                <a:alpha val="100000"/>
              </a:srgbClr>
            </a:gs>
            <a:gs pos="100000">
              <a:srgbClr val="141E28">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1270000" y="-1270000"/>
            <a:ext cx="3810000" cy="3810000"/>
          </a:xfrm>
          <a:prstGeom prst="ellipse">
            <a:avLst/>
          </a:prstGeom>
          <a:solidFill>
            <a:srgbClr val="F39C12">
              <a:alpha val="5000"/>
            </a:srgbClr>
          </a:solidFill>
          <a:ln w="25400" cap="flat" cmpd="sng">
            <a:noFill/>
            <a:prstDash val="solid"/>
            <a:round/>
          </a:ln>
        </p:spPr>
        <p:txBody>
          <a:bodyPr vert="horz" wrap="square" lIns="63500" tIns="63500" rIns="63500" bIns="63500" rtlCol="0" anchor="ctr"/>
          <a:lstStyle/>
          <a:p>
            <a:pPr algn="ctr">
              <a:defRPr/>
            </a:pPr>
            <a:endParaRPr/>
          </a:p>
        </p:txBody>
      </p:sp>
      <p:sp>
        <p:nvSpPr>
          <p:cNvPr id="3" name="AutoShape 3"/>
          <p:cNvSpPr/>
          <p:nvPr/>
        </p:nvSpPr>
        <p:spPr>
          <a:xfrm>
            <a:off x="9652000" y="4318000"/>
            <a:ext cx="3810000" cy="3810000"/>
          </a:xfrm>
          <a:prstGeom prst="ellipse">
            <a:avLst/>
          </a:prstGeom>
          <a:solidFill>
            <a:srgbClr val="FFFFFF">
              <a:alpha val="3000"/>
            </a:srgbClr>
          </a:solidFill>
          <a:ln w="25400" cap="flat" cmpd="sng">
            <a:noFill/>
            <a:prstDash val="solid"/>
            <a:round/>
          </a:ln>
        </p:spPr>
        <p:txBody>
          <a:bodyPr vert="horz" wrap="square" lIns="63500" tIns="63500" rIns="63500" bIns="63500" rtlCol="0" anchor="ctr"/>
          <a:lstStyle/>
          <a:p>
            <a:pPr algn="ctr">
              <a:defRPr/>
            </a:pPr>
            <a:endParaRPr/>
          </a:p>
        </p:txBody>
      </p:sp>
      <p:sp>
        <p:nvSpPr>
          <p:cNvPr id="8" name="AutoShape 7"/>
          <p:cNvSpPr/>
          <p:nvPr/>
        </p:nvSpPr>
        <p:spPr>
          <a:xfrm>
            <a:off x="2286000" y="2286000"/>
            <a:ext cx="3429000" cy="1016000"/>
          </a:xfrm>
          <a:prstGeom prst="rect">
            <a:avLst/>
          </a:prstGeom>
          <a:noFill/>
          <a:ln w="12700" cap="flat" cmpd="sng">
            <a:noFill/>
            <a:prstDash val="solid"/>
            <a:round/>
          </a:ln>
        </p:spPr>
        <p:txBody>
          <a:bodyPr vert="horz" wrap="square" lIns="0" tIns="0" rIns="0" bIns="0" rtlCol="0" anchor="t" anchorCtr="0"/>
          <a:lstStyle/>
          <a:p>
            <a:pPr indent="0" algn="l">
              <a:lnSpc>
                <a:spcPct val="116666"/>
              </a:lnSpc>
              <a:defRPr/>
            </a:pPr>
            <a:r>
              <a:rPr lang="en-US" sz="1200" b="0" i="0" u="none" strike="noStrike" dirty="0">
                <a:solidFill>
                  <a:srgbClr val="ECF0F1">
                    <a:alpha val="90196"/>
                  </a:srgbClr>
                </a:solidFill>
                <a:latin typeface="Poppins"/>
                <a:ea typeface="Poppins"/>
                <a:cs typeface="Poppins"/>
                <a:sym typeface="Poppins"/>
              </a:rPr>
              <a:t>The ME telescope has demonstrated exceptional stability over 9 years in orbit. Key parameters like energy scale and resolution show only minor, predictable changes.</a:t>
            </a:r>
            <a:endParaRPr lang="en-US" sz="1100" dirty="0"/>
          </a:p>
        </p:txBody>
      </p:sp>
      <p:sp>
        <p:nvSpPr>
          <p:cNvPr id="9" name="AutoShape 6"/>
          <p:cNvSpPr/>
          <p:nvPr/>
        </p:nvSpPr>
        <p:spPr>
          <a:xfrm>
            <a:off x="2286000" y="1714500"/>
            <a:ext cx="342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dirty="0">
                <a:solidFill>
                  <a:srgbClr val="F39C12"/>
                </a:solidFill>
                <a:latin typeface="Poppins"/>
                <a:ea typeface="Poppins"/>
                <a:cs typeface="Poppins"/>
                <a:sym typeface="Poppins"/>
              </a:rPr>
              <a:t>Excellent Long-Term Stability</a:t>
            </a:r>
            <a:endParaRPr lang="en-US" sz="1100" dirty="0"/>
          </a:p>
        </p:txBody>
      </p:sp>
      <p:sp>
        <p:nvSpPr>
          <p:cNvPr id="10" name="AutoShape 13"/>
          <p:cNvSpPr/>
          <p:nvPr/>
        </p:nvSpPr>
        <p:spPr>
          <a:xfrm>
            <a:off x="1117082" y="4000500"/>
            <a:ext cx="5207000" cy="2286000"/>
          </a:xfrm>
          <a:prstGeom prst="roundRect">
            <a:avLst>
              <a:gd name="adj" fmla="val 6666"/>
            </a:avLst>
          </a:prstGeom>
          <a:solidFill>
            <a:srgbClr val="FFFFFF">
              <a:alpha val="8000"/>
            </a:srgbClr>
          </a:solidFill>
          <a:ln w="25400" cap="flat" cmpd="sng">
            <a:noFill/>
            <a:prstDash val="solid"/>
            <a:round/>
          </a:ln>
          <a:effectLst>
            <a:outerShdw blurRad="152400" dist="50800" dir="5400000" algn="tl" rotWithShape="0">
              <a:srgbClr val="000000">
                <a:alpha val="15000"/>
              </a:srgbClr>
            </a:outerShdw>
          </a:effectLst>
        </p:spPr>
        <p:txBody>
          <a:bodyPr vert="horz" wrap="square" lIns="63500" tIns="63500" rIns="63500" bIns="63500" rtlCol="0" anchor="ctr"/>
          <a:lstStyle/>
          <a:p>
            <a:pPr algn="ctr">
              <a:defRPr/>
            </a:pPr>
            <a:endParaRPr/>
          </a:p>
        </p:txBody>
      </p:sp>
      <p:sp>
        <p:nvSpPr>
          <p:cNvPr id="12" name="AutoShape 13"/>
          <p:cNvSpPr/>
          <p:nvPr/>
        </p:nvSpPr>
        <p:spPr>
          <a:xfrm>
            <a:off x="1117082" y="1368749"/>
            <a:ext cx="5207000" cy="2286000"/>
          </a:xfrm>
          <a:prstGeom prst="roundRect">
            <a:avLst>
              <a:gd name="adj" fmla="val 6666"/>
            </a:avLst>
          </a:prstGeom>
          <a:solidFill>
            <a:srgbClr val="FFFFFF">
              <a:alpha val="8000"/>
            </a:srgbClr>
          </a:solidFill>
          <a:ln w="25400" cap="flat" cmpd="sng">
            <a:noFill/>
            <a:prstDash val="solid"/>
            <a:round/>
          </a:ln>
          <a:effectLst>
            <a:outerShdw blurRad="152400" dist="50800" dir="5400000" algn="tl" rotWithShape="0">
              <a:srgbClr val="000000">
                <a:alpha val="15000"/>
              </a:srgbClr>
            </a:outerShdw>
          </a:effectLst>
        </p:spPr>
        <p:txBody>
          <a:bodyPr vert="horz" wrap="square" lIns="63500" tIns="63500" rIns="63500" bIns="63500" rtlCol="0" anchor="ctr"/>
          <a:lstStyle/>
          <a:p>
            <a:pPr algn="ctr">
              <a:defRPr/>
            </a:pPr>
            <a:endParaRPr/>
          </a:p>
        </p:txBody>
      </p:sp>
      <p:sp>
        <p:nvSpPr>
          <p:cNvPr id="13" name="AutoShape 13"/>
          <p:cNvSpPr/>
          <p:nvPr/>
        </p:nvSpPr>
        <p:spPr>
          <a:xfrm>
            <a:off x="6667500" y="1368749"/>
            <a:ext cx="5207000" cy="2286000"/>
          </a:xfrm>
          <a:prstGeom prst="roundRect">
            <a:avLst>
              <a:gd name="adj" fmla="val 6666"/>
            </a:avLst>
          </a:prstGeom>
          <a:solidFill>
            <a:srgbClr val="FFFFFF">
              <a:alpha val="8000"/>
            </a:srgbClr>
          </a:solidFill>
          <a:ln w="25400" cap="flat" cmpd="sng">
            <a:noFill/>
            <a:prstDash val="solid"/>
            <a:round/>
          </a:ln>
          <a:effectLst>
            <a:outerShdw blurRad="152400" dist="50800" dir="5400000" algn="tl" rotWithShape="0">
              <a:srgbClr val="000000">
                <a:alpha val="15000"/>
              </a:srgbClr>
            </a:outerShdw>
          </a:effectLst>
        </p:spPr>
        <p:txBody>
          <a:bodyPr vert="horz" wrap="square" lIns="63500" tIns="63500" rIns="63500" bIns="63500" rtlCol="0" anchor="ctr"/>
          <a:lstStyle/>
          <a:p>
            <a:pPr algn="ctr">
              <a:defRPr/>
            </a:pPr>
            <a:endParaRPr/>
          </a:p>
        </p:txBody>
      </p:sp>
      <p:sp>
        <p:nvSpPr>
          <p:cNvPr id="14" name="AutoShape 13"/>
          <p:cNvSpPr/>
          <p:nvPr/>
        </p:nvSpPr>
        <p:spPr>
          <a:xfrm>
            <a:off x="6755881" y="3937000"/>
            <a:ext cx="5207000" cy="2286000"/>
          </a:xfrm>
          <a:prstGeom prst="roundRect">
            <a:avLst>
              <a:gd name="adj" fmla="val 6666"/>
            </a:avLst>
          </a:prstGeom>
          <a:solidFill>
            <a:srgbClr val="FFFFFF">
              <a:alpha val="8000"/>
            </a:srgbClr>
          </a:solidFill>
          <a:ln w="25400" cap="flat" cmpd="sng">
            <a:noFill/>
            <a:prstDash val="solid"/>
            <a:round/>
          </a:ln>
          <a:effectLst>
            <a:outerShdw blurRad="152400" dist="50800" dir="5400000" algn="tl" rotWithShape="0">
              <a:srgbClr val="000000">
                <a:alpha val="15000"/>
              </a:srgbClr>
            </a:outerShdw>
          </a:effectLst>
        </p:spPr>
        <p:txBody>
          <a:bodyPr vert="horz" wrap="square" lIns="63500" tIns="63500" rIns="63500" bIns="63500" rtlCol="0" anchor="ctr"/>
          <a:lstStyle/>
          <a:p>
            <a:pPr algn="ctr">
              <a:defRPr/>
            </a:pPr>
            <a:endParaRPr/>
          </a:p>
        </p:txBody>
      </p:sp>
      <p:sp>
        <p:nvSpPr>
          <p:cNvPr id="17" name="AutoShape 11"/>
          <p:cNvSpPr/>
          <p:nvPr/>
        </p:nvSpPr>
        <p:spPr>
          <a:xfrm>
            <a:off x="7747000" y="1714500"/>
            <a:ext cx="342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dirty="0">
                <a:solidFill>
                  <a:srgbClr val="F39C12"/>
                </a:solidFill>
                <a:latin typeface="Poppins"/>
                <a:ea typeface="Poppins"/>
                <a:cs typeface="Poppins"/>
                <a:sym typeface="Poppins"/>
              </a:rPr>
              <a:t>Predictable Performance Evolution</a:t>
            </a:r>
            <a:endParaRPr lang="en-US" sz="1100" dirty="0"/>
          </a:p>
        </p:txBody>
      </p:sp>
      <p:sp>
        <p:nvSpPr>
          <p:cNvPr id="18" name="AutoShape 21"/>
          <p:cNvSpPr/>
          <p:nvPr/>
        </p:nvSpPr>
        <p:spPr>
          <a:xfrm>
            <a:off x="7747000" y="4254500"/>
            <a:ext cx="342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dirty="0">
                <a:solidFill>
                  <a:srgbClr val="F39C12"/>
                </a:solidFill>
                <a:latin typeface="Poppins"/>
                <a:ea typeface="Poppins"/>
                <a:cs typeface="Poppins"/>
                <a:sym typeface="Poppins"/>
              </a:rPr>
              <a:t>A Valuable Data Archive</a:t>
            </a:r>
            <a:endParaRPr lang="en-US" sz="1100" dirty="0"/>
          </a:p>
        </p:txBody>
      </p:sp>
      <p:sp>
        <p:nvSpPr>
          <p:cNvPr id="19" name="AutoShape 16"/>
          <p:cNvSpPr/>
          <p:nvPr/>
        </p:nvSpPr>
        <p:spPr>
          <a:xfrm>
            <a:off x="2286000" y="4254500"/>
            <a:ext cx="342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dirty="0">
                <a:solidFill>
                  <a:srgbClr val="F39C12"/>
                </a:solidFill>
                <a:latin typeface="Poppins"/>
                <a:ea typeface="Poppins"/>
                <a:cs typeface="Poppins"/>
                <a:sym typeface="Poppins"/>
              </a:rPr>
              <a:t>Uncompromised Scientific Capability</a:t>
            </a:r>
            <a:endParaRPr lang="en-US" sz="1100" dirty="0"/>
          </a:p>
        </p:txBody>
      </p:sp>
      <p:sp>
        <p:nvSpPr>
          <p:cNvPr id="20" name="AutoShape 22"/>
          <p:cNvSpPr/>
          <p:nvPr/>
        </p:nvSpPr>
        <p:spPr>
          <a:xfrm>
            <a:off x="7747000" y="4826000"/>
            <a:ext cx="3429000" cy="1016000"/>
          </a:xfrm>
          <a:prstGeom prst="rect">
            <a:avLst/>
          </a:prstGeom>
          <a:noFill/>
          <a:ln w="12700" cap="flat" cmpd="sng">
            <a:noFill/>
            <a:prstDash val="solid"/>
            <a:round/>
          </a:ln>
        </p:spPr>
        <p:txBody>
          <a:bodyPr vert="horz" wrap="square" lIns="0" tIns="0" rIns="0" bIns="0" rtlCol="0" anchor="t" anchorCtr="0"/>
          <a:lstStyle/>
          <a:p>
            <a:pPr indent="0" algn="l">
              <a:lnSpc>
                <a:spcPct val="116666"/>
              </a:lnSpc>
              <a:defRPr/>
            </a:pPr>
            <a:r>
              <a:rPr lang="en-US" sz="1200" b="0" i="0" u="none" strike="noStrike" dirty="0">
                <a:solidFill>
                  <a:srgbClr val="ECF0F1">
                    <a:alpha val="90196"/>
                  </a:srgbClr>
                </a:solidFill>
                <a:latin typeface="Poppins"/>
                <a:ea typeface="Poppins"/>
                <a:cs typeface="Poppins"/>
                <a:sym typeface="Poppins"/>
              </a:rPr>
              <a:t>The 9-year dataset enables studies of long-term variability in compact objects. It provides a stable, unique reference for calibration and future X-ray missions.</a:t>
            </a:r>
            <a:endParaRPr lang="en-US" sz="1100" dirty="0"/>
          </a:p>
        </p:txBody>
      </p:sp>
      <p:sp>
        <p:nvSpPr>
          <p:cNvPr id="21" name="AutoShape 12"/>
          <p:cNvSpPr/>
          <p:nvPr/>
        </p:nvSpPr>
        <p:spPr>
          <a:xfrm>
            <a:off x="7747000" y="2286000"/>
            <a:ext cx="3429000" cy="1016000"/>
          </a:xfrm>
          <a:prstGeom prst="rect">
            <a:avLst/>
          </a:prstGeom>
          <a:noFill/>
          <a:ln w="12700" cap="flat" cmpd="sng">
            <a:noFill/>
            <a:prstDash val="solid"/>
            <a:round/>
          </a:ln>
        </p:spPr>
        <p:txBody>
          <a:bodyPr vert="horz" wrap="square" lIns="0" tIns="0" rIns="0" bIns="0" rtlCol="0" anchor="t" anchorCtr="0"/>
          <a:lstStyle/>
          <a:p>
            <a:pPr indent="0" algn="l">
              <a:lnSpc>
                <a:spcPct val="116666"/>
              </a:lnSpc>
              <a:defRPr/>
            </a:pPr>
            <a:r>
              <a:rPr lang="en-US" sz="1200" b="0" i="0" u="none" strike="noStrike" dirty="0">
                <a:solidFill>
                  <a:srgbClr val="ECF0F1">
                    <a:alpha val="90196"/>
                  </a:srgbClr>
                </a:solidFill>
                <a:latin typeface="Poppins"/>
                <a:ea typeface="Poppins"/>
                <a:cs typeface="Poppins"/>
                <a:sym typeface="Poppins"/>
              </a:rPr>
              <a:t>Observed degradation in energy resolution and effective area is gradual and well-understood. Accurate corrections ensure the long-term integrity of scientific data.</a:t>
            </a:r>
            <a:endParaRPr lang="en-US" sz="1100" dirty="0"/>
          </a:p>
        </p:txBody>
      </p:sp>
      <p:sp>
        <p:nvSpPr>
          <p:cNvPr id="22" name="矩形 21"/>
          <p:cNvSpPr/>
          <p:nvPr/>
        </p:nvSpPr>
        <p:spPr>
          <a:xfrm>
            <a:off x="1892040" y="4917751"/>
            <a:ext cx="4172857" cy="928652"/>
          </a:xfrm>
          <a:prstGeom prst="rect">
            <a:avLst/>
          </a:prstGeom>
        </p:spPr>
        <p:txBody>
          <a:bodyPr wrap="square">
            <a:spAutoFit/>
          </a:bodyPr>
          <a:lstStyle/>
          <a:p>
            <a:pPr>
              <a:lnSpc>
                <a:spcPct val="116666"/>
              </a:lnSpc>
              <a:defRPr/>
            </a:pPr>
            <a:r>
              <a:rPr lang="en-US" altLang="zh-CN" sz="1200" dirty="0">
                <a:solidFill>
                  <a:srgbClr val="ECF0F1">
                    <a:alpha val="90196"/>
                  </a:srgbClr>
                </a:solidFill>
                <a:latin typeface="Poppins"/>
                <a:ea typeface="Poppins"/>
                <a:cs typeface="Poppins"/>
                <a:sym typeface="Poppins"/>
              </a:rPr>
              <a:t>Despite minor changes, ME remains a powerful instrument for high-resolution X-ray spectroscopy. Its unique long-term monitoring capability is a key asset to the community.</a:t>
            </a:r>
            <a:endParaRPr lang="en-US" altLang="zh-CN" sz="1200" dirty="0">
              <a:solidFill>
                <a:srgbClr val="ECF0F1">
                  <a:alpha val="90196"/>
                </a:srgbClr>
              </a:solidFill>
              <a:latin typeface="Poppins"/>
              <a:ea typeface="Poppins"/>
              <a:cs typeface="Poppins"/>
            </a:endParaRPr>
          </a:p>
        </p:txBody>
      </p:sp>
      <p:sp>
        <p:nvSpPr>
          <p:cNvPr id="23"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dirty="0">
                <a:solidFill>
                  <a:srgbClr val="FFFFFF"/>
                </a:solidFill>
                <a:latin typeface="Poppins"/>
                <a:ea typeface="Poppins"/>
                <a:cs typeface="Poppins"/>
                <a:sym typeface="Poppins"/>
              </a:rPr>
              <a:t>Summary of Key Findings</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2C3E50">
                <a:alpha val="100000"/>
              </a:srgbClr>
            </a:gs>
            <a:gs pos="100000">
              <a:srgbClr val="141E28">
                <a:alpha val="100000"/>
              </a:srgbClr>
            </a:gs>
          </a:gsLst>
          <a:lin ang="2700000"/>
        </a:gradFill>
        <a:effectLst/>
      </p:bgPr>
    </p:bg>
    <p:spTree>
      <p:nvGrpSpPr>
        <p:cNvPr id="1" name=""/>
        <p:cNvGrpSpPr/>
        <p:nvPr/>
      </p:nvGrpSpPr>
      <p:grpSpPr>
        <a:xfrm>
          <a:off x="0" y="0"/>
          <a:ext cx="0" cy="0"/>
          <a:chOff x="0" y="0"/>
          <a:chExt cx="0" cy="0"/>
        </a:xfrm>
      </p:grpSpPr>
      <p:sp>
        <p:nvSpPr>
          <p:cNvPr id="2" name="AutoShape 2"/>
          <p:cNvSpPr/>
          <p:nvPr/>
        </p:nvSpPr>
        <p:spPr>
          <a:xfrm>
            <a:off x="-1270000" y="-1270000"/>
            <a:ext cx="3810000" cy="3810000"/>
          </a:xfrm>
          <a:prstGeom prst="ellipse">
            <a:avLst/>
          </a:prstGeom>
          <a:solidFill>
            <a:srgbClr val="F39C12">
              <a:alpha val="5000"/>
            </a:srgbClr>
          </a:solidFill>
          <a:ln w="25400" cap="flat" cmpd="sng">
            <a:noFill/>
            <a:prstDash val="solid"/>
            <a:round/>
          </a:ln>
        </p:spPr>
        <p:txBody>
          <a:bodyPr vert="horz" wrap="square" lIns="63500" tIns="63500" rIns="63500" bIns="63500" rtlCol="0" anchor="ctr"/>
          <a:lstStyle/>
          <a:p>
            <a:pPr algn="ctr">
              <a:defRPr/>
            </a:pPr>
            <a:endParaRPr/>
          </a:p>
        </p:txBody>
      </p:sp>
      <p:sp>
        <p:nvSpPr>
          <p:cNvPr id="3" name="AutoShape 3"/>
          <p:cNvSpPr/>
          <p:nvPr/>
        </p:nvSpPr>
        <p:spPr>
          <a:xfrm>
            <a:off x="9652000" y="4318000"/>
            <a:ext cx="3810000" cy="3810000"/>
          </a:xfrm>
          <a:prstGeom prst="ellipse">
            <a:avLst/>
          </a:prstGeom>
          <a:solidFill>
            <a:srgbClr val="FFFFFF">
              <a:alpha val="3000"/>
            </a:srgbClr>
          </a:solidFill>
          <a:ln w="25400" cap="flat" cmpd="sng">
            <a:noFill/>
            <a:prstDash val="solid"/>
            <a:round/>
          </a:ln>
        </p:spPr>
        <p:txBody>
          <a:bodyPr vert="horz" wrap="square" lIns="63500" tIns="63500" rIns="63500" bIns="63500" rtlCol="0" anchor="ctr"/>
          <a:lstStyle/>
          <a:p>
            <a:pPr algn="ctr">
              <a:defRPr/>
            </a:pPr>
            <a:endParaRPr/>
          </a:p>
        </p:txBody>
      </p:sp>
      <p:sp>
        <p:nvSpPr>
          <p:cNvPr id="4" name="AutoShape 4"/>
          <p:cNvSpPr/>
          <p:nvPr/>
        </p:nvSpPr>
        <p:spPr>
          <a:xfrm>
            <a:off x="0" y="1651000"/>
            <a:ext cx="12192000" cy="7620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4800" b="1" i="0" u="none" strike="noStrike">
                <a:solidFill>
                  <a:srgbClr val="FFFFFF"/>
                </a:solidFill>
                <a:latin typeface="Poppins"/>
                <a:ea typeface="Poppins"/>
                <a:cs typeface="Poppins"/>
                <a:sym typeface="Poppins"/>
              </a:rPr>
              <a:t>Q &amp; A</a:t>
            </a:r>
            <a:endParaRPr lang="en-US" sz="1100"/>
          </a:p>
        </p:txBody>
      </p:sp>
      <p:sp>
        <p:nvSpPr>
          <p:cNvPr id="5" name="AutoShape 5"/>
          <p:cNvSpPr/>
          <p:nvPr/>
        </p:nvSpPr>
        <p:spPr>
          <a:xfrm>
            <a:off x="0" y="2667000"/>
            <a:ext cx="12192000" cy="13970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9600" b="1" i="0" u="none" strike="noStrike">
                <a:solidFill>
                  <a:srgbClr val="F39C12"/>
                </a:solidFill>
                <a:latin typeface="Poppins"/>
                <a:ea typeface="Poppins"/>
                <a:cs typeface="Poppins"/>
                <a:sym typeface="Poppins"/>
              </a:rPr>
              <a:t>THANK YOU</a:t>
            </a:r>
            <a:endParaRPr lang="en-US" sz="1100"/>
          </a:p>
        </p:txBody>
      </p:sp>
      <p:sp>
        <p:nvSpPr>
          <p:cNvPr id="6" name="AutoShape 6"/>
          <p:cNvSpPr/>
          <p:nvPr/>
        </p:nvSpPr>
        <p:spPr>
          <a:xfrm>
            <a:off x="0" y="4445000"/>
            <a:ext cx="12192000" cy="5080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2000" b="0" i="0" u="none" strike="noStrike">
                <a:solidFill>
                  <a:srgbClr val="FFFFFF">
                    <a:alpha val="80000"/>
                  </a:srgbClr>
                </a:solidFill>
                <a:latin typeface="Poppins"/>
                <a:ea typeface="Poppins"/>
                <a:cs typeface="Poppins"/>
                <a:sym typeface="Poppins"/>
              </a:rPr>
              <a:t>FOR YOUR ATTENTION</a:t>
            </a:r>
            <a:endParaRPr lang="en-US" sz="1100"/>
          </a:p>
        </p:txBody>
      </p:sp>
      <p:sp>
        <p:nvSpPr>
          <p:cNvPr id="7" name="AutoShape 7"/>
          <p:cNvSpPr/>
          <p:nvPr/>
        </p:nvSpPr>
        <p:spPr>
          <a:xfrm>
            <a:off x="0" y="5461000"/>
            <a:ext cx="12192000" cy="3810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1400" b="0" i="0" u="none" strike="noStrike">
                <a:solidFill>
                  <a:srgbClr val="FFFFFF">
                    <a:alpha val="50196"/>
                  </a:srgbClr>
                </a:solidFill>
                <a:latin typeface="Poppins"/>
                <a:ea typeface="Poppins"/>
                <a:cs typeface="Poppins"/>
                <a:sym typeface="Poppins"/>
              </a:rPr>
              <a:t>Insight-HXMT ME Telescope Project</a:t>
            </a:r>
            <a:endParaRPr lang="en-US" sz="1100"/>
          </a:p>
        </p:txBody>
      </p:sp>
    </p:spTree>
    <p:extLst>
      <p:ext uri="{BB962C8B-B14F-4D97-AF65-F5344CB8AC3E}">
        <p14:creationId xmlns:p14="http://schemas.microsoft.com/office/powerpoint/2010/main" val="4016704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Insight-HXMT: China's First X-ray Astronomy Satellite</a:t>
            </a:r>
            <a:endParaRPr lang="en-US" sz="1100"/>
          </a:p>
        </p:txBody>
      </p:sp>
      <p:sp>
        <p:nvSpPr>
          <p:cNvPr id="3" name="AutoShape 3"/>
          <p:cNvSpPr/>
          <p:nvPr/>
        </p:nvSpPr>
        <p:spPr>
          <a:xfrm>
            <a:off x="762000" y="1397000"/>
            <a:ext cx="5207000" cy="4953000"/>
          </a:xfrm>
          <a:prstGeom prst="roundRect">
            <a:avLst>
              <a:gd name="adj" fmla="val 3076"/>
            </a:avLst>
          </a:prstGeom>
          <a:solidFill>
            <a:srgbClr val="34495E">
              <a:alpha val="100000"/>
            </a:srgbClr>
          </a:solidFill>
          <a:ln w="25400" cap="flat" cmpd="sng">
            <a:noFill/>
            <a:prstDash val="solid"/>
            <a:round/>
          </a:ln>
          <a:effectLst>
            <a:outerShdw blurRad="127000" dist="50800" dir="54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1016000" y="1651000"/>
            <a:ext cx="469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F39C12"/>
                </a:solidFill>
                <a:latin typeface="Poppins"/>
                <a:ea typeface="Poppins"/>
                <a:cs typeface="Poppins"/>
                <a:sym typeface="Poppins"/>
              </a:rPr>
              <a:t>The Insight-HXMT Mission</a:t>
            </a:r>
            <a:endParaRPr lang="en-US" sz="1100"/>
          </a:p>
        </p:txBody>
      </p:sp>
      <p:pic>
        <p:nvPicPr>
          <p:cNvPr id="5" name="Picture 5"/>
          <p:cNvPicPr>
            <a:picLocks noChangeAspect="1"/>
          </p:cNvPicPr>
          <p:nvPr/>
        </p:nvPicPr>
        <p:blipFill>
          <a:blip r:embed="rId3"/>
          <a:srcRect t="13513" b="13513"/>
          <a:stretch>
            <a:fillRect/>
          </a:stretch>
        </p:blipFill>
        <p:spPr>
          <a:xfrm>
            <a:off x="1016000" y="2286000"/>
            <a:ext cx="4699000" cy="2286000"/>
          </a:xfrm>
          <a:prstGeom prst="roundRect">
            <a:avLst>
              <a:gd name="adj" fmla="val 4444"/>
            </a:avLst>
          </a:prstGeom>
          <a:noFill/>
          <a:ln w="25400" cap="flat" cmpd="sng">
            <a:noFill/>
            <a:prstDash val="solid"/>
            <a:round/>
          </a:ln>
        </p:spPr>
      </p:pic>
      <p:pic>
        <p:nvPicPr>
          <p:cNvPr id="6" name="Picture 6"/>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016000" y="4826000"/>
            <a:ext cx="355600" cy="355600"/>
          </a:xfrm>
          <a:prstGeom prst="rect">
            <a:avLst/>
          </a:prstGeom>
        </p:spPr>
      </p:pic>
      <p:sp>
        <p:nvSpPr>
          <p:cNvPr id="7" name="AutoShape 7"/>
          <p:cNvSpPr/>
          <p:nvPr/>
        </p:nvSpPr>
        <p:spPr>
          <a:xfrm>
            <a:off x="1524000" y="4800600"/>
            <a:ext cx="4191000" cy="635000"/>
          </a:xfrm>
          <a:prstGeom prst="rect">
            <a:avLst/>
          </a:prstGeom>
          <a:noFill/>
          <a:ln w="12700" cap="flat" cmpd="sng">
            <a:noFill/>
            <a:prstDash val="solid"/>
            <a:round/>
          </a:ln>
        </p:spPr>
        <p:txBody>
          <a:bodyPr vert="horz" wrap="square" lIns="0" tIns="0" rIns="0" bIns="0" rtlCol="0" anchor="t" anchorCtr="0"/>
          <a:lstStyle/>
          <a:p>
            <a:pPr indent="0" algn="l">
              <a:lnSpc>
                <a:spcPct val="100000"/>
              </a:lnSpc>
              <a:defRPr/>
            </a:pPr>
            <a:r>
              <a:rPr lang="en-US" sz="1300" b="1" i="0" u="none" strike="noStrike">
                <a:solidFill>
                  <a:srgbClr val="FFFFFF"/>
                </a:solidFill>
                <a:latin typeface="Noto Sans SC"/>
                <a:ea typeface="Noto Sans SC"/>
                <a:cs typeface="Noto Sans SC"/>
                <a:sym typeface="Noto Sans SC"/>
              </a:rPr>
              <a:t>Mission Launch:</a:t>
            </a:r>
            <a:r>
              <a:rPr lang="en-US" sz="1100" b="0" i="0" u="none" strike="noStrike">
                <a:solidFill>
                  <a:srgbClr val="BDC3C7"/>
                </a:solidFill>
                <a:latin typeface="Noto Sans SC"/>
                <a:ea typeface="Noto Sans SC"/>
                <a:cs typeface="Noto Sans SC"/>
                <a:sym typeface="Noto Sans SC"/>
              </a:rPr>
              <a:t>June 15, 2017. China's first dedicated X-ray astronomy satellite, marking a new era in high-energy astrophysics.</a:t>
            </a:r>
            <a:endParaRPr lang="en-US" sz="1100"/>
          </a:p>
        </p:txBody>
      </p:sp>
      <p:pic>
        <p:nvPicPr>
          <p:cNvPr id="8" name="Picture 8"/>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1016000" y="5461000"/>
            <a:ext cx="355600" cy="355600"/>
          </a:xfrm>
          <a:prstGeom prst="rect">
            <a:avLst/>
          </a:prstGeom>
        </p:spPr>
      </p:pic>
      <p:sp>
        <p:nvSpPr>
          <p:cNvPr id="9" name="AutoShape 9"/>
          <p:cNvSpPr/>
          <p:nvPr/>
        </p:nvSpPr>
        <p:spPr>
          <a:xfrm>
            <a:off x="1524000" y="5435600"/>
            <a:ext cx="4191000" cy="635000"/>
          </a:xfrm>
          <a:prstGeom prst="rect">
            <a:avLst/>
          </a:prstGeom>
          <a:noFill/>
          <a:ln w="12700" cap="flat" cmpd="sng">
            <a:noFill/>
            <a:prstDash val="solid"/>
            <a:round/>
          </a:ln>
        </p:spPr>
        <p:txBody>
          <a:bodyPr vert="horz" wrap="square" lIns="0" tIns="0" rIns="0" bIns="0" rtlCol="0" anchor="t" anchorCtr="0"/>
          <a:lstStyle/>
          <a:p>
            <a:pPr indent="0" algn="l">
              <a:lnSpc>
                <a:spcPct val="100000"/>
              </a:lnSpc>
              <a:defRPr/>
            </a:pPr>
            <a:r>
              <a:rPr lang="en-US" sz="1300" b="1" i="0" u="none" strike="noStrike">
                <a:solidFill>
                  <a:srgbClr val="FFFFFF"/>
                </a:solidFill>
                <a:latin typeface="Noto Sans SC"/>
                <a:ea typeface="Noto Sans SC"/>
                <a:cs typeface="Noto Sans SC"/>
                <a:sym typeface="Noto Sans SC"/>
              </a:rPr>
              <a:t>Primary Science Goal:</a:t>
            </a:r>
            <a:r>
              <a:rPr lang="en-US" sz="1100" b="0" i="0" u="none" strike="noStrike">
                <a:solidFill>
                  <a:srgbClr val="BDC3C7"/>
                </a:solidFill>
                <a:latin typeface="Noto Sans SC"/>
                <a:ea typeface="Noto Sans SC"/>
                <a:cs typeface="Noto Sans SC"/>
                <a:sym typeface="Noto Sans SC"/>
              </a:rPr>
              <a:t>Observing violent high-energy phenomena from black holes, neutron stars, and gamma-ray bursts across the cosmos.</a:t>
            </a:r>
            <a:endParaRPr lang="en-US" sz="1100"/>
          </a:p>
        </p:txBody>
      </p:sp>
      <p:sp>
        <p:nvSpPr>
          <p:cNvPr id="10" name="AutoShape 10"/>
          <p:cNvSpPr/>
          <p:nvPr/>
        </p:nvSpPr>
        <p:spPr>
          <a:xfrm>
            <a:off x="6223000" y="1397000"/>
            <a:ext cx="5207000" cy="4953000"/>
          </a:xfrm>
          <a:prstGeom prst="roundRect">
            <a:avLst>
              <a:gd name="adj" fmla="val 3076"/>
            </a:avLst>
          </a:prstGeom>
          <a:solidFill>
            <a:srgbClr val="34495E">
              <a:alpha val="100000"/>
            </a:srgbClr>
          </a:solidFill>
          <a:ln w="25400" cap="flat" cmpd="sng">
            <a:noFill/>
            <a:prstDash val="solid"/>
            <a:round/>
          </a:ln>
          <a:effectLst>
            <a:outerShdw blurRad="127000" dist="50800" dir="54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11" name="AutoShape 11"/>
          <p:cNvSpPr/>
          <p:nvPr/>
        </p:nvSpPr>
        <p:spPr>
          <a:xfrm>
            <a:off x="6477000" y="1651000"/>
            <a:ext cx="469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F39C12"/>
                </a:solidFill>
                <a:latin typeface="Poppins"/>
                <a:ea typeface="Poppins"/>
                <a:cs typeface="Poppins"/>
                <a:sym typeface="Poppins"/>
              </a:rPr>
              <a:t>The Medium Energy (ME) Telescope</a:t>
            </a:r>
            <a:endParaRPr lang="en-US" sz="1100"/>
          </a:p>
        </p:txBody>
      </p:sp>
      <p:pic>
        <p:nvPicPr>
          <p:cNvPr id="12" name="Picture 12"/>
          <p:cNvPicPr>
            <a:picLocks noChangeAspect="1"/>
          </p:cNvPicPr>
          <p:nvPr/>
        </p:nvPicPr>
        <p:blipFill>
          <a:blip r:embed="rId8"/>
          <a:srcRect l="4037" r="4037"/>
          <a:stretch>
            <a:fillRect/>
          </a:stretch>
        </p:blipFill>
        <p:spPr>
          <a:xfrm>
            <a:off x="6477000" y="2286000"/>
            <a:ext cx="4699000" cy="2286000"/>
          </a:xfrm>
          <a:prstGeom prst="roundRect">
            <a:avLst>
              <a:gd name="adj" fmla="val 4444"/>
            </a:avLst>
          </a:prstGeom>
          <a:noFill/>
          <a:ln w="25400" cap="flat" cmpd="sng">
            <a:noFill/>
            <a:prstDash val="solid"/>
            <a:round/>
          </a:ln>
        </p:spPr>
      </p:pic>
      <p:pic>
        <p:nvPicPr>
          <p:cNvPr id="13" name="Picture 13"/>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6477000" y="4826000"/>
            <a:ext cx="355600" cy="355600"/>
          </a:xfrm>
          <a:prstGeom prst="rect">
            <a:avLst/>
          </a:prstGeom>
        </p:spPr>
      </p:pic>
      <p:sp>
        <p:nvSpPr>
          <p:cNvPr id="14" name="AutoShape 14"/>
          <p:cNvSpPr/>
          <p:nvPr/>
        </p:nvSpPr>
        <p:spPr>
          <a:xfrm>
            <a:off x="6985000" y="4800600"/>
            <a:ext cx="4191000" cy="635000"/>
          </a:xfrm>
          <a:prstGeom prst="rect">
            <a:avLst/>
          </a:prstGeom>
          <a:noFill/>
          <a:ln w="12700" cap="flat" cmpd="sng">
            <a:noFill/>
            <a:prstDash val="solid"/>
            <a:round/>
          </a:ln>
        </p:spPr>
        <p:txBody>
          <a:bodyPr vert="horz" wrap="square" lIns="0" tIns="0" rIns="0" bIns="0" rtlCol="0" anchor="t" anchorCtr="0"/>
          <a:lstStyle/>
          <a:p>
            <a:pPr indent="0" algn="l">
              <a:lnSpc>
                <a:spcPct val="100000"/>
              </a:lnSpc>
              <a:defRPr/>
            </a:pPr>
            <a:r>
              <a:rPr lang="en-US" sz="1300" b="1" i="0" u="none" strike="noStrike">
                <a:solidFill>
                  <a:srgbClr val="FFFFFF"/>
                </a:solidFill>
                <a:latin typeface="Noto Sans SC"/>
                <a:ea typeface="Noto Sans SC"/>
                <a:cs typeface="Noto Sans SC"/>
                <a:sym typeface="Noto Sans SC"/>
              </a:rPr>
              <a:t>Energy Coverage:</a:t>
            </a:r>
            <a:r>
              <a:rPr lang="en-US" sz="1100" b="0" i="0" u="none" strike="noStrike">
                <a:solidFill>
                  <a:srgbClr val="BDC3C7"/>
                </a:solidFill>
                <a:latin typeface="Noto Sans SC"/>
                <a:ea typeface="Noto Sans SC"/>
                <a:cs typeface="Noto Sans SC"/>
                <a:sym typeface="Noto Sans SC"/>
              </a:rPr>
              <a:t>5 - 30 keV. A crucial energy window for studying the accretion processes onto compact stellar remnants.</a:t>
            </a:r>
            <a:endParaRPr lang="en-US" sz="1100"/>
          </a:p>
        </p:txBody>
      </p:sp>
      <p:pic>
        <p:nvPicPr>
          <p:cNvPr id="15" name="Picture 15"/>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xmlns="" r:embed="rId12"/>
              </a:ext>
            </a:extLst>
          </a:blip>
          <a:stretch>
            <a:fillRect/>
          </a:stretch>
        </p:blipFill>
        <p:spPr>
          <a:xfrm>
            <a:off x="6477000" y="5461000"/>
            <a:ext cx="355600" cy="355600"/>
          </a:xfrm>
          <a:prstGeom prst="rect">
            <a:avLst/>
          </a:prstGeom>
        </p:spPr>
      </p:pic>
      <p:sp>
        <p:nvSpPr>
          <p:cNvPr id="16" name="AutoShape 16"/>
          <p:cNvSpPr/>
          <p:nvPr/>
        </p:nvSpPr>
        <p:spPr>
          <a:xfrm>
            <a:off x="6985000" y="5435600"/>
            <a:ext cx="4191000" cy="635000"/>
          </a:xfrm>
          <a:prstGeom prst="rect">
            <a:avLst/>
          </a:prstGeom>
          <a:noFill/>
          <a:ln w="12700" cap="flat" cmpd="sng">
            <a:noFill/>
            <a:prstDash val="solid"/>
            <a:round/>
          </a:ln>
        </p:spPr>
        <p:txBody>
          <a:bodyPr vert="horz" wrap="square" lIns="0" tIns="0" rIns="0" bIns="0" rtlCol="0" anchor="t" anchorCtr="0"/>
          <a:lstStyle/>
          <a:p>
            <a:pPr indent="0" algn="l">
              <a:lnSpc>
                <a:spcPct val="100000"/>
              </a:lnSpc>
              <a:defRPr/>
            </a:pPr>
            <a:r>
              <a:rPr lang="en-US" sz="1300" b="1" i="0" u="none" strike="noStrike">
                <a:solidFill>
                  <a:srgbClr val="FFFFFF"/>
                </a:solidFill>
                <a:latin typeface="Noto Sans SC"/>
                <a:ea typeface="Noto Sans SC"/>
                <a:cs typeface="Noto Sans SC"/>
                <a:sym typeface="Noto Sans SC"/>
              </a:rPr>
              <a:t>Long-term Operation:</a:t>
            </a:r>
            <a:r>
              <a:rPr lang="en-US" sz="1100" b="0" i="0" u="none" strike="noStrike">
                <a:solidFill>
                  <a:srgbClr val="BDC3C7"/>
                </a:solidFill>
                <a:latin typeface="Noto Sans SC"/>
                <a:ea typeface="Noto Sans SC"/>
                <a:cs typeface="Noto Sans SC"/>
                <a:sym typeface="Noto Sans SC"/>
              </a:rPr>
              <a:t>Operational for over 9 years (as of April 2026), providing a unique long baseline dataset for instrument stability analysis.</a:t>
            </a:r>
            <a:endParaRPr lang="en-US" sz="1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Current Operational Status of the ME Telescope</a:t>
            </a:r>
            <a:endParaRPr lang="en-US" sz="1100"/>
          </a:p>
        </p:txBody>
      </p:sp>
      <p:sp>
        <p:nvSpPr>
          <p:cNvPr id="3" name="AutoShape 3"/>
          <p:cNvSpPr/>
          <p:nvPr/>
        </p:nvSpPr>
        <p:spPr>
          <a:xfrm>
            <a:off x="762000" y="1397000"/>
            <a:ext cx="5080000" cy="2921000"/>
          </a:xfrm>
          <a:prstGeom prst="roundRect">
            <a:avLst>
              <a:gd name="adj" fmla="val 4347"/>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4" name="AutoShape 4"/>
          <p:cNvSpPr/>
          <p:nvPr/>
        </p:nvSpPr>
        <p:spPr>
          <a:xfrm>
            <a:off x="1016000" y="1587500"/>
            <a:ext cx="4572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F39C12"/>
                </a:solidFill>
                <a:latin typeface="Poppins"/>
                <a:ea typeface="Poppins"/>
                <a:cs typeface="Poppins"/>
                <a:sym typeface="Poppins"/>
              </a:rPr>
              <a:t>Detector Health Overview</a:t>
            </a:r>
            <a:endParaRPr lang="en-US" sz="1100"/>
          </a:p>
        </p:txBody>
      </p:sp>
      <p:sp>
        <p:nvSpPr>
          <p:cNvPr id="5" name="AutoShape 5"/>
          <p:cNvSpPr/>
          <p:nvPr/>
        </p:nvSpPr>
        <p:spPr>
          <a:xfrm>
            <a:off x="1016000" y="2159000"/>
            <a:ext cx="4572000" cy="571500"/>
          </a:xfrm>
          <a:prstGeom prst="roundRect">
            <a:avLst>
              <a:gd name="adj" fmla="val 11111"/>
            </a:avLst>
          </a:prstGeom>
          <a:solidFill>
            <a:srgbClr val="415A71">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6" name="AutoShape 6"/>
          <p:cNvSpPr/>
          <p:nvPr/>
        </p:nvSpPr>
        <p:spPr>
          <a:xfrm>
            <a:off x="1143000" y="2260600"/>
            <a:ext cx="4318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BDC3C7"/>
                </a:solidFill>
                <a:latin typeface="Poppins"/>
                <a:ea typeface="Poppins"/>
                <a:cs typeface="Poppins"/>
                <a:sym typeface="Poppins"/>
              </a:rPr>
              <a:t>Total Pixels:</a:t>
            </a:r>
            <a:r>
              <a:rPr lang="en-US" sz="1400" b="1" i="0" u="none" strike="noStrike">
                <a:solidFill>
                  <a:srgbClr val="FFFFFF"/>
                </a:solidFill>
                <a:latin typeface="Poppins"/>
                <a:ea typeface="Poppins"/>
                <a:cs typeface="Poppins"/>
                <a:sym typeface="Poppins"/>
              </a:rPr>
              <a:t>1728</a:t>
            </a:r>
            <a:r>
              <a:rPr lang="en-US" sz="1200" b="0" i="0" u="none" strike="noStrike">
                <a:solidFill>
                  <a:srgbClr val="BDC3C7"/>
                </a:solidFill>
                <a:latin typeface="Poppins"/>
                <a:ea typeface="Poppins"/>
                <a:cs typeface="Poppins"/>
                <a:sym typeface="Poppins"/>
              </a:rPr>
              <a:t>(Si-PIN Detector Array)</a:t>
            </a:r>
            <a:endParaRPr lang="en-US" sz="1100"/>
          </a:p>
        </p:txBody>
      </p:sp>
      <p:sp>
        <p:nvSpPr>
          <p:cNvPr id="7" name="AutoShape 7"/>
          <p:cNvSpPr/>
          <p:nvPr/>
        </p:nvSpPr>
        <p:spPr>
          <a:xfrm>
            <a:off x="1016000" y="2857500"/>
            <a:ext cx="4572000" cy="571500"/>
          </a:xfrm>
          <a:prstGeom prst="roundRect">
            <a:avLst>
              <a:gd name="adj" fmla="val 11111"/>
            </a:avLst>
          </a:prstGeom>
          <a:solidFill>
            <a:srgbClr val="415A71">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8" name="AutoShape 8"/>
          <p:cNvSpPr/>
          <p:nvPr/>
        </p:nvSpPr>
        <p:spPr>
          <a:xfrm>
            <a:off x="1143000" y="2959100"/>
            <a:ext cx="4318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BDC3C7"/>
                </a:solidFill>
                <a:latin typeface="Poppins"/>
                <a:ea typeface="Poppins"/>
                <a:cs typeface="Poppins"/>
                <a:sym typeface="Poppins"/>
              </a:rPr>
              <a:t>Operational (2026):</a:t>
            </a:r>
            <a:r>
              <a:rPr lang="en-US" sz="1600" b="1" i="0" u="none" strike="noStrike">
                <a:solidFill>
                  <a:srgbClr val="F39C12"/>
                </a:solidFill>
                <a:latin typeface="Poppins"/>
                <a:ea typeface="Poppins"/>
                <a:cs typeface="Poppins"/>
                <a:sym typeface="Poppins"/>
              </a:rPr>
              <a:t>1319 (76.3%)</a:t>
            </a:r>
            <a:r>
              <a:rPr lang="en-US" sz="1200" b="0" i="0" u="none" strike="noStrike">
                <a:solidFill>
                  <a:srgbClr val="BDC3C7"/>
                </a:solidFill>
                <a:latin typeface="Poppins"/>
                <a:ea typeface="Poppins"/>
                <a:cs typeface="Poppins"/>
                <a:sym typeface="Poppins"/>
              </a:rPr>
              <a:t>| Eff. Area:</a:t>
            </a:r>
            <a:r>
              <a:rPr lang="en-US" sz="1400" b="1" i="0" u="none" strike="noStrike">
                <a:solidFill>
                  <a:srgbClr val="FFFFFF"/>
                </a:solidFill>
                <a:latin typeface="Poppins"/>
                <a:ea typeface="Poppins"/>
                <a:cs typeface="Poppins"/>
                <a:sym typeface="Poppins"/>
              </a:rPr>
              <a:t>742 cm²</a:t>
            </a:r>
            <a:endParaRPr lang="en-US" sz="1100"/>
          </a:p>
        </p:txBody>
      </p:sp>
      <p:sp>
        <p:nvSpPr>
          <p:cNvPr id="9" name="AutoShape 9"/>
          <p:cNvSpPr/>
          <p:nvPr/>
        </p:nvSpPr>
        <p:spPr>
          <a:xfrm>
            <a:off x="1016000" y="3556000"/>
            <a:ext cx="4572000" cy="635000"/>
          </a:xfrm>
          <a:prstGeom prst="roundRect">
            <a:avLst>
              <a:gd name="adj" fmla="val 10000"/>
            </a:avLst>
          </a:prstGeom>
          <a:solidFill>
            <a:srgbClr val="415A71">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10" name="AutoShape 10"/>
          <p:cNvSpPr/>
          <p:nvPr/>
        </p:nvSpPr>
        <p:spPr>
          <a:xfrm>
            <a:off x="1143000" y="3632200"/>
            <a:ext cx="4318000" cy="508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100" b="0" i="0" u="none" strike="noStrike">
                <a:solidFill>
                  <a:srgbClr val="BDC3C7"/>
                </a:solidFill>
                <a:latin typeface="Poppins"/>
                <a:ea typeface="Poppins"/>
                <a:cs typeface="Poppins"/>
                <a:sym typeface="Poppins"/>
              </a:rPr>
              <a:t>Non-Operational: 298 (Noise) | 91 (Unreliable) | 20 (Calibration)</a:t>
            </a:r>
            <a:endParaRPr lang="en-US" sz="1100"/>
          </a:p>
        </p:txBody>
      </p:sp>
      <p:sp>
        <p:nvSpPr>
          <p:cNvPr id="11" name="AutoShape 11"/>
          <p:cNvSpPr/>
          <p:nvPr/>
        </p:nvSpPr>
        <p:spPr>
          <a:xfrm>
            <a:off x="762000" y="4572000"/>
            <a:ext cx="5080000" cy="1651000"/>
          </a:xfrm>
          <a:prstGeom prst="roundRect">
            <a:avLst>
              <a:gd name="adj" fmla="val 7692"/>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12" name="AutoShape 12"/>
          <p:cNvSpPr/>
          <p:nvPr/>
        </p:nvSpPr>
        <p:spPr>
          <a:xfrm>
            <a:off x="1016000" y="4762500"/>
            <a:ext cx="4572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F39C12"/>
                </a:solidFill>
                <a:latin typeface="Poppins"/>
                <a:ea typeface="Poppins"/>
                <a:cs typeface="Poppins"/>
                <a:sym typeface="Poppins"/>
              </a:rPr>
              <a:t>ASIC Threshold Distribution</a:t>
            </a:r>
            <a:endParaRPr lang="en-US" sz="1100"/>
          </a:p>
        </p:txBody>
      </p:sp>
      <p:sp>
        <p:nvSpPr>
          <p:cNvPr id="13" name="AutoShape 13"/>
          <p:cNvSpPr/>
          <p:nvPr/>
        </p:nvSpPr>
        <p:spPr>
          <a:xfrm>
            <a:off x="1016000" y="5270500"/>
            <a:ext cx="4572000" cy="762000"/>
          </a:xfrm>
          <a:prstGeom prst="rect">
            <a:avLst/>
          </a:prstGeom>
          <a:noFill/>
          <a:ln w="12700" cap="flat" cmpd="sng">
            <a:noFill/>
            <a:prstDash val="solid"/>
            <a:round/>
          </a:ln>
        </p:spPr>
        <p:txBody>
          <a:bodyPr vert="horz" wrap="square" lIns="0" tIns="0" rIns="0" bIns="0" rtlCol="0" anchor="ctr" anchorCtr="0"/>
          <a:lstStyle/>
          <a:p>
            <a:pPr indent="0" algn="l">
              <a:lnSpc>
                <a:spcPct val="116666"/>
              </a:lnSpc>
              <a:defRPr/>
            </a:pPr>
            <a:r>
              <a:rPr lang="en-US" sz="1200" b="0" i="0" u="none" strike="noStrike">
                <a:solidFill>
                  <a:srgbClr val="ECF0F1"/>
                </a:solidFill>
                <a:latin typeface="Poppins"/>
                <a:ea typeface="Poppins"/>
                <a:cs typeface="Poppins"/>
                <a:sym typeface="Poppins"/>
              </a:rPr>
              <a:t>The 54 front-end ASICs maintain a stable, well-calibrated threshold distribution. This ensures consistent data acquisition and minimal trigger inefficiency across the entire focal plane.</a:t>
            </a:r>
            <a:endParaRPr lang="en-US" sz="1100"/>
          </a:p>
        </p:txBody>
      </p:sp>
      <p:sp>
        <p:nvSpPr>
          <p:cNvPr id="14" name="AutoShape 14"/>
          <p:cNvSpPr/>
          <p:nvPr/>
        </p:nvSpPr>
        <p:spPr>
          <a:xfrm>
            <a:off x="6096000" y="1397000"/>
            <a:ext cx="5334000" cy="4826000"/>
          </a:xfrm>
          <a:prstGeom prst="roundRect">
            <a:avLst>
              <a:gd name="adj" fmla="val 2631"/>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5" name="Picture 15"/>
          <p:cNvPicPr>
            <a:picLocks noChangeAspect="1"/>
          </p:cNvPicPr>
          <p:nvPr/>
        </p:nvPicPr>
        <p:blipFill>
          <a:blip r:embed="rId3"/>
          <a:srcRect t="877" b="877"/>
          <a:stretch>
            <a:fillRect/>
          </a:stretch>
        </p:blipFill>
        <p:spPr>
          <a:xfrm>
            <a:off x="6350000" y="1651000"/>
            <a:ext cx="4826000" cy="3556000"/>
          </a:xfrm>
          <a:prstGeom prst="roundRect">
            <a:avLst>
              <a:gd name="adj" fmla="val 2857"/>
            </a:avLst>
          </a:prstGeom>
          <a:noFill/>
          <a:ln w="25400" cap="flat" cmpd="sng">
            <a:noFill/>
            <a:prstDash val="solid"/>
            <a:round/>
          </a:ln>
        </p:spPr>
      </p:pic>
      <p:sp>
        <p:nvSpPr>
          <p:cNvPr id="16" name="AutoShape 16"/>
          <p:cNvSpPr/>
          <p:nvPr/>
        </p:nvSpPr>
        <p:spPr>
          <a:xfrm>
            <a:off x="6350000" y="5397500"/>
            <a:ext cx="4826000" cy="635000"/>
          </a:xfrm>
          <a:prstGeom prst="rect">
            <a:avLst/>
          </a:prstGeom>
          <a:noFill/>
          <a:ln w="12700" cap="flat" cmpd="sng">
            <a:noFill/>
            <a:prstDash val="solid"/>
            <a:round/>
          </a:ln>
        </p:spPr>
        <p:txBody>
          <a:bodyPr vert="horz" wrap="square" lIns="0" tIns="0" rIns="0" bIns="0" rtlCol="0" anchor="ctr" anchorCtr="0"/>
          <a:lstStyle/>
          <a:p>
            <a:pPr indent="0" algn="ctr">
              <a:lnSpc>
                <a:spcPct val="108333"/>
              </a:lnSpc>
              <a:defRPr/>
            </a:pPr>
            <a:r>
              <a:rPr lang="en-US" sz="1100" b="0" i="0" u="none" strike="noStrike">
                <a:solidFill>
                  <a:srgbClr val="BDC3C7"/>
                </a:solidFill>
                <a:latin typeface="Poppins"/>
                <a:ea typeface="Poppins"/>
                <a:cs typeface="Poppins"/>
                <a:sym typeface="Poppins"/>
              </a:rPr>
              <a:t>Figure 1: ME Detector Pixel Status Map (2026)</a:t>
            </a:r>
            <a:br>
              <a:rPr lang="en-US" sz="1100" b="0" i="0" u="none" strike="noStrike">
                <a:solidFill>
                  <a:srgbClr val="BDC3C7"/>
                </a:solidFill>
                <a:latin typeface="Poppins"/>
                <a:ea typeface="Poppins"/>
                <a:cs typeface="Poppins"/>
                <a:sym typeface="Poppins"/>
              </a:rPr>
            </a:br>
            <a:r>
              <a:rPr lang="en-US" sz="1100" b="0" i="0" u="none" strike="noStrike">
                <a:solidFill>
                  <a:srgbClr val="BDC3C7"/>
                </a:solidFill>
                <a:latin typeface="Poppins"/>
                <a:ea typeface="Poppins"/>
                <a:cs typeface="Poppins"/>
                <a:sym typeface="Poppins"/>
              </a:rPr>
              <a:t>Yellow: Operational | Black: Off | Red: Calibration | Blue: Unreliable</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On-Orbit Calibration Strategy</a:t>
            </a:r>
            <a:endParaRPr lang="en-US" sz="1100"/>
          </a:p>
        </p:txBody>
      </p:sp>
      <p:sp>
        <p:nvSpPr>
          <p:cNvPr id="3" name="AutoShape 3"/>
          <p:cNvSpPr/>
          <p:nvPr/>
        </p:nvSpPr>
        <p:spPr>
          <a:xfrm>
            <a:off x="762000" y="1397000"/>
            <a:ext cx="5207000" cy="2413000"/>
          </a:xfrm>
          <a:prstGeom prst="roundRect">
            <a:avLst>
              <a:gd name="adj" fmla="val 6315"/>
            </a:avLst>
          </a:prstGeom>
          <a:solidFill>
            <a:srgbClr val="34495E">
              <a:alpha val="100000"/>
            </a:srgbClr>
          </a:solidFill>
          <a:ln w="25400" cap="flat" cmpd="sng">
            <a:noFill/>
            <a:prstDash val="solid"/>
            <a:round/>
          </a:ln>
          <a:effectLst>
            <a:outerShdw blurRad="127000" dist="50800" dir="27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4" name="AutoShape 4"/>
          <p:cNvSpPr/>
          <p:nvPr/>
        </p:nvSpPr>
        <p:spPr>
          <a:xfrm>
            <a:off x="1016000" y="1587500"/>
            <a:ext cx="469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Monitoring Long-Term Performance</a:t>
            </a:r>
            <a:endParaRPr lang="en-US" sz="1100"/>
          </a:p>
        </p:txBody>
      </p:sp>
      <p:pic>
        <p:nvPicPr>
          <p:cNvPr id="5" name="Picture 5"/>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1016000" y="2095500"/>
            <a:ext cx="304800" cy="304800"/>
          </a:xfrm>
          <a:prstGeom prst="rect">
            <a:avLst/>
          </a:prstGeom>
        </p:spPr>
      </p:pic>
      <p:sp>
        <p:nvSpPr>
          <p:cNvPr id="6" name="AutoShape 6"/>
          <p:cNvSpPr/>
          <p:nvPr/>
        </p:nvSpPr>
        <p:spPr>
          <a:xfrm>
            <a:off x="1460500" y="2057400"/>
            <a:ext cx="4318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1" i="0" u="none" strike="noStrike">
                <a:solidFill>
                  <a:srgbClr val="FFFFFF"/>
                </a:solidFill>
                <a:latin typeface="Noto Sans SC"/>
                <a:ea typeface="Noto Sans SC"/>
                <a:cs typeface="Noto Sans SC"/>
                <a:sym typeface="Noto Sans SC"/>
              </a:rPr>
              <a:t>Internal Calibration:</a:t>
            </a:r>
            <a:r>
              <a:rPr lang="en-US" sz="1100" b="0" i="0" u="none" strike="noStrike">
                <a:solidFill>
                  <a:srgbClr val="BDC3C7"/>
                </a:solidFill>
                <a:latin typeface="Noto Sans SC"/>
                <a:ea typeface="Noto Sans SC"/>
                <a:cs typeface="Noto Sans SC"/>
                <a:sym typeface="Noto Sans SC"/>
              </a:rPr>
              <a:t>6 Am-241 sources continuously illuminate 20 dedicated pixels, enabling precise tracking of gain and energy resolution over time.</a:t>
            </a:r>
            <a:endParaRPr lang="en-US" sz="1100"/>
          </a:p>
        </p:txBody>
      </p:sp>
      <p:pic>
        <p:nvPicPr>
          <p:cNvPr id="7" name="Picture 7"/>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1016000" y="2794000"/>
            <a:ext cx="304800" cy="304800"/>
          </a:xfrm>
          <a:prstGeom prst="rect">
            <a:avLst/>
          </a:prstGeom>
        </p:spPr>
      </p:pic>
      <p:sp>
        <p:nvSpPr>
          <p:cNvPr id="8" name="AutoShape 8"/>
          <p:cNvSpPr/>
          <p:nvPr/>
        </p:nvSpPr>
        <p:spPr>
          <a:xfrm>
            <a:off x="1460500" y="2755900"/>
            <a:ext cx="4318000" cy="635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1" i="0" u="none" strike="noStrike">
                <a:solidFill>
                  <a:srgbClr val="FFFFFF"/>
                </a:solidFill>
                <a:latin typeface="Noto Sans SC"/>
                <a:ea typeface="Noto Sans SC"/>
                <a:cs typeface="Noto Sans SC"/>
                <a:sym typeface="Noto Sans SC"/>
              </a:rPr>
              <a:t>Astrophysical Calibration:</a:t>
            </a:r>
            <a:r>
              <a:rPr lang="en-US" sz="1100" b="0" i="0" u="none" strike="noStrike">
                <a:solidFill>
                  <a:srgbClr val="BDC3C7"/>
                </a:solidFill>
                <a:latin typeface="Noto Sans SC"/>
                <a:ea typeface="Noto Sans SC"/>
                <a:cs typeface="Noto Sans SC"/>
                <a:sym typeface="Noto Sans SC"/>
              </a:rPr>
              <a:t>Regular observations of the Crab Nebula (a stable X-ray source) validate the instrument's overall energy response and effective area.</a:t>
            </a:r>
            <a:endParaRPr lang="en-US" sz="1100"/>
          </a:p>
        </p:txBody>
      </p:sp>
      <p:sp>
        <p:nvSpPr>
          <p:cNvPr id="9" name="AutoShape 9"/>
          <p:cNvSpPr/>
          <p:nvPr/>
        </p:nvSpPr>
        <p:spPr>
          <a:xfrm>
            <a:off x="762000" y="4064000"/>
            <a:ext cx="5207000" cy="2159000"/>
          </a:xfrm>
          <a:prstGeom prst="roundRect">
            <a:avLst>
              <a:gd name="adj" fmla="val 7058"/>
            </a:avLst>
          </a:prstGeom>
          <a:solidFill>
            <a:srgbClr val="34495E">
              <a:alpha val="100000"/>
            </a:srgbClr>
          </a:solidFill>
          <a:ln w="25400" cap="flat" cmpd="sng">
            <a:noFill/>
            <a:prstDash val="solid"/>
            <a:round/>
          </a:ln>
          <a:effectLst>
            <a:outerShdw blurRad="127000" dist="50800" dir="27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10" name="AutoShape 10"/>
          <p:cNvSpPr/>
          <p:nvPr/>
        </p:nvSpPr>
        <p:spPr>
          <a:xfrm>
            <a:off x="1016000" y="4254500"/>
            <a:ext cx="4699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Method: Am-241 PI Spectrum Analysis</a:t>
            </a:r>
            <a:endParaRPr lang="en-US" sz="1100"/>
          </a:p>
        </p:txBody>
      </p:sp>
      <p:pic>
        <p:nvPicPr>
          <p:cNvPr id="11" name="Picture 11"/>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1016000" y="4826000"/>
            <a:ext cx="304800" cy="304800"/>
          </a:xfrm>
          <a:prstGeom prst="rect">
            <a:avLst/>
          </a:prstGeom>
        </p:spPr>
      </p:pic>
      <p:sp>
        <p:nvSpPr>
          <p:cNvPr id="12" name="AutoShape 12"/>
          <p:cNvSpPr/>
          <p:nvPr/>
        </p:nvSpPr>
        <p:spPr>
          <a:xfrm>
            <a:off x="1460500" y="4787900"/>
            <a:ext cx="4318000" cy="5715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1" i="0" u="none" strike="noStrike">
                <a:solidFill>
                  <a:srgbClr val="FFFFFF"/>
                </a:solidFill>
                <a:latin typeface="Noto Sans SC"/>
                <a:ea typeface="Noto Sans SC"/>
                <a:cs typeface="Noto Sans SC"/>
                <a:sym typeface="Noto Sans SC"/>
              </a:rPr>
              <a:t>Spectral Fitting:</a:t>
            </a:r>
            <a:r>
              <a:rPr lang="en-US" sz="1100" b="0" i="0" u="none" strike="noStrike">
                <a:solidFill>
                  <a:srgbClr val="BDC3C7"/>
                </a:solidFill>
                <a:latin typeface="Noto Sans SC"/>
                <a:ea typeface="Noto Sans SC"/>
                <a:cs typeface="Noto Sans SC"/>
                <a:sym typeface="Noto Sans SC"/>
              </a:rPr>
              <a:t>PI spectra are fitted with four Gaussian lines corresponding to the Am-241 emission lines (13.9, 17.8, 21.6, 26.3 keV).</a:t>
            </a:r>
            <a:endParaRPr lang="en-US" sz="1100"/>
          </a:p>
        </p:txBody>
      </p:sp>
      <p:pic>
        <p:nvPicPr>
          <p:cNvPr id="13" name="Picture 13"/>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1016000" y="5524500"/>
            <a:ext cx="304800" cy="304800"/>
          </a:xfrm>
          <a:prstGeom prst="rect">
            <a:avLst/>
          </a:prstGeom>
        </p:spPr>
      </p:pic>
      <p:sp>
        <p:nvSpPr>
          <p:cNvPr id="14" name="AutoShape 14"/>
          <p:cNvSpPr/>
          <p:nvPr/>
        </p:nvSpPr>
        <p:spPr>
          <a:xfrm>
            <a:off x="1460500" y="5486400"/>
            <a:ext cx="431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1" i="0" u="none" strike="noStrike">
                <a:solidFill>
                  <a:srgbClr val="FFFFFF"/>
                </a:solidFill>
                <a:latin typeface="Noto Sans SC"/>
                <a:ea typeface="Noto Sans SC"/>
                <a:cs typeface="Noto Sans SC"/>
                <a:sym typeface="Noto Sans SC"/>
              </a:rPr>
              <a:t>Quantification:</a:t>
            </a:r>
            <a:r>
              <a:rPr lang="en-US" sz="1100" b="0" i="0" u="none" strike="noStrike">
                <a:solidFill>
                  <a:srgbClr val="BDC3C7"/>
                </a:solidFill>
                <a:latin typeface="Noto Sans SC"/>
                <a:ea typeface="Noto Sans SC"/>
                <a:cs typeface="Noto Sans SC"/>
                <a:sym typeface="Noto Sans SC"/>
              </a:rPr>
              <a:t>Tracking peak positions (energy scale) and FWHM (resolution) reveals long-term instrument evolution.</a:t>
            </a:r>
            <a:endParaRPr lang="en-US" sz="1100"/>
          </a:p>
        </p:txBody>
      </p:sp>
      <p:sp>
        <p:nvSpPr>
          <p:cNvPr id="15" name="AutoShape 15"/>
          <p:cNvSpPr/>
          <p:nvPr/>
        </p:nvSpPr>
        <p:spPr>
          <a:xfrm>
            <a:off x="6223000" y="1397000"/>
            <a:ext cx="5207000" cy="4826000"/>
          </a:xfrm>
          <a:prstGeom prst="roundRect">
            <a:avLst>
              <a:gd name="adj" fmla="val 3157"/>
            </a:avLst>
          </a:prstGeom>
          <a:solidFill>
            <a:srgbClr val="34495E">
              <a:alpha val="100000"/>
            </a:srgbClr>
          </a:solidFill>
          <a:ln w="25400" cap="flat" cmpd="sng">
            <a:noFill/>
            <a:prstDash val="solid"/>
            <a:round/>
          </a:ln>
          <a:effectLst>
            <a:outerShdw blurRad="127000" dist="50800" dir="2700000" algn="tl" rotWithShape="0">
              <a:srgbClr val="000000">
                <a:alpha val="20000"/>
              </a:srgbClr>
            </a:outerShdw>
          </a:effectLst>
        </p:spPr>
        <p:txBody>
          <a:bodyPr vert="horz" wrap="square" lIns="63500" tIns="63500" rIns="63500" bIns="63500" rtlCol="0" anchor="ctr"/>
          <a:lstStyle/>
          <a:p>
            <a:pPr algn="ctr">
              <a:defRPr/>
            </a:pPr>
            <a:endParaRPr/>
          </a:p>
        </p:txBody>
      </p:sp>
      <p:pic>
        <p:nvPicPr>
          <p:cNvPr id="16" name="Picture 16"/>
          <p:cNvPicPr>
            <a:picLocks noChangeAspect="1"/>
          </p:cNvPicPr>
          <p:nvPr/>
        </p:nvPicPr>
        <p:blipFill>
          <a:blip r:embed="rId11"/>
          <a:srcRect l="7613" r="7613"/>
          <a:stretch>
            <a:fillRect/>
          </a:stretch>
        </p:blipFill>
        <p:spPr>
          <a:xfrm>
            <a:off x="6477000" y="1651000"/>
            <a:ext cx="4699000" cy="3302000"/>
          </a:xfrm>
          <a:prstGeom prst="roundRect">
            <a:avLst>
              <a:gd name="adj" fmla="val 3076"/>
            </a:avLst>
          </a:prstGeom>
          <a:noFill/>
          <a:ln w="12700" cap="flat" cmpd="sng">
            <a:solidFill>
              <a:srgbClr val="5D6D7E">
                <a:alpha val="100000"/>
              </a:srgbClr>
            </a:solidFill>
            <a:prstDash val="solid"/>
            <a:round/>
          </a:ln>
        </p:spPr>
      </p:pic>
      <p:sp>
        <p:nvSpPr>
          <p:cNvPr id="17" name="AutoShape 17"/>
          <p:cNvSpPr/>
          <p:nvPr/>
        </p:nvSpPr>
        <p:spPr>
          <a:xfrm>
            <a:off x="6477000" y="5080000"/>
            <a:ext cx="4699000" cy="889000"/>
          </a:xfrm>
          <a:prstGeom prst="roundRect">
            <a:avLst>
              <a:gd name="adj" fmla="val 11428"/>
            </a:avLst>
          </a:prstGeom>
          <a:solidFill>
            <a:srgbClr val="4A6572">
              <a:alpha val="100000"/>
            </a:srgbClr>
          </a:solidFill>
          <a:ln w="25400" cap="flat" cmpd="sng">
            <a:noFill/>
            <a:prstDash val="solid"/>
            <a:round/>
          </a:ln>
        </p:spPr>
        <p:txBody>
          <a:bodyPr vert="horz" wrap="square" lIns="63500" tIns="63500" rIns="63500" bIns="63500" rtlCol="0" anchor="ctr"/>
          <a:lstStyle/>
          <a:p>
            <a:pPr algn="ctr">
              <a:defRPr/>
            </a:pPr>
            <a:endParaRPr/>
          </a:p>
        </p:txBody>
      </p:sp>
      <p:sp>
        <p:nvSpPr>
          <p:cNvPr id="18" name="AutoShape 18"/>
          <p:cNvSpPr/>
          <p:nvPr/>
        </p:nvSpPr>
        <p:spPr>
          <a:xfrm>
            <a:off x="6667500" y="5207000"/>
            <a:ext cx="4318000" cy="635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100" b="0" i="0" u="none" strike="noStrike">
                <a:solidFill>
                  <a:srgbClr val="ECF0F1"/>
                </a:solidFill>
                <a:latin typeface="Noto Sans SC"/>
                <a:ea typeface="Noto Sans SC"/>
                <a:cs typeface="Noto Sans SC"/>
                <a:sym typeface="Noto Sans SC"/>
              </a:rPr>
              <a:t>PI Spectrum of the Am-241 internal calibration source. The distinct Gaussian components allow us to accurately monitor the stability of the instrument's energy response.</a:t>
            </a:r>
            <a:endParaRPr lang="en-US" sz="1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Performance Evolution: Energy Scale (Gain)</a:t>
            </a:r>
            <a:endParaRPr lang="en-US" sz="1100"/>
          </a:p>
        </p:txBody>
      </p:sp>
      <p:sp>
        <p:nvSpPr>
          <p:cNvPr id="4" name="AutoShape 4"/>
          <p:cNvSpPr/>
          <p:nvPr/>
        </p:nvSpPr>
        <p:spPr>
          <a:xfrm>
            <a:off x="5842000" y="1397000"/>
            <a:ext cx="5588000" cy="1524000"/>
          </a:xfrm>
          <a:prstGeom prst="roundRect">
            <a:avLst>
              <a:gd name="adj" fmla="val 8333"/>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5" name="Picture 5"/>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032500" y="1587500"/>
            <a:ext cx="609600" cy="609600"/>
          </a:xfrm>
          <a:prstGeom prst="rect">
            <a:avLst/>
          </a:prstGeom>
        </p:spPr>
      </p:pic>
      <p:sp>
        <p:nvSpPr>
          <p:cNvPr id="6" name="AutoShape 6"/>
          <p:cNvSpPr/>
          <p:nvPr/>
        </p:nvSpPr>
        <p:spPr>
          <a:xfrm>
            <a:off x="6794500" y="1587500"/>
            <a:ext cx="4445000" cy="3302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Key Observation</a:t>
            </a:r>
            <a:endParaRPr lang="en-US" sz="1100"/>
          </a:p>
        </p:txBody>
      </p:sp>
      <p:sp>
        <p:nvSpPr>
          <p:cNvPr id="7" name="AutoShape 7"/>
          <p:cNvSpPr/>
          <p:nvPr/>
        </p:nvSpPr>
        <p:spPr>
          <a:xfrm>
            <a:off x="6794500" y="2032000"/>
            <a:ext cx="4445000" cy="762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200" b="0" i="0" u="none" strike="noStrike">
                <a:solidFill>
                  <a:srgbClr val="ECF0F1"/>
                </a:solidFill>
                <a:latin typeface="Poppins"/>
                <a:ea typeface="Poppins"/>
                <a:cs typeface="Poppins"/>
                <a:sym typeface="Poppins"/>
              </a:rPr>
              <a:t>The peak positions of Am-241 lines in the PI spectrum show a gradual increase over time, indicating a slow rise in the instrument's gain (or a decrease in the E-C slope).</a:t>
            </a:r>
            <a:endParaRPr lang="en-US" sz="1100"/>
          </a:p>
        </p:txBody>
      </p:sp>
      <p:sp>
        <p:nvSpPr>
          <p:cNvPr id="8" name="AutoShape 8"/>
          <p:cNvSpPr/>
          <p:nvPr/>
        </p:nvSpPr>
        <p:spPr>
          <a:xfrm>
            <a:off x="5842000" y="3048000"/>
            <a:ext cx="5588000" cy="1524000"/>
          </a:xfrm>
          <a:prstGeom prst="roundRect">
            <a:avLst>
              <a:gd name="adj" fmla="val 8333"/>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9" name="Picture 9"/>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6032500" y="3238500"/>
            <a:ext cx="609600" cy="609600"/>
          </a:xfrm>
          <a:prstGeom prst="rect">
            <a:avLst/>
          </a:prstGeom>
        </p:spPr>
      </p:pic>
      <p:sp>
        <p:nvSpPr>
          <p:cNvPr id="10" name="AutoShape 10"/>
          <p:cNvSpPr/>
          <p:nvPr/>
        </p:nvSpPr>
        <p:spPr>
          <a:xfrm>
            <a:off x="6794500" y="3238500"/>
            <a:ext cx="4445000" cy="3302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Long-term Evolution Trend</a:t>
            </a:r>
            <a:endParaRPr lang="en-US" sz="1100"/>
          </a:p>
        </p:txBody>
      </p:sp>
      <p:sp>
        <p:nvSpPr>
          <p:cNvPr id="11" name="AutoShape 11"/>
          <p:cNvSpPr/>
          <p:nvPr/>
        </p:nvSpPr>
        <p:spPr>
          <a:xfrm>
            <a:off x="6794500" y="3683000"/>
            <a:ext cx="4445000" cy="762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200" b="0" i="0" u="none" strike="noStrike">
                <a:solidFill>
                  <a:srgbClr val="ECF0F1"/>
                </a:solidFill>
                <a:latin typeface="Poppins"/>
                <a:ea typeface="Poppins"/>
                <a:cs typeface="Poppins"/>
                <a:sym typeface="Poppins"/>
              </a:rPr>
              <a:t>Gain increased relatively fast in the first ~400 days, then slowed down. After ~1200 days, the rate further diminished, demonstrating remarkable long-term stability.</a:t>
            </a:r>
            <a:endParaRPr lang="en-US" sz="1100"/>
          </a:p>
        </p:txBody>
      </p:sp>
      <p:sp>
        <p:nvSpPr>
          <p:cNvPr id="12" name="AutoShape 12"/>
          <p:cNvSpPr/>
          <p:nvPr/>
        </p:nvSpPr>
        <p:spPr>
          <a:xfrm>
            <a:off x="5842000" y="4699000"/>
            <a:ext cx="5588000" cy="1524000"/>
          </a:xfrm>
          <a:prstGeom prst="roundRect">
            <a:avLst>
              <a:gd name="adj" fmla="val 8333"/>
            </a:avLst>
          </a:prstGeom>
          <a:solidFill>
            <a:srgbClr val="34495E">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3" name="Picture 13"/>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6032500" y="4889500"/>
            <a:ext cx="609600" cy="609600"/>
          </a:xfrm>
          <a:prstGeom prst="rect">
            <a:avLst/>
          </a:prstGeom>
        </p:spPr>
      </p:pic>
      <p:sp>
        <p:nvSpPr>
          <p:cNvPr id="14" name="AutoShape 14"/>
          <p:cNvSpPr/>
          <p:nvPr/>
        </p:nvSpPr>
        <p:spPr>
          <a:xfrm>
            <a:off x="6794500" y="4889500"/>
            <a:ext cx="4445000" cy="3302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Total Variation (2017-2026)</a:t>
            </a:r>
            <a:endParaRPr lang="en-US" sz="1100"/>
          </a:p>
        </p:txBody>
      </p:sp>
      <p:sp>
        <p:nvSpPr>
          <p:cNvPr id="15" name="AutoShape 15"/>
          <p:cNvSpPr/>
          <p:nvPr/>
        </p:nvSpPr>
        <p:spPr>
          <a:xfrm>
            <a:off x="6794500" y="5334000"/>
            <a:ext cx="4445000" cy="762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200" b="0" i="0" u="none" strike="noStrike">
                <a:solidFill>
                  <a:srgbClr val="ECF0F1"/>
                </a:solidFill>
                <a:latin typeface="Poppins"/>
                <a:ea typeface="Poppins"/>
                <a:cs typeface="Poppins"/>
                <a:sym typeface="Poppins"/>
              </a:rPr>
              <a:t>Average gain increase across 20 pixels is approximately</a:t>
            </a:r>
            <a:r>
              <a:rPr lang="en-US" sz="1600" b="1" i="0" u="none" strike="noStrike">
                <a:solidFill>
                  <a:srgbClr val="F39C12"/>
                </a:solidFill>
                <a:latin typeface="Poppins"/>
                <a:ea typeface="Poppins"/>
                <a:cs typeface="Poppins"/>
                <a:sym typeface="Poppins"/>
              </a:rPr>
              <a:t>1.43%</a:t>
            </a:r>
            <a:r>
              <a:rPr lang="en-US" sz="1200" b="0" i="0" u="none" strike="noStrike">
                <a:solidFill>
                  <a:srgbClr val="ECF0F1"/>
                </a:solidFill>
                <a:latin typeface="Poppins"/>
                <a:ea typeface="Poppins"/>
                <a:cs typeface="Poppins"/>
                <a:sym typeface="Poppins"/>
              </a:rPr>
              <a:t>over 9 years. This small, manageable drift is accurately corrected in the processing pipeline.</a:t>
            </a:r>
            <a:endParaRPr lang="en-US" sz="1100"/>
          </a:p>
        </p:txBody>
      </p:sp>
      <p:pic>
        <p:nvPicPr>
          <p:cNvPr id="16" name="图片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17941" y="1239177"/>
            <a:ext cx="5333559" cy="498382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Performance Evolution: PI Peak Position (Detailed Pixel View)</a:t>
            </a:r>
            <a:endParaRPr lang="en-US" sz="1100"/>
          </a:p>
        </p:txBody>
      </p:sp>
      <p:pic>
        <p:nvPicPr>
          <p:cNvPr id="3" name="Picture 3"/>
          <p:cNvPicPr>
            <a:picLocks noChangeAspect="1"/>
          </p:cNvPicPr>
          <p:nvPr/>
        </p:nvPicPr>
        <p:blipFill>
          <a:blip r:embed="rId3"/>
          <a:srcRect/>
          <a:stretch>
            <a:fillRect/>
          </a:stretch>
        </p:blipFill>
        <p:spPr>
          <a:xfrm>
            <a:off x="762000" y="1397000"/>
            <a:ext cx="4826000" cy="4826000"/>
          </a:xfrm>
          <a:prstGeom prst="roundRect">
            <a:avLst>
              <a:gd name="adj" fmla="val 3157"/>
            </a:avLst>
          </a:prstGeom>
          <a:noFill/>
          <a:ln w="12700" cap="flat" cmpd="sng">
            <a:solidFill>
              <a:srgbClr val="FFFFFF">
                <a:alpha val="10000"/>
              </a:srgbClr>
            </a:solidFill>
            <a:prstDash val="solid"/>
            <a:round/>
          </a:ln>
          <a:effectLst>
            <a:outerShdw blurRad="190500" dist="50800" dir="5400000" algn="tl" rotWithShape="0">
              <a:srgbClr val="000000">
                <a:alpha val="30000"/>
              </a:srgbClr>
            </a:outerShdw>
          </a:effectLst>
        </p:spPr>
      </p:pic>
      <p:sp>
        <p:nvSpPr>
          <p:cNvPr id="4" name="AutoShape 4"/>
          <p:cNvSpPr/>
          <p:nvPr/>
        </p:nvSpPr>
        <p:spPr>
          <a:xfrm>
            <a:off x="5842000" y="1397000"/>
            <a:ext cx="5588000" cy="4445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F39C12"/>
                </a:solidFill>
                <a:latin typeface="Poppins"/>
                <a:ea typeface="Poppins"/>
                <a:cs typeface="Poppins"/>
                <a:sym typeface="Poppins"/>
              </a:rPr>
              <a:t>Long-term Gain Stability of Key Pixels</a:t>
            </a:r>
            <a:endParaRPr lang="en-US" sz="1100"/>
          </a:p>
        </p:txBody>
      </p:sp>
      <p:sp>
        <p:nvSpPr>
          <p:cNvPr id="5" name="AutoShape 5"/>
          <p:cNvSpPr/>
          <p:nvPr/>
        </p:nvSpPr>
        <p:spPr>
          <a:xfrm>
            <a:off x="5842000" y="2032000"/>
            <a:ext cx="5588000" cy="1079500"/>
          </a:xfrm>
          <a:prstGeom prst="roundRect">
            <a:avLst>
              <a:gd name="adj" fmla="val 9411"/>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pic>
        <p:nvPicPr>
          <p:cNvPr id="6" name="Picture 6"/>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6032500" y="2311400"/>
            <a:ext cx="508000" cy="508000"/>
          </a:xfrm>
          <a:prstGeom prst="rect">
            <a:avLst/>
          </a:prstGeom>
        </p:spPr>
      </p:pic>
      <p:sp>
        <p:nvSpPr>
          <p:cNvPr id="7" name="AutoShape 7"/>
          <p:cNvSpPr/>
          <p:nvPr/>
        </p:nvSpPr>
        <p:spPr>
          <a:xfrm>
            <a:off x="6731000" y="2184400"/>
            <a:ext cx="4572000" cy="762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300" b="1" i="0" u="none" strike="noStrike">
                <a:solidFill>
                  <a:srgbClr val="FFFFFF"/>
                </a:solidFill>
                <a:latin typeface="Poppins"/>
                <a:ea typeface="Poppins"/>
                <a:cs typeface="Poppins"/>
                <a:sym typeface="Poppins"/>
              </a:rPr>
              <a:t>Target Pixel Monitoring</a:t>
            </a:r>
            <a:endParaRPr lang="en-US" sz="1100"/>
          </a:p>
          <a:p>
            <a:pPr indent="0" algn="l">
              <a:lnSpc>
                <a:spcPct val="100000"/>
              </a:lnSpc>
            </a:pPr>
            <a:r>
              <a:rPr lang="en-US" sz="1100" b="0" i="0" u="none" strike="noStrike">
                <a:solidFill>
                  <a:srgbClr val="ECF0F1">
                    <a:alpha val="70196"/>
                  </a:srgbClr>
                </a:solidFill>
                <a:latin typeface="Poppins"/>
                <a:ea typeface="Poppins"/>
                <a:cs typeface="Poppins"/>
                <a:sym typeface="Poppins"/>
              </a:rPr>
              <a:t>Tracking the 17.8 keV Am-241 line peak position across four representative calibration pixels (195, 355, 771, 1347).</a:t>
            </a:r>
          </a:p>
        </p:txBody>
      </p:sp>
      <p:sp>
        <p:nvSpPr>
          <p:cNvPr id="8" name="AutoShape 8"/>
          <p:cNvSpPr/>
          <p:nvPr/>
        </p:nvSpPr>
        <p:spPr>
          <a:xfrm>
            <a:off x="5842000" y="3302000"/>
            <a:ext cx="5588000" cy="1079500"/>
          </a:xfrm>
          <a:prstGeom prst="roundRect">
            <a:avLst>
              <a:gd name="adj" fmla="val 9411"/>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pic>
        <p:nvPicPr>
          <p:cNvPr id="9" name="Picture 9"/>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6032500" y="3581400"/>
            <a:ext cx="508000" cy="508000"/>
          </a:xfrm>
          <a:prstGeom prst="rect">
            <a:avLst/>
          </a:prstGeom>
        </p:spPr>
      </p:pic>
      <p:sp>
        <p:nvSpPr>
          <p:cNvPr id="10" name="AutoShape 10"/>
          <p:cNvSpPr/>
          <p:nvPr/>
        </p:nvSpPr>
        <p:spPr>
          <a:xfrm>
            <a:off x="6731000" y="3454400"/>
            <a:ext cx="4572000" cy="762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300" b="1" i="0" u="none" strike="noStrike">
                <a:solidFill>
                  <a:srgbClr val="FFFFFF"/>
                </a:solidFill>
                <a:latin typeface="Poppins"/>
                <a:ea typeface="Poppins"/>
                <a:cs typeface="Poppins"/>
                <a:sym typeface="Poppins"/>
              </a:rPr>
              <a:t>Gradual Gain Rise</a:t>
            </a:r>
            <a:endParaRPr lang="en-US" sz="1100"/>
          </a:p>
          <a:p>
            <a:pPr indent="0" algn="l">
              <a:lnSpc>
                <a:spcPct val="100000"/>
              </a:lnSpc>
            </a:pPr>
            <a:r>
              <a:rPr lang="en-US" sz="1100" b="0" i="0" u="none" strike="noStrike">
                <a:solidFill>
                  <a:srgbClr val="ECF0F1">
                    <a:alpha val="70196"/>
                  </a:srgbClr>
                </a:solidFill>
                <a:latin typeface="Poppins"/>
                <a:ea typeface="Poppins"/>
                <a:cs typeface="Poppins"/>
                <a:sym typeface="Poppins"/>
              </a:rPr>
              <a:t>Plots reveal a steady, slow increase in the PI channel value over time, confirming a consistent gain rise throughout the mission.</a:t>
            </a:r>
          </a:p>
        </p:txBody>
      </p:sp>
      <p:sp>
        <p:nvSpPr>
          <p:cNvPr id="11" name="AutoShape 11"/>
          <p:cNvSpPr/>
          <p:nvPr/>
        </p:nvSpPr>
        <p:spPr>
          <a:xfrm>
            <a:off x="5842000" y="4572000"/>
            <a:ext cx="5588000" cy="1079500"/>
          </a:xfrm>
          <a:prstGeom prst="roundRect">
            <a:avLst>
              <a:gd name="adj" fmla="val 9411"/>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pic>
        <p:nvPicPr>
          <p:cNvPr id="12" name="Picture 12"/>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xmlns="" r:embed="rId9"/>
              </a:ext>
            </a:extLst>
          </a:blip>
          <a:stretch>
            <a:fillRect/>
          </a:stretch>
        </p:blipFill>
        <p:spPr>
          <a:xfrm>
            <a:off x="6032500" y="4851400"/>
            <a:ext cx="508000" cy="508000"/>
          </a:xfrm>
          <a:prstGeom prst="rect">
            <a:avLst/>
          </a:prstGeom>
        </p:spPr>
      </p:pic>
      <p:sp>
        <p:nvSpPr>
          <p:cNvPr id="13" name="AutoShape 13"/>
          <p:cNvSpPr/>
          <p:nvPr/>
        </p:nvSpPr>
        <p:spPr>
          <a:xfrm>
            <a:off x="6731000" y="4724400"/>
            <a:ext cx="4572000" cy="762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300" b="1" i="0" u="none" strike="noStrike">
                <a:solidFill>
                  <a:srgbClr val="FFFFFF"/>
                </a:solidFill>
                <a:latin typeface="Poppins"/>
                <a:ea typeface="Poppins"/>
                <a:cs typeface="Poppins"/>
                <a:sym typeface="Poppins"/>
              </a:rPr>
              <a:t>Pixel-to-Pixel Variability</a:t>
            </a:r>
            <a:endParaRPr lang="en-US" sz="1100"/>
          </a:p>
          <a:p>
            <a:pPr indent="0" algn="l">
              <a:lnSpc>
                <a:spcPct val="100000"/>
              </a:lnSpc>
            </a:pPr>
            <a:r>
              <a:rPr lang="en-US" sz="1100" b="0" i="0" u="none" strike="noStrike">
                <a:solidFill>
                  <a:srgbClr val="ECF0F1">
                    <a:alpha val="70196"/>
                  </a:srgbClr>
                </a:solidFill>
                <a:latin typeface="Poppins"/>
                <a:ea typeface="Poppins"/>
                <a:cs typeface="Poppins"/>
                <a:sym typeface="Poppins"/>
              </a:rPr>
              <a:t>Slight variations in the rate of increase reflect minor differences in individual pixel operating environments and aging characteristics.</a:t>
            </a:r>
          </a:p>
        </p:txBody>
      </p:sp>
      <p:sp>
        <p:nvSpPr>
          <p:cNvPr id="14" name="AutoShape 14"/>
          <p:cNvSpPr/>
          <p:nvPr/>
        </p:nvSpPr>
        <p:spPr>
          <a:xfrm>
            <a:off x="5842000" y="5842000"/>
            <a:ext cx="5588000" cy="889000"/>
          </a:xfrm>
          <a:prstGeom prst="roundRect">
            <a:avLst>
              <a:gd name="adj" fmla="val 11428"/>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pic>
        <p:nvPicPr>
          <p:cNvPr id="15" name="Picture 15"/>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xmlns="" r:embed="rId11"/>
              </a:ext>
            </a:extLst>
          </a:blip>
          <a:stretch>
            <a:fillRect/>
          </a:stretch>
        </p:blipFill>
        <p:spPr>
          <a:xfrm>
            <a:off x="6032500" y="6032500"/>
            <a:ext cx="508000" cy="508000"/>
          </a:xfrm>
          <a:prstGeom prst="rect">
            <a:avLst/>
          </a:prstGeom>
        </p:spPr>
      </p:pic>
      <p:sp>
        <p:nvSpPr>
          <p:cNvPr id="16" name="AutoShape 16"/>
          <p:cNvSpPr/>
          <p:nvPr/>
        </p:nvSpPr>
        <p:spPr>
          <a:xfrm>
            <a:off x="6731000" y="5943600"/>
            <a:ext cx="4572000" cy="635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300" b="1" i="0" u="none" strike="noStrike">
                <a:solidFill>
                  <a:srgbClr val="FFFFFF"/>
                </a:solidFill>
                <a:latin typeface="Poppins"/>
                <a:ea typeface="Poppins"/>
                <a:cs typeface="Poppins"/>
                <a:sym typeface="Poppins"/>
              </a:rPr>
              <a:t>Temperature Correlation &amp; Correction</a:t>
            </a:r>
            <a:endParaRPr lang="en-US" sz="1100"/>
          </a:p>
          <a:p>
            <a:pPr indent="0" algn="l">
              <a:lnSpc>
                <a:spcPct val="100000"/>
              </a:lnSpc>
            </a:pPr>
            <a:r>
              <a:rPr lang="en-US" sz="1100" b="0" i="0" u="none" strike="noStrike">
                <a:solidFill>
                  <a:srgbClr val="ECF0F1">
                    <a:alpha val="70196"/>
                  </a:srgbClr>
                </a:solidFill>
                <a:latin typeface="Poppins"/>
                <a:ea typeface="Poppins"/>
                <a:cs typeface="Poppins"/>
                <a:sym typeface="Poppins"/>
              </a:rPr>
              <a:t>Color coding shows clear temp-PI correlation, which is accurately corrected in our data analysis pipeline.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715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Performance Evolution: PI Peak Position (2017 vs. 2026)</a:t>
            </a:r>
            <a:endParaRPr lang="en-US" sz="1100"/>
          </a:p>
        </p:txBody>
      </p:sp>
      <p:sp>
        <p:nvSpPr>
          <p:cNvPr id="4" name="AutoShape 4"/>
          <p:cNvSpPr/>
          <p:nvPr/>
        </p:nvSpPr>
        <p:spPr>
          <a:xfrm>
            <a:off x="6096000" y="1397000"/>
            <a:ext cx="5207000" cy="1206500"/>
          </a:xfrm>
          <a:prstGeom prst="roundRect">
            <a:avLst>
              <a:gd name="adj" fmla="val 12631"/>
            </a:avLst>
          </a:prstGeom>
          <a:solidFill>
            <a:srgbClr val="34495E">
              <a:alpha val="100000"/>
            </a:srgbClr>
          </a:solidFill>
          <a:ln w="25400" cap="flat" cmpd="sng">
            <a:noFill/>
            <a:prstDash val="solid"/>
            <a:round/>
          </a:ln>
          <a:effectLst>
            <a:outerShdw blurRad="101600" dist="25400" dir="54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5" name="AutoShape 5"/>
          <p:cNvSpPr/>
          <p:nvPr/>
        </p:nvSpPr>
        <p:spPr>
          <a:xfrm>
            <a:off x="6286500" y="1612900"/>
            <a:ext cx="762000" cy="762000"/>
          </a:xfrm>
          <a:prstGeom prst="ellipse">
            <a:avLst/>
          </a:prstGeom>
          <a:solidFill>
            <a:srgbClr val="F39C12">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6" name="Picture 6"/>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477000" y="1803400"/>
            <a:ext cx="381000" cy="381000"/>
          </a:xfrm>
          <a:prstGeom prst="rect">
            <a:avLst/>
          </a:prstGeom>
        </p:spPr>
      </p:pic>
      <p:sp>
        <p:nvSpPr>
          <p:cNvPr id="7" name="AutoShape 7"/>
          <p:cNvSpPr/>
          <p:nvPr/>
        </p:nvSpPr>
        <p:spPr>
          <a:xfrm>
            <a:off x="7239000" y="1549400"/>
            <a:ext cx="3873500" cy="889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F39C12"/>
                </a:solidFill>
                <a:latin typeface="Noto Sans SC"/>
                <a:ea typeface="Noto Sans SC"/>
                <a:cs typeface="Noto Sans SC"/>
                <a:sym typeface="Noto Sans SC"/>
              </a:rPr>
              <a:t>Gain Evolution Overview</a:t>
            </a:r>
            <a:endParaRPr lang="en-US" sz="1100"/>
          </a:p>
          <a:p>
            <a:pPr indent="0" algn="l">
              <a:lnSpc>
                <a:spcPct val="108333"/>
              </a:lnSpc>
            </a:pPr>
            <a:r>
              <a:rPr lang="en-US" sz="1100" b="0" i="0" u="none" strike="noStrike">
                <a:solidFill>
                  <a:srgbClr val="ECF0F1">
                    <a:alpha val="80000"/>
                  </a:srgbClr>
                </a:solidFill>
                <a:latin typeface="Noto Sans SC"/>
                <a:ea typeface="Noto Sans SC"/>
                <a:cs typeface="Noto Sans SC"/>
                <a:sym typeface="Noto Sans SC"/>
              </a:rPr>
              <a:t>Compares the 17.8 keV line PI peak positions for all 20 calibration pixels at launch (2017) and after 9 years of operation (2026).</a:t>
            </a:r>
          </a:p>
        </p:txBody>
      </p:sp>
      <p:sp>
        <p:nvSpPr>
          <p:cNvPr id="8" name="AutoShape 8"/>
          <p:cNvSpPr/>
          <p:nvPr/>
        </p:nvSpPr>
        <p:spPr>
          <a:xfrm>
            <a:off x="6096000" y="2730500"/>
            <a:ext cx="5207000" cy="1206500"/>
          </a:xfrm>
          <a:prstGeom prst="roundRect">
            <a:avLst>
              <a:gd name="adj" fmla="val 12631"/>
            </a:avLst>
          </a:prstGeom>
          <a:solidFill>
            <a:srgbClr val="34495E">
              <a:alpha val="100000"/>
            </a:srgbClr>
          </a:solidFill>
          <a:ln w="25400" cap="flat" cmpd="sng">
            <a:noFill/>
            <a:prstDash val="solid"/>
            <a:round/>
          </a:ln>
          <a:effectLst>
            <a:outerShdw blurRad="101600" dist="25400" dir="54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9" name="AutoShape 9"/>
          <p:cNvSpPr/>
          <p:nvPr/>
        </p:nvSpPr>
        <p:spPr>
          <a:xfrm>
            <a:off x="6286500" y="2946400"/>
            <a:ext cx="762000" cy="762000"/>
          </a:xfrm>
          <a:prstGeom prst="ellipse">
            <a:avLst/>
          </a:prstGeom>
          <a:solidFill>
            <a:srgbClr val="F39C12">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0" name="Picture 10"/>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6477000" y="3136900"/>
            <a:ext cx="381000" cy="381000"/>
          </a:xfrm>
          <a:prstGeom prst="rect">
            <a:avLst/>
          </a:prstGeom>
        </p:spPr>
      </p:pic>
      <p:sp>
        <p:nvSpPr>
          <p:cNvPr id="11" name="AutoShape 11"/>
          <p:cNvSpPr/>
          <p:nvPr/>
        </p:nvSpPr>
        <p:spPr>
          <a:xfrm>
            <a:off x="7239000" y="2882900"/>
            <a:ext cx="3873500" cy="889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F39C12"/>
                </a:solidFill>
                <a:latin typeface="Noto Sans SC"/>
                <a:ea typeface="Noto Sans SC"/>
                <a:cs typeface="Noto Sans SC"/>
                <a:sym typeface="Noto Sans SC"/>
              </a:rPr>
              <a:t>Pixel Distribution Analysis</a:t>
            </a:r>
            <a:endParaRPr lang="en-US" sz="1100"/>
          </a:p>
          <a:p>
            <a:pPr indent="0" algn="l">
              <a:lnSpc>
                <a:spcPct val="108333"/>
              </a:lnSpc>
            </a:pPr>
            <a:r>
              <a:rPr lang="en-US" sz="1100" b="0" i="0" u="none" strike="noStrike">
                <a:solidFill>
                  <a:srgbClr val="ECF0F1">
                    <a:alpha val="80000"/>
                  </a:srgbClr>
                </a:solidFill>
                <a:latin typeface="Noto Sans SC"/>
                <a:ea typeface="Noto Sans SC"/>
                <a:cs typeface="Noto Sans SC"/>
                <a:sym typeface="Noto Sans SC"/>
              </a:rPr>
              <a:t>Each plotted point represents a single detector pixel. The diagonal reference line on the plot indicates a theoretical scenario with zero gain change.</a:t>
            </a:r>
          </a:p>
        </p:txBody>
      </p:sp>
      <p:sp>
        <p:nvSpPr>
          <p:cNvPr id="12" name="AutoShape 12"/>
          <p:cNvSpPr/>
          <p:nvPr/>
        </p:nvSpPr>
        <p:spPr>
          <a:xfrm>
            <a:off x="6096000" y="4064000"/>
            <a:ext cx="5207000" cy="1206500"/>
          </a:xfrm>
          <a:prstGeom prst="roundRect">
            <a:avLst>
              <a:gd name="adj" fmla="val 12631"/>
            </a:avLst>
          </a:prstGeom>
          <a:solidFill>
            <a:srgbClr val="34495E">
              <a:alpha val="100000"/>
            </a:srgbClr>
          </a:solidFill>
          <a:ln w="25400" cap="flat" cmpd="sng">
            <a:noFill/>
            <a:prstDash val="solid"/>
            <a:round/>
          </a:ln>
          <a:effectLst>
            <a:outerShdw blurRad="101600" dist="25400" dir="54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13" name="AutoShape 13"/>
          <p:cNvSpPr/>
          <p:nvPr/>
        </p:nvSpPr>
        <p:spPr>
          <a:xfrm>
            <a:off x="6286500" y="4279900"/>
            <a:ext cx="762000" cy="762000"/>
          </a:xfrm>
          <a:prstGeom prst="ellipse">
            <a:avLst/>
          </a:prstGeom>
          <a:solidFill>
            <a:srgbClr val="F39C12">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4" name="Picture 14"/>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6477000" y="4470400"/>
            <a:ext cx="381000" cy="381000"/>
          </a:xfrm>
          <a:prstGeom prst="rect">
            <a:avLst/>
          </a:prstGeom>
        </p:spPr>
      </p:pic>
      <p:sp>
        <p:nvSpPr>
          <p:cNvPr id="15" name="AutoShape 15"/>
          <p:cNvSpPr/>
          <p:nvPr/>
        </p:nvSpPr>
        <p:spPr>
          <a:xfrm>
            <a:off x="7239000" y="4216400"/>
            <a:ext cx="3873500" cy="889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F39C12"/>
                </a:solidFill>
                <a:latin typeface="Noto Sans SC"/>
                <a:ea typeface="Noto Sans SC"/>
                <a:cs typeface="Noto Sans SC"/>
                <a:sym typeface="Noto Sans SC"/>
              </a:rPr>
              <a:t>System-Wide Gain Increase</a:t>
            </a:r>
            <a:endParaRPr lang="en-US" sz="1100"/>
          </a:p>
          <a:p>
            <a:pPr indent="0" algn="l">
              <a:lnSpc>
                <a:spcPct val="108333"/>
              </a:lnSpc>
            </a:pPr>
            <a:r>
              <a:rPr lang="en-US" sz="1100" b="0" i="0" u="none" strike="noStrike">
                <a:solidFill>
                  <a:srgbClr val="ECF0F1">
                    <a:alpha val="80000"/>
                  </a:srgbClr>
                </a:solidFill>
                <a:latin typeface="Noto Sans SC"/>
                <a:ea typeface="Noto Sans SC"/>
                <a:cs typeface="Noto Sans SC"/>
                <a:sym typeface="Noto Sans SC"/>
              </a:rPr>
              <a:t>All data points lie consistently above the diagonal line, providing clear evidence of a universal gain increase across the entire detector array.</a:t>
            </a:r>
          </a:p>
        </p:txBody>
      </p:sp>
      <p:sp>
        <p:nvSpPr>
          <p:cNvPr id="16" name="AutoShape 16"/>
          <p:cNvSpPr/>
          <p:nvPr/>
        </p:nvSpPr>
        <p:spPr>
          <a:xfrm>
            <a:off x="6096000" y="5397500"/>
            <a:ext cx="5207000" cy="1143000"/>
          </a:xfrm>
          <a:prstGeom prst="roundRect">
            <a:avLst>
              <a:gd name="adj" fmla="val 13333"/>
            </a:avLst>
          </a:prstGeom>
          <a:solidFill>
            <a:srgbClr val="34495E">
              <a:alpha val="100000"/>
            </a:srgbClr>
          </a:solidFill>
          <a:ln w="25400" cap="flat" cmpd="sng">
            <a:noFill/>
            <a:prstDash val="solid"/>
            <a:round/>
          </a:ln>
          <a:effectLst>
            <a:outerShdw blurRad="101600" dist="25400" dir="54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17" name="AutoShape 17"/>
          <p:cNvSpPr/>
          <p:nvPr/>
        </p:nvSpPr>
        <p:spPr>
          <a:xfrm>
            <a:off x="6286500" y="5588000"/>
            <a:ext cx="762000" cy="762000"/>
          </a:xfrm>
          <a:prstGeom prst="ellipse">
            <a:avLst/>
          </a:prstGeom>
          <a:solidFill>
            <a:srgbClr val="F39C12">
              <a:alpha val="100000"/>
            </a:srgbClr>
          </a:solidFill>
          <a:ln w="25400" cap="flat" cmpd="sng">
            <a:noFill/>
            <a:prstDash val="solid"/>
            <a:round/>
          </a:ln>
        </p:spPr>
        <p:txBody>
          <a:bodyPr vert="horz" wrap="square" lIns="63500" tIns="63500" rIns="63500" bIns="63500" rtlCol="0" anchor="ctr"/>
          <a:lstStyle/>
          <a:p>
            <a:pPr algn="ctr">
              <a:defRPr/>
            </a:pPr>
            <a:endParaRPr/>
          </a:p>
        </p:txBody>
      </p:sp>
      <p:pic>
        <p:nvPicPr>
          <p:cNvPr id="18" name="Picture 18"/>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6477000" y="5778500"/>
            <a:ext cx="381000" cy="381000"/>
          </a:xfrm>
          <a:prstGeom prst="rect">
            <a:avLst/>
          </a:prstGeom>
        </p:spPr>
      </p:pic>
      <p:sp>
        <p:nvSpPr>
          <p:cNvPr id="19" name="AutoShape 19"/>
          <p:cNvSpPr/>
          <p:nvPr/>
        </p:nvSpPr>
        <p:spPr>
          <a:xfrm>
            <a:off x="7239000" y="5524500"/>
            <a:ext cx="3873500" cy="889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F39C12"/>
                </a:solidFill>
                <a:latin typeface="Noto Sans SC"/>
                <a:ea typeface="Noto Sans SC"/>
                <a:cs typeface="Noto Sans SC"/>
                <a:sym typeface="Noto Sans SC"/>
              </a:rPr>
              <a:t>Response Stability (1.43% Avg)</a:t>
            </a:r>
            <a:endParaRPr lang="en-US" sz="1100"/>
          </a:p>
          <a:p>
            <a:pPr indent="0" algn="l">
              <a:lnSpc>
                <a:spcPct val="108333"/>
              </a:lnSpc>
            </a:pPr>
            <a:r>
              <a:rPr lang="en-US" sz="1100" b="0" i="0" u="none" strike="noStrike">
                <a:solidFill>
                  <a:srgbClr val="ECF0F1">
                    <a:alpha val="80000"/>
                  </a:srgbClr>
                </a:solidFill>
                <a:latin typeface="Noto Sans SC"/>
                <a:ea typeface="Noto Sans SC"/>
                <a:cs typeface="Noto Sans SC"/>
                <a:sym typeface="Noto Sans SC"/>
              </a:rPr>
              <a:t>The average PI peak increase is ~1.43%, matching previous analysis and demonstrating excellent long-term detector stability.</a:t>
            </a:r>
          </a:p>
        </p:txBody>
      </p:sp>
      <p:pic>
        <p:nvPicPr>
          <p:cNvPr id="20" name="图片 1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81000" y="1803400"/>
            <a:ext cx="5334000" cy="4000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Performance Evolution: Energy Resolution (FWHM)</a:t>
            </a:r>
            <a:endParaRPr lang="en-US" sz="1100"/>
          </a:p>
        </p:txBody>
      </p:sp>
      <p:sp>
        <p:nvSpPr>
          <p:cNvPr id="4" name="AutoShape 4"/>
          <p:cNvSpPr/>
          <p:nvPr/>
        </p:nvSpPr>
        <p:spPr>
          <a:xfrm>
            <a:off x="6096000" y="1397000"/>
            <a:ext cx="5334000" cy="1524000"/>
          </a:xfrm>
          <a:prstGeom prst="roundRect">
            <a:avLst>
              <a:gd name="adj" fmla="val 10000"/>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pic>
        <p:nvPicPr>
          <p:cNvPr id="5" name="Picture 5"/>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350000" y="1587500"/>
            <a:ext cx="508000" cy="508000"/>
          </a:xfrm>
          <a:prstGeom prst="rect">
            <a:avLst/>
          </a:prstGeom>
        </p:spPr>
      </p:pic>
      <p:sp>
        <p:nvSpPr>
          <p:cNvPr id="6" name="AutoShape 6"/>
          <p:cNvSpPr/>
          <p:nvPr/>
        </p:nvSpPr>
        <p:spPr>
          <a:xfrm>
            <a:off x="7112000" y="1587500"/>
            <a:ext cx="406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KEY OBSERVATION</a:t>
            </a:r>
            <a:endParaRPr lang="en-US" sz="1100"/>
          </a:p>
        </p:txBody>
      </p:sp>
      <p:sp>
        <p:nvSpPr>
          <p:cNvPr id="7" name="AutoShape 7"/>
          <p:cNvSpPr/>
          <p:nvPr/>
        </p:nvSpPr>
        <p:spPr>
          <a:xfrm>
            <a:off x="7112000" y="1968500"/>
            <a:ext cx="4064000" cy="762000"/>
          </a:xfrm>
          <a:prstGeom prst="rect">
            <a:avLst/>
          </a:prstGeom>
          <a:noFill/>
          <a:ln w="12700" cap="flat" cmpd="sng">
            <a:noFill/>
            <a:prstDash val="solid"/>
            <a:round/>
          </a:ln>
        </p:spPr>
        <p:txBody>
          <a:bodyPr vert="horz" wrap="square" lIns="0" tIns="0" rIns="0" bIns="0" rtlCol="0" anchor="ctr" anchorCtr="0"/>
          <a:lstStyle/>
          <a:p>
            <a:pPr indent="0" algn="l">
              <a:lnSpc>
                <a:spcPct val="108333"/>
              </a:lnSpc>
              <a:defRPr/>
            </a:pPr>
            <a:r>
              <a:rPr lang="en-US" sz="1100" b="0" i="0" u="none" strike="noStrike">
                <a:solidFill>
                  <a:srgbClr val="ECF0F1">
                    <a:alpha val="90196"/>
                  </a:srgbClr>
                </a:solidFill>
                <a:latin typeface="Poppins"/>
                <a:ea typeface="Poppins"/>
                <a:cs typeface="Poppins"/>
                <a:sym typeface="Poppins"/>
              </a:rPr>
              <a:t>The FWHM of Am-241 lines shows a gradual increase over time, indicating slow energy resolution degradation. This is a common effect in semiconductor detectors caused by radiation damage and increased leakage current.</a:t>
            </a:r>
            <a:endParaRPr lang="en-US" sz="1100"/>
          </a:p>
        </p:txBody>
      </p:sp>
      <p:sp>
        <p:nvSpPr>
          <p:cNvPr id="8" name="AutoShape 8"/>
          <p:cNvSpPr/>
          <p:nvPr/>
        </p:nvSpPr>
        <p:spPr>
          <a:xfrm>
            <a:off x="6096000" y="3048000"/>
            <a:ext cx="5334000" cy="1651000"/>
          </a:xfrm>
          <a:prstGeom prst="roundRect">
            <a:avLst>
              <a:gd name="adj" fmla="val 9230"/>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pic>
        <p:nvPicPr>
          <p:cNvPr id="9" name="Picture 9"/>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6350000" y="3238500"/>
            <a:ext cx="508000" cy="508000"/>
          </a:xfrm>
          <a:prstGeom prst="rect">
            <a:avLst/>
          </a:prstGeom>
        </p:spPr>
      </p:pic>
      <p:sp>
        <p:nvSpPr>
          <p:cNvPr id="10" name="AutoShape 10"/>
          <p:cNvSpPr/>
          <p:nvPr/>
        </p:nvSpPr>
        <p:spPr>
          <a:xfrm>
            <a:off x="7112000" y="3238500"/>
            <a:ext cx="406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PIXEL DEGRADATION RATES (2017-2026)</a:t>
            </a:r>
            <a:endParaRPr lang="en-US" sz="1100"/>
          </a:p>
        </p:txBody>
      </p:sp>
      <p:sp>
        <p:nvSpPr>
          <p:cNvPr id="11" name="AutoShape 11"/>
          <p:cNvSpPr/>
          <p:nvPr/>
        </p:nvSpPr>
        <p:spPr>
          <a:xfrm>
            <a:off x="7112000" y="3683000"/>
            <a:ext cx="1905000" cy="508000"/>
          </a:xfrm>
          <a:prstGeom prst="roundRect">
            <a:avLst>
              <a:gd name="adj" fmla="val 20000"/>
            </a:avLst>
          </a:prstGeom>
          <a:solidFill>
            <a:srgbClr val="000000">
              <a:alpha val="20000"/>
            </a:srgbClr>
          </a:solidFill>
          <a:ln w="25400" cap="flat" cmpd="sng">
            <a:noFill/>
            <a:prstDash val="solid"/>
            <a:round/>
          </a:ln>
        </p:spPr>
        <p:txBody>
          <a:bodyPr vert="horz" wrap="square" lIns="63500" tIns="63500" rIns="63500" bIns="63500" rtlCol="0" anchor="ctr"/>
          <a:lstStyle/>
          <a:p>
            <a:pPr algn="ctr">
              <a:defRPr/>
            </a:pPr>
            <a:endParaRPr/>
          </a:p>
        </p:txBody>
      </p:sp>
      <p:sp>
        <p:nvSpPr>
          <p:cNvPr id="12" name="AutoShape 12"/>
          <p:cNvSpPr/>
          <p:nvPr/>
        </p:nvSpPr>
        <p:spPr>
          <a:xfrm>
            <a:off x="7239000" y="3759200"/>
            <a:ext cx="1651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ECF0F1"/>
                </a:solidFill>
                <a:latin typeface="Poppins"/>
                <a:ea typeface="Poppins"/>
                <a:cs typeface="Poppins"/>
                <a:sym typeface="Poppins"/>
              </a:rPr>
              <a:t>Pixel 195:</a:t>
            </a:r>
            <a:r>
              <a:rPr lang="en-US" sz="1300" b="1" i="0" u="none" strike="noStrike">
                <a:solidFill>
                  <a:srgbClr val="F39C12"/>
                </a:solidFill>
                <a:latin typeface="Poppins"/>
                <a:ea typeface="Poppins"/>
                <a:cs typeface="Poppins"/>
                <a:sym typeface="Poppins"/>
              </a:rPr>
              <a:t>+5.94%</a:t>
            </a:r>
            <a:endParaRPr lang="en-US" sz="1100"/>
          </a:p>
        </p:txBody>
      </p:sp>
      <p:sp>
        <p:nvSpPr>
          <p:cNvPr id="13" name="AutoShape 13"/>
          <p:cNvSpPr/>
          <p:nvPr/>
        </p:nvSpPr>
        <p:spPr>
          <a:xfrm>
            <a:off x="7112000" y="4254500"/>
            <a:ext cx="1905000" cy="508000"/>
          </a:xfrm>
          <a:prstGeom prst="roundRect">
            <a:avLst>
              <a:gd name="adj" fmla="val 20000"/>
            </a:avLst>
          </a:prstGeom>
          <a:solidFill>
            <a:srgbClr val="000000">
              <a:alpha val="20000"/>
            </a:srgbClr>
          </a:solidFill>
          <a:ln w="25400" cap="flat" cmpd="sng">
            <a:noFill/>
            <a:prstDash val="solid"/>
            <a:round/>
          </a:ln>
        </p:spPr>
        <p:txBody>
          <a:bodyPr vert="horz" wrap="square" lIns="63500" tIns="63500" rIns="63500" bIns="63500" rtlCol="0" anchor="ctr"/>
          <a:lstStyle/>
          <a:p>
            <a:pPr algn="ctr">
              <a:defRPr/>
            </a:pPr>
            <a:endParaRPr/>
          </a:p>
        </p:txBody>
      </p:sp>
      <p:sp>
        <p:nvSpPr>
          <p:cNvPr id="14" name="AutoShape 14"/>
          <p:cNvSpPr/>
          <p:nvPr/>
        </p:nvSpPr>
        <p:spPr>
          <a:xfrm>
            <a:off x="7239000" y="4330700"/>
            <a:ext cx="1651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ECF0F1"/>
                </a:solidFill>
                <a:latin typeface="Poppins"/>
                <a:ea typeface="Poppins"/>
                <a:cs typeface="Poppins"/>
                <a:sym typeface="Poppins"/>
              </a:rPr>
              <a:t>Pixel 355:</a:t>
            </a:r>
            <a:r>
              <a:rPr lang="en-US" sz="1300" b="1" i="0" u="none" strike="noStrike">
                <a:solidFill>
                  <a:srgbClr val="F39C12"/>
                </a:solidFill>
                <a:latin typeface="Poppins"/>
                <a:ea typeface="Poppins"/>
                <a:cs typeface="Poppins"/>
                <a:sym typeface="Poppins"/>
              </a:rPr>
              <a:t>+5.79%</a:t>
            </a:r>
            <a:endParaRPr lang="en-US" sz="1100"/>
          </a:p>
        </p:txBody>
      </p:sp>
      <p:sp>
        <p:nvSpPr>
          <p:cNvPr id="15" name="AutoShape 15"/>
          <p:cNvSpPr/>
          <p:nvPr/>
        </p:nvSpPr>
        <p:spPr>
          <a:xfrm>
            <a:off x="9144000" y="3683000"/>
            <a:ext cx="1905000" cy="508000"/>
          </a:xfrm>
          <a:prstGeom prst="roundRect">
            <a:avLst>
              <a:gd name="adj" fmla="val 20000"/>
            </a:avLst>
          </a:prstGeom>
          <a:solidFill>
            <a:srgbClr val="000000">
              <a:alpha val="20000"/>
            </a:srgbClr>
          </a:solidFill>
          <a:ln w="25400" cap="flat" cmpd="sng">
            <a:noFill/>
            <a:prstDash val="solid"/>
            <a:round/>
          </a:ln>
        </p:spPr>
        <p:txBody>
          <a:bodyPr vert="horz" wrap="square" lIns="63500" tIns="63500" rIns="63500" bIns="63500" rtlCol="0" anchor="ctr"/>
          <a:lstStyle/>
          <a:p>
            <a:pPr algn="ctr">
              <a:defRPr/>
            </a:pPr>
            <a:endParaRPr/>
          </a:p>
        </p:txBody>
      </p:sp>
      <p:sp>
        <p:nvSpPr>
          <p:cNvPr id="16" name="AutoShape 16"/>
          <p:cNvSpPr/>
          <p:nvPr/>
        </p:nvSpPr>
        <p:spPr>
          <a:xfrm>
            <a:off x="9271000" y="3759200"/>
            <a:ext cx="1651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ECF0F1"/>
                </a:solidFill>
                <a:latin typeface="Poppins"/>
                <a:ea typeface="Poppins"/>
                <a:cs typeface="Poppins"/>
                <a:sym typeface="Poppins"/>
              </a:rPr>
              <a:t>Pixel 771:</a:t>
            </a:r>
            <a:r>
              <a:rPr lang="en-US" sz="1300" b="1" i="0" u="none" strike="noStrike">
                <a:solidFill>
                  <a:srgbClr val="F39C12"/>
                </a:solidFill>
                <a:latin typeface="Poppins"/>
                <a:ea typeface="Poppins"/>
                <a:cs typeface="Poppins"/>
                <a:sym typeface="Poppins"/>
              </a:rPr>
              <a:t>+8.14%</a:t>
            </a:r>
            <a:endParaRPr lang="en-US" sz="1100"/>
          </a:p>
        </p:txBody>
      </p:sp>
      <p:sp>
        <p:nvSpPr>
          <p:cNvPr id="17" name="AutoShape 17"/>
          <p:cNvSpPr/>
          <p:nvPr/>
        </p:nvSpPr>
        <p:spPr>
          <a:xfrm>
            <a:off x="9144000" y="4254500"/>
            <a:ext cx="1905000" cy="508000"/>
          </a:xfrm>
          <a:prstGeom prst="roundRect">
            <a:avLst>
              <a:gd name="adj" fmla="val 20000"/>
            </a:avLst>
          </a:prstGeom>
          <a:solidFill>
            <a:srgbClr val="000000">
              <a:alpha val="20000"/>
            </a:srgbClr>
          </a:solidFill>
          <a:ln w="25400" cap="flat" cmpd="sng">
            <a:noFill/>
            <a:prstDash val="solid"/>
            <a:round/>
          </a:ln>
        </p:spPr>
        <p:txBody>
          <a:bodyPr vert="horz" wrap="square" lIns="63500" tIns="63500" rIns="63500" bIns="63500" rtlCol="0" anchor="ctr"/>
          <a:lstStyle/>
          <a:p>
            <a:pPr algn="ctr">
              <a:defRPr/>
            </a:pPr>
            <a:endParaRPr/>
          </a:p>
        </p:txBody>
      </p:sp>
      <p:sp>
        <p:nvSpPr>
          <p:cNvPr id="18" name="AutoShape 18"/>
          <p:cNvSpPr/>
          <p:nvPr/>
        </p:nvSpPr>
        <p:spPr>
          <a:xfrm>
            <a:off x="9271000" y="4330700"/>
            <a:ext cx="1651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ECF0F1"/>
                </a:solidFill>
                <a:latin typeface="Poppins"/>
                <a:ea typeface="Poppins"/>
                <a:cs typeface="Poppins"/>
                <a:sym typeface="Poppins"/>
              </a:rPr>
              <a:t>Pixel 1347:</a:t>
            </a:r>
            <a:r>
              <a:rPr lang="en-US" sz="1300" b="1" i="0" u="none" strike="noStrike">
                <a:solidFill>
                  <a:srgbClr val="F39C12"/>
                </a:solidFill>
                <a:latin typeface="Poppins"/>
                <a:ea typeface="Poppins"/>
                <a:cs typeface="Poppins"/>
                <a:sym typeface="Poppins"/>
              </a:rPr>
              <a:t>+5.00%</a:t>
            </a:r>
            <a:endParaRPr lang="en-US" sz="1100"/>
          </a:p>
        </p:txBody>
      </p:sp>
      <p:sp>
        <p:nvSpPr>
          <p:cNvPr id="19" name="AutoShape 19"/>
          <p:cNvSpPr/>
          <p:nvPr/>
        </p:nvSpPr>
        <p:spPr>
          <a:xfrm>
            <a:off x="6096000" y="4889500"/>
            <a:ext cx="5334000" cy="1333500"/>
          </a:xfrm>
          <a:prstGeom prst="roundRect">
            <a:avLst>
              <a:gd name="adj" fmla="val 11428"/>
            </a:avLst>
          </a:prstGeom>
          <a:solidFill>
            <a:srgbClr val="FFFFFF">
              <a:alpha val="8000"/>
            </a:srgbClr>
          </a:solidFill>
          <a:ln w="25400" cap="flat" cmpd="sng">
            <a:noFill/>
            <a:prstDash val="solid"/>
            <a:round/>
          </a:ln>
        </p:spPr>
        <p:txBody>
          <a:bodyPr vert="horz" wrap="square" lIns="63500" tIns="63500" rIns="63500" bIns="63500" rtlCol="0" anchor="ctr"/>
          <a:lstStyle/>
          <a:p>
            <a:pPr algn="ctr">
              <a:defRPr/>
            </a:pPr>
            <a:endParaRPr/>
          </a:p>
        </p:txBody>
      </p:sp>
      <p:pic>
        <p:nvPicPr>
          <p:cNvPr id="20" name="Picture 20"/>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6350000" y="5080000"/>
            <a:ext cx="508000" cy="508000"/>
          </a:xfrm>
          <a:prstGeom prst="rect">
            <a:avLst/>
          </a:prstGeom>
        </p:spPr>
      </p:pic>
      <p:sp>
        <p:nvSpPr>
          <p:cNvPr id="21" name="AutoShape 21"/>
          <p:cNvSpPr/>
          <p:nvPr/>
        </p:nvSpPr>
        <p:spPr>
          <a:xfrm>
            <a:off x="7112000" y="5016500"/>
            <a:ext cx="406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OVERALL PERFORMANCE CHANGE</a:t>
            </a:r>
            <a:endParaRPr lang="en-US" sz="1100"/>
          </a:p>
        </p:txBody>
      </p:sp>
      <p:sp>
        <p:nvSpPr>
          <p:cNvPr id="22" name="AutoShape 22"/>
          <p:cNvSpPr/>
          <p:nvPr/>
        </p:nvSpPr>
        <p:spPr>
          <a:xfrm>
            <a:off x="7112000" y="5397500"/>
            <a:ext cx="4191000" cy="635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100" b="0" i="0" u="none" strike="noStrike">
                <a:solidFill>
                  <a:srgbClr val="ECF0F1">
                    <a:alpha val="80000"/>
                  </a:srgbClr>
                </a:solidFill>
                <a:latin typeface="Poppins"/>
                <a:ea typeface="Poppins"/>
                <a:cs typeface="Poppins"/>
                <a:sym typeface="Poppins"/>
              </a:rPr>
              <a:t>Average FWHM Degradation:</a:t>
            </a:r>
            <a:r>
              <a:rPr lang="en-US" sz="1300" b="1" i="0" u="none" strike="noStrike">
                <a:solidFill>
                  <a:srgbClr val="F39C12"/>
                </a:solidFill>
                <a:latin typeface="Poppins"/>
                <a:ea typeface="Poppins"/>
                <a:cs typeface="Poppins"/>
                <a:sym typeface="Poppins"/>
              </a:rPr>
              <a:t>2.35% |</a:t>
            </a:r>
            <a:r>
              <a:rPr lang="en-US" sz="1100" b="0" i="0" u="none" strike="noStrike">
                <a:solidFill>
                  <a:srgbClr val="ECF0F1">
                    <a:alpha val="80000"/>
                  </a:srgbClr>
                </a:solidFill>
                <a:latin typeface="Poppins"/>
                <a:ea typeface="Poppins"/>
                <a:cs typeface="Poppins"/>
                <a:sym typeface="Poppins"/>
              </a:rPr>
              <a:t>Actual Loss (Gain Corrected):</a:t>
            </a:r>
            <a:r>
              <a:rPr lang="en-US" sz="1300" b="1" i="0" u="none" strike="noStrike">
                <a:solidFill>
                  <a:srgbClr val="F39C12"/>
                </a:solidFill>
                <a:latin typeface="Poppins"/>
                <a:ea typeface="Poppins"/>
                <a:cs typeface="Poppins"/>
                <a:sym typeface="Poppins"/>
              </a:rPr>
              <a:t>0.91%</a:t>
            </a:r>
            <a:endParaRPr lang="en-US" sz="1100"/>
          </a:p>
        </p:txBody>
      </p:sp>
      <p:pic>
        <p:nvPicPr>
          <p:cNvPr id="23" name="图片 2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2110" y="1338165"/>
            <a:ext cx="5719890" cy="522125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C3E50">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762000" y="508000"/>
            <a:ext cx="10668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3200" b="1" i="0" u="none" strike="noStrike">
                <a:solidFill>
                  <a:srgbClr val="FFFFFF"/>
                </a:solidFill>
                <a:latin typeface="Poppins"/>
                <a:ea typeface="Poppins"/>
                <a:cs typeface="Poppins"/>
                <a:sym typeface="Poppins"/>
              </a:rPr>
              <a:t>Performance Evolution: Energy Resolution (2017 vs. 2026)</a:t>
            </a:r>
            <a:endParaRPr lang="en-US" sz="1100"/>
          </a:p>
        </p:txBody>
      </p:sp>
      <p:sp>
        <p:nvSpPr>
          <p:cNvPr id="3" name="AutoShape 3"/>
          <p:cNvSpPr/>
          <p:nvPr/>
        </p:nvSpPr>
        <p:spPr>
          <a:xfrm>
            <a:off x="762000" y="1397000"/>
            <a:ext cx="5080000" cy="4826000"/>
          </a:xfrm>
          <a:prstGeom prst="roundRect">
            <a:avLst>
              <a:gd name="adj" fmla="val 4210"/>
            </a:avLst>
          </a:prstGeom>
          <a:solidFill>
            <a:srgbClr val="34495E">
              <a:alpha val="100000"/>
            </a:srgbClr>
          </a:solidFill>
          <a:ln w="25400" cap="flat" cmpd="sng">
            <a:noFill/>
            <a:prstDash val="solid"/>
            <a:round/>
          </a:ln>
          <a:effectLst>
            <a:outerShdw blurRad="127000" dist="50800" dir="2700000" algn="tl" rotWithShape="0">
              <a:srgbClr val="000000">
                <a:alpha val="20000"/>
              </a:srgbClr>
            </a:outerShdw>
          </a:effectLst>
        </p:spPr>
        <p:txBody>
          <a:bodyPr vert="horz" wrap="square" lIns="63500" tIns="63500" rIns="63500" bIns="63500" rtlCol="0" anchor="ctr"/>
          <a:lstStyle/>
          <a:p>
            <a:pPr algn="ctr">
              <a:defRPr/>
            </a:pPr>
            <a:endParaRPr/>
          </a:p>
        </p:txBody>
      </p:sp>
      <p:sp>
        <p:nvSpPr>
          <p:cNvPr id="5" name="AutoShape 5"/>
          <p:cNvSpPr/>
          <p:nvPr/>
        </p:nvSpPr>
        <p:spPr>
          <a:xfrm>
            <a:off x="6096000" y="1397000"/>
            <a:ext cx="5080000" cy="1143000"/>
          </a:xfrm>
          <a:prstGeom prst="roundRect">
            <a:avLst>
              <a:gd name="adj" fmla="val 13333"/>
            </a:avLst>
          </a:prstGeom>
          <a:solidFill>
            <a:srgbClr val="34495E">
              <a:alpha val="100000"/>
            </a:srgbClr>
          </a:solidFill>
          <a:ln w="25400" cap="flat" cmpd="sng">
            <a:noFill/>
            <a:prstDash val="solid"/>
            <a:round/>
          </a:ln>
          <a:effectLst>
            <a:outerShdw blurRad="101600" dist="25400" dir="2700000" algn="tl" rotWithShape="0">
              <a:srgbClr val="000000">
                <a:alpha val="15000"/>
              </a:srgbClr>
            </a:outerShdw>
          </a:effectLst>
        </p:spPr>
        <p:txBody>
          <a:bodyPr vert="horz" wrap="square" lIns="63500" tIns="63500" rIns="63500" bIns="63500" rtlCol="0" anchor="ctr"/>
          <a:lstStyle/>
          <a:p>
            <a:pPr algn="ctr">
              <a:defRPr/>
            </a:pPr>
            <a:endParaRPr/>
          </a:p>
        </p:txBody>
      </p:sp>
      <p:pic>
        <p:nvPicPr>
          <p:cNvPr id="6" name="Picture 6"/>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6350000" y="1651000"/>
            <a:ext cx="508000" cy="508000"/>
          </a:xfrm>
          <a:prstGeom prst="rect">
            <a:avLst/>
          </a:prstGeom>
        </p:spPr>
      </p:pic>
      <p:sp>
        <p:nvSpPr>
          <p:cNvPr id="7" name="AutoShape 7"/>
          <p:cNvSpPr/>
          <p:nvPr/>
        </p:nvSpPr>
        <p:spPr>
          <a:xfrm>
            <a:off x="7112000" y="1587500"/>
            <a:ext cx="381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Pixel-Wide Comparison</a:t>
            </a:r>
            <a:endParaRPr lang="en-US" sz="1100"/>
          </a:p>
        </p:txBody>
      </p:sp>
      <p:sp>
        <p:nvSpPr>
          <p:cNvPr id="8" name="AutoShape 8"/>
          <p:cNvSpPr/>
          <p:nvPr/>
        </p:nvSpPr>
        <p:spPr>
          <a:xfrm>
            <a:off x="7112000" y="1968500"/>
            <a:ext cx="3810000" cy="508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200" b="0" i="0" u="none" strike="noStrike">
                <a:solidFill>
                  <a:srgbClr val="ECF0F1">
                    <a:alpha val="80000"/>
                  </a:srgbClr>
                </a:solidFill>
                <a:latin typeface="Poppins"/>
                <a:ea typeface="Poppins"/>
                <a:cs typeface="Poppins"/>
                <a:sym typeface="Poppins"/>
              </a:rPr>
              <a:t>Compares the FWHM of the 17.8 keV line for all 20 calibration pixels, with each point representing a single detector element.</a:t>
            </a:r>
            <a:endParaRPr lang="en-US" sz="1100"/>
          </a:p>
        </p:txBody>
      </p:sp>
      <p:sp>
        <p:nvSpPr>
          <p:cNvPr id="9" name="AutoShape 9"/>
          <p:cNvSpPr/>
          <p:nvPr/>
        </p:nvSpPr>
        <p:spPr>
          <a:xfrm>
            <a:off x="6096000" y="2794000"/>
            <a:ext cx="5080000" cy="1143000"/>
          </a:xfrm>
          <a:prstGeom prst="roundRect">
            <a:avLst>
              <a:gd name="adj" fmla="val 13333"/>
            </a:avLst>
          </a:prstGeom>
          <a:solidFill>
            <a:srgbClr val="34495E">
              <a:alpha val="100000"/>
            </a:srgbClr>
          </a:solidFill>
          <a:ln w="25400" cap="flat" cmpd="sng">
            <a:noFill/>
            <a:prstDash val="solid"/>
            <a:round/>
          </a:ln>
          <a:effectLst>
            <a:outerShdw blurRad="101600" dist="25400" dir="2700000" algn="tl" rotWithShape="0">
              <a:srgbClr val="000000">
                <a:alpha val="15000"/>
              </a:srgbClr>
            </a:outerShdw>
          </a:effectLst>
        </p:spPr>
        <p:txBody>
          <a:bodyPr vert="horz" wrap="square" lIns="63500" tIns="63500" rIns="63500" bIns="63500" rtlCol="0" anchor="ctr"/>
          <a:lstStyle/>
          <a:p>
            <a:pPr algn="ctr">
              <a:defRPr/>
            </a:pPr>
            <a:endParaRPr/>
          </a:p>
        </p:txBody>
      </p:sp>
      <p:pic>
        <p:nvPicPr>
          <p:cNvPr id="10" name="Picture 10"/>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6350000" y="3048000"/>
            <a:ext cx="508000" cy="508000"/>
          </a:xfrm>
          <a:prstGeom prst="rect">
            <a:avLst/>
          </a:prstGeom>
        </p:spPr>
      </p:pic>
      <p:sp>
        <p:nvSpPr>
          <p:cNvPr id="11" name="AutoShape 11"/>
          <p:cNvSpPr/>
          <p:nvPr/>
        </p:nvSpPr>
        <p:spPr>
          <a:xfrm>
            <a:off x="7112000" y="2984500"/>
            <a:ext cx="381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Reference Benchmark</a:t>
            </a:r>
            <a:endParaRPr lang="en-US" sz="1100"/>
          </a:p>
        </p:txBody>
      </p:sp>
      <p:sp>
        <p:nvSpPr>
          <p:cNvPr id="12" name="AutoShape 12"/>
          <p:cNvSpPr/>
          <p:nvPr/>
        </p:nvSpPr>
        <p:spPr>
          <a:xfrm>
            <a:off x="7112000" y="3365500"/>
            <a:ext cx="3810000" cy="508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200" b="0" i="0" u="none" strike="noStrike">
                <a:solidFill>
                  <a:srgbClr val="ECF0F1">
                    <a:alpha val="80000"/>
                  </a:srgbClr>
                </a:solidFill>
                <a:latin typeface="Poppins"/>
                <a:ea typeface="Poppins"/>
                <a:cs typeface="Poppins"/>
                <a:sym typeface="Poppins"/>
              </a:rPr>
              <a:t>The diagonal line on the plot indicates a theoretical "no change" state, serving as a direct visual reference for stability.</a:t>
            </a:r>
            <a:endParaRPr lang="en-US" sz="1100"/>
          </a:p>
        </p:txBody>
      </p:sp>
      <p:sp>
        <p:nvSpPr>
          <p:cNvPr id="13" name="AutoShape 13"/>
          <p:cNvSpPr/>
          <p:nvPr/>
        </p:nvSpPr>
        <p:spPr>
          <a:xfrm>
            <a:off x="6096000" y="4191000"/>
            <a:ext cx="5080000" cy="1143000"/>
          </a:xfrm>
          <a:prstGeom prst="roundRect">
            <a:avLst>
              <a:gd name="adj" fmla="val 13333"/>
            </a:avLst>
          </a:prstGeom>
          <a:solidFill>
            <a:srgbClr val="34495E">
              <a:alpha val="100000"/>
            </a:srgbClr>
          </a:solidFill>
          <a:ln w="25400" cap="flat" cmpd="sng">
            <a:noFill/>
            <a:prstDash val="solid"/>
            <a:round/>
          </a:ln>
          <a:effectLst>
            <a:outerShdw blurRad="101600" dist="25400" dir="2700000" algn="tl" rotWithShape="0">
              <a:srgbClr val="000000">
                <a:alpha val="15000"/>
              </a:srgbClr>
            </a:outerShdw>
          </a:effectLst>
        </p:spPr>
        <p:txBody>
          <a:bodyPr vert="horz" wrap="square" lIns="63500" tIns="63500" rIns="63500" bIns="63500" rtlCol="0" anchor="ctr"/>
          <a:lstStyle/>
          <a:p>
            <a:pPr algn="ctr">
              <a:defRPr/>
            </a:pPr>
            <a:endParaRPr/>
          </a:p>
        </p:txBody>
      </p:sp>
      <p:pic>
        <p:nvPicPr>
          <p:cNvPr id="14" name="Picture 14"/>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6350000" y="4445000"/>
            <a:ext cx="508000" cy="508000"/>
          </a:xfrm>
          <a:prstGeom prst="rect">
            <a:avLst/>
          </a:prstGeom>
        </p:spPr>
      </p:pic>
      <p:sp>
        <p:nvSpPr>
          <p:cNvPr id="15" name="AutoShape 15"/>
          <p:cNvSpPr/>
          <p:nvPr/>
        </p:nvSpPr>
        <p:spPr>
          <a:xfrm>
            <a:off x="7112000" y="4381500"/>
            <a:ext cx="381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F39C12"/>
                </a:solidFill>
                <a:latin typeface="Poppins"/>
                <a:ea typeface="Poppins"/>
                <a:cs typeface="Poppins"/>
                <a:sym typeface="Poppins"/>
              </a:rPr>
              <a:t>Degradation Trend</a:t>
            </a:r>
            <a:endParaRPr lang="en-US" sz="1100"/>
          </a:p>
        </p:txBody>
      </p:sp>
      <p:sp>
        <p:nvSpPr>
          <p:cNvPr id="16" name="AutoShape 16"/>
          <p:cNvSpPr/>
          <p:nvPr/>
        </p:nvSpPr>
        <p:spPr>
          <a:xfrm>
            <a:off x="7112000" y="4762500"/>
            <a:ext cx="3810000" cy="508000"/>
          </a:xfrm>
          <a:prstGeom prst="rect">
            <a:avLst/>
          </a:prstGeom>
          <a:noFill/>
          <a:ln w="12700" cap="flat" cmpd="sng">
            <a:noFill/>
            <a:prstDash val="solid"/>
            <a:round/>
          </a:ln>
        </p:spPr>
        <p:txBody>
          <a:bodyPr vert="horz" wrap="square" lIns="0" tIns="0" rIns="0" bIns="0" rtlCol="0" anchor="ctr" anchorCtr="0"/>
          <a:lstStyle/>
          <a:p>
            <a:pPr indent="0" algn="l">
              <a:lnSpc>
                <a:spcPct val="100000"/>
              </a:lnSpc>
              <a:defRPr/>
            </a:pPr>
            <a:r>
              <a:rPr lang="en-US" sz="1200" b="0" i="0" u="none" strike="noStrike">
                <a:solidFill>
                  <a:srgbClr val="ECF0F1">
                    <a:alpha val="80000"/>
                  </a:srgbClr>
                </a:solidFill>
                <a:latin typeface="Poppins"/>
                <a:ea typeface="Poppins"/>
                <a:cs typeface="Poppins"/>
                <a:sym typeface="Poppins"/>
              </a:rPr>
              <a:t>Most data points lie above the diagonal, confirming a clear trend of energy resolution degradation across the entire array.</a:t>
            </a:r>
            <a:endParaRPr lang="en-US" sz="1100"/>
          </a:p>
        </p:txBody>
      </p:sp>
      <p:sp>
        <p:nvSpPr>
          <p:cNvPr id="17" name="AutoShape 17"/>
          <p:cNvSpPr/>
          <p:nvPr/>
        </p:nvSpPr>
        <p:spPr>
          <a:xfrm>
            <a:off x="6096000" y="5588000"/>
            <a:ext cx="5080000" cy="762000"/>
          </a:xfrm>
          <a:prstGeom prst="roundRect">
            <a:avLst>
              <a:gd name="adj" fmla="val 20000"/>
            </a:avLst>
          </a:prstGeom>
          <a:solidFill>
            <a:srgbClr val="F39C12">
              <a:alpha val="15000"/>
            </a:srgbClr>
          </a:solidFill>
          <a:ln w="12700" cap="flat" cmpd="sng">
            <a:solidFill>
              <a:srgbClr val="F39C12">
                <a:alpha val="50000"/>
              </a:srgbClr>
            </a:solidFill>
            <a:prstDash val="solid"/>
            <a:round/>
          </a:ln>
        </p:spPr>
        <p:txBody>
          <a:bodyPr vert="horz" wrap="square" lIns="63500" tIns="63500" rIns="63500" bIns="63500" rtlCol="0" anchor="ctr"/>
          <a:lstStyle/>
          <a:p>
            <a:pPr algn="ctr">
              <a:defRPr/>
            </a:pPr>
            <a:endParaRPr/>
          </a:p>
        </p:txBody>
      </p:sp>
      <p:pic>
        <p:nvPicPr>
          <p:cNvPr id="18" name="Picture 18"/>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xmlns="" r:embed="rId10"/>
              </a:ext>
            </a:extLst>
          </a:blip>
          <a:stretch>
            <a:fillRect/>
          </a:stretch>
        </p:blipFill>
        <p:spPr>
          <a:xfrm>
            <a:off x="6350000" y="5715000"/>
            <a:ext cx="457200" cy="457200"/>
          </a:xfrm>
          <a:prstGeom prst="rect">
            <a:avLst/>
          </a:prstGeom>
        </p:spPr>
      </p:pic>
      <p:sp>
        <p:nvSpPr>
          <p:cNvPr id="19" name="AutoShape 19"/>
          <p:cNvSpPr/>
          <p:nvPr/>
        </p:nvSpPr>
        <p:spPr>
          <a:xfrm>
            <a:off x="6985000" y="5715000"/>
            <a:ext cx="3937000" cy="508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300" b="1" i="0" u="none" strike="noStrike">
                <a:solidFill>
                  <a:srgbClr val="FFFFFF"/>
                </a:solidFill>
                <a:latin typeface="Poppins"/>
                <a:ea typeface="Poppins"/>
                <a:cs typeface="Poppins"/>
                <a:sym typeface="Poppins"/>
              </a:rPr>
              <a:t>Key Finding:</a:t>
            </a:r>
            <a:r>
              <a:rPr lang="en-US" sz="1200" b="0" i="0" u="none" strike="noStrike">
                <a:solidFill>
                  <a:srgbClr val="ECF0F1">
                    <a:alpha val="90196"/>
                  </a:srgbClr>
                </a:solidFill>
                <a:latin typeface="Poppins"/>
                <a:ea typeface="Poppins"/>
                <a:cs typeface="Poppins"/>
                <a:sym typeface="Poppins"/>
              </a:rPr>
              <a:t>Average FWHM increased by ~2.35%, verifying the gradual aging effect on detectors.</a:t>
            </a:r>
            <a:endParaRPr lang="en-US" sz="1100"/>
          </a:p>
        </p:txBody>
      </p:sp>
      <p:pic>
        <p:nvPicPr>
          <p:cNvPr id="20" name="图片 1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71500" y="1809750"/>
            <a:ext cx="5334000" cy="4000500"/>
          </a:xfrm>
          <a:prstGeom prst="rect">
            <a:avLst/>
          </a:prstGeom>
        </p:spPr>
      </p:pic>
    </p:spTree>
  </p:cSld>
  <p:clrMapOvr>
    <a:masterClrMapping/>
  </p:clrMapOvr>
</p:sld>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2605</Words>
  <Application>Microsoft Office PowerPoint</Application>
  <PresentationFormat>宽屏</PresentationFormat>
  <Paragraphs>152</Paragraphs>
  <Slides>14</Slides>
  <Notes>14</Notes>
  <HiddenSlides>0</HiddenSlides>
  <MMClips>0</MMClips>
  <ScaleCrop>false</ScaleCrop>
  <HeadingPairs>
    <vt:vector size="6" baseType="variant">
      <vt:variant>
        <vt:lpstr>已用的字体</vt:lpstr>
      </vt:variant>
      <vt:variant>
        <vt:i4>3</vt:i4>
      </vt:variant>
      <vt:variant>
        <vt:lpstr>主题</vt:lpstr>
      </vt:variant>
      <vt:variant>
        <vt:i4>2</vt:i4>
      </vt:variant>
      <vt:variant>
        <vt:lpstr>幻灯片标题</vt:lpstr>
      </vt:variant>
      <vt:variant>
        <vt:i4>14</vt:i4>
      </vt:variant>
    </vt:vector>
  </HeadingPairs>
  <TitlesOfParts>
    <vt:vector size="19" baseType="lpstr">
      <vt:lpstr>Noto Sans SC</vt:lpstr>
      <vt:lpstr>Poppins</vt:lpstr>
      <vt:lpstr>Arial</vt:lpstr>
      <vt:lpstr>Office 主题​​</vt:lpstr>
      <vt:lpstr>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3</cp:revision>
  <dcterms:modified xsi:type="dcterms:W3CDTF">2026-04-23T06:42:27Z</dcterms:modified>
</cp:coreProperties>
</file>