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5" r:id="rId4"/>
  </p:sldMasterIdLst>
  <p:notesMasterIdLst>
    <p:notesMasterId r:id="rId21"/>
  </p:notesMasterIdLst>
  <p:sldIdLst>
    <p:sldId id="256" r:id="rId5"/>
    <p:sldId id="1502" r:id="rId6"/>
    <p:sldId id="312" r:id="rId7"/>
    <p:sldId id="1519" r:id="rId8"/>
    <p:sldId id="3186" r:id="rId9"/>
    <p:sldId id="3188" r:id="rId10"/>
    <p:sldId id="3189" r:id="rId11"/>
    <p:sldId id="3187" r:id="rId12"/>
    <p:sldId id="1523" r:id="rId13"/>
    <p:sldId id="3150" r:id="rId14"/>
    <p:sldId id="3175" r:id="rId15"/>
    <p:sldId id="3157" r:id="rId16"/>
    <p:sldId id="1528" r:id="rId17"/>
    <p:sldId id="1524" r:id="rId18"/>
    <p:sldId id="1402" r:id="rId19"/>
    <p:sldId id="3190" r:id="rId20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D09FF99-DDA1-EA2A-F434-93C3ECDF08B6}" name="Gendreau, Keith C. (GSFC-6620)" initials="G(" userId="S::kgendrea@ndc.nasa.gov::5c3a4a64-460b-4a4e-a825-1cc3d7ec8d79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zoumanian, Zaven (GSFC-6620)" initials="A(" lastIdx="2" clrIdx="0">
    <p:extLst>
      <p:ext uri="{19B8F6BF-5375-455C-9EA6-DF929625EA0E}">
        <p15:presenceInfo xmlns:p15="http://schemas.microsoft.com/office/powerpoint/2012/main" userId="S::zarzouma@ndc.nasa.gov::9f57680f-ad50-465f-8dfc-32d89a8d575f" providerId="AD"/>
      </p:ext>
    </p:extLst>
  </p:cmAuthor>
  <p:cmAuthor id="2" name="Markwardt, Craig B (GSFC-6620)" initials="M(" lastIdx="2" clrIdx="1">
    <p:extLst>
      <p:ext uri="{19B8F6BF-5375-455C-9EA6-DF929625EA0E}">
        <p15:presenceInfo xmlns:p15="http://schemas.microsoft.com/office/powerpoint/2012/main" userId="S::cmarkwar@ndc.nasa.gov::c2d30e8a-cce4-49f9-b03d-0ed55392d69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503"/>
    <p:restoredTop sz="88017"/>
  </p:normalViewPr>
  <p:slideViewPr>
    <p:cSldViewPr snapToGrid="0">
      <p:cViewPr varScale="1">
        <p:scale>
          <a:sx n="102" d="100"/>
          <a:sy n="102" d="100"/>
        </p:scale>
        <p:origin x="1048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Relationship Id="rId27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3832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59F349-2C41-FFA7-F19B-AFF0C2960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536D49-D9D1-9ED5-794E-91015495D0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E171C1-C18D-A7FF-5F3A-B5E7F45C16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741F88-873B-EE96-8EB9-10B4FDC796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44F641-7FE3-4A30-AF3D-F38172315C8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785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0847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Page">
  <p:cSld name="Title Pag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3390" cy="685754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 txBox="1">
            <a:spLocks noGrp="1"/>
          </p:cNvSpPr>
          <p:nvPr>
            <p:ph type="body" idx="1"/>
          </p:nvPr>
        </p:nvSpPr>
        <p:spPr>
          <a:xfrm>
            <a:off x="544437" y="3700533"/>
            <a:ext cx="4654032" cy="1862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ctr">
              <a:spcBef>
                <a:spcPts val="360"/>
              </a:spcBef>
              <a:spcAft>
                <a:spcPts val="0"/>
              </a:spcAft>
              <a:buClr>
                <a:srgbClr val="366092"/>
              </a:buClr>
              <a:buSzPts val="1800"/>
              <a:buNone/>
              <a:defRPr sz="1800"/>
            </a:lvl4pPr>
            <a:lvl5pPr marL="2286000" lvl="4" indent="-228600" algn="ctr">
              <a:spcBef>
                <a:spcPts val="360"/>
              </a:spcBef>
              <a:spcAft>
                <a:spcPts val="0"/>
              </a:spcAft>
              <a:buClr>
                <a:srgbClr val="366092"/>
              </a:buClr>
              <a:buSzPts val="1800"/>
              <a:buNone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ntent" preserve="1" userDrawn="1">
  <p:cSld name="1_Title and Two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457200" y="1457256"/>
            <a:ext cx="8229600" cy="5037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366092"/>
              </a:buClr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366092"/>
              </a:buClr>
              <a:buSzPts val="28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366092"/>
              </a:buClr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366092"/>
              </a:buClr>
              <a:buSzPts val="20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366092"/>
              </a:buClr>
              <a:buSzPts val="2000"/>
              <a:buChar char="»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326105" y="539869"/>
            <a:ext cx="6360695" cy="641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D517F"/>
              </a:buClr>
              <a:buSzPts val="3200"/>
              <a:buFont typeface="Calibri"/>
              <a:buNone/>
              <a:defRPr sz="3200" b="1" i="1" u="none" strike="noStrike" cap="none">
                <a:solidFill>
                  <a:srgbClr val="2D51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7678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ntent">
  <p:cSld name="Title and Three Conte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body" idx="1"/>
          </p:nvPr>
        </p:nvSpPr>
        <p:spPr>
          <a:xfrm>
            <a:off x="457200" y="1457256"/>
            <a:ext cx="4038600" cy="5037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366092"/>
              </a:buClr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366092"/>
              </a:buClr>
              <a:buSzPts val="28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366092"/>
              </a:buClr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366092"/>
              </a:buClr>
              <a:buSzPts val="20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366092"/>
              </a:buClr>
              <a:buSzPts val="2000"/>
              <a:buChar char="»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2"/>
          </p:nvPr>
        </p:nvSpPr>
        <p:spPr>
          <a:xfrm>
            <a:off x="4648200" y="1456346"/>
            <a:ext cx="4038600" cy="2422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366092"/>
              </a:buClr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366092"/>
              </a:buClr>
              <a:buSzPts val="28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366092"/>
              </a:buClr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366092"/>
              </a:buClr>
              <a:buSzPts val="20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366092"/>
              </a:buClr>
              <a:buSzPts val="2000"/>
              <a:buChar char="»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3"/>
          </p:nvPr>
        </p:nvSpPr>
        <p:spPr>
          <a:xfrm>
            <a:off x="4648200" y="4070970"/>
            <a:ext cx="4038600" cy="2422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366092"/>
              </a:buClr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366092"/>
              </a:buClr>
              <a:buSzPts val="28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366092"/>
              </a:buClr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366092"/>
              </a:buClr>
              <a:buSzPts val="20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366092"/>
              </a:buClr>
              <a:buSzPts val="2000"/>
              <a:buChar char="»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2326105" y="539869"/>
            <a:ext cx="6360695" cy="641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D517F"/>
              </a:buClr>
              <a:buSzPts val="3200"/>
              <a:buFont typeface="Calibri"/>
              <a:buNone/>
              <a:defRPr sz="3200" b="1" i="1" u="none" strike="noStrike" cap="none">
                <a:solidFill>
                  <a:srgbClr val="2D51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ntent">
  <p:cSld name="Title and Four Conte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457200" y="1457256"/>
            <a:ext cx="4038600" cy="2422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366092"/>
              </a:buClr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366092"/>
              </a:buClr>
              <a:buSzPts val="28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366092"/>
              </a:buClr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366092"/>
              </a:buClr>
              <a:buSzPts val="20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366092"/>
              </a:buClr>
              <a:buSzPts val="2000"/>
              <a:buChar char="»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2"/>
          </p:nvPr>
        </p:nvSpPr>
        <p:spPr>
          <a:xfrm>
            <a:off x="457200" y="4071880"/>
            <a:ext cx="4038600" cy="2422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366092"/>
              </a:buClr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366092"/>
              </a:buClr>
              <a:buSzPts val="28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366092"/>
              </a:buClr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366092"/>
              </a:buClr>
              <a:buSzPts val="20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366092"/>
              </a:buClr>
              <a:buSzPts val="2000"/>
              <a:buChar char="»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3"/>
          </p:nvPr>
        </p:nvSpPr>
        <p:spPr>
          <a:xfrm>
            <a:off x="4648200" y="1456346"/>
            <a:ext cx="4038600" cy="2422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366092"/>
              </a:buClr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366092"/>
              </a:buClr>
              <a:buSzPts val="28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366092"/>
              </a:buClr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366092"/>
              </a:buClr>
              <a:buSzPts val="20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366092"/>
              </a:buClr>
              <a:buSzPts val="2000"/>
              <a:buChar char="»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4"/>
          </p:nvPr>
        </p:nvSpPr>
        <p:spPr>
          <a:xfrm>
            <a:off x="4648200" y="4070970"/>
            <a:ext cx="4038600" cy="2422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366092"/>
              </a:buClr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366092"/>
              </a:buClr>
              <a:buSzPts val="28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366092"/>
              </a:buClr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366092"/>
              </a:buClr>
              <a:buSzPts val="20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366092"/>
              </a:buClr>
              <a:buSzPts val="2000"/>
              <a:buChar char="»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2326105" y="539869"/>
            <a:ext cx="6360695" cy="641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D517F"/>
              </a:buClr>
              <a:buSzPts val="3200"/>
              <a:buFont typeface="Calibri"/>
              <a:buNone/>
              <a:defRPr sz="3200" b="1" i="1" u="none" strike="noStrike" cap="none">
                <a:solidFill>
                  <a:srgbClr val="2D51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body" idx="1"/>
          </p:nvPr>
        </p:nvSpPr>
        <p:spPr>
          <a:xfrm>
            <a:off x="457200" y="1457256"/>
            <a:ext cx="8229600" cy="5037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366092"/>
              </a:buClr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366092"/>
              </a:buClr>
              <a:buSzPts val="28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366092"/>
              </a:buClr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366092"/>
              </a:buClr>
              <a:buSzPts val="20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366092"/>
              </a:buClr>
              <a:buSzPts val="2000"/>
              <a:buChar char="»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2326105" y="539869"/>
            <a:ext cx="6360695" cy="641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D517F"/>
              </a:buClr>
              <a:buSzPts val="3200"/>
              <a:buFont typeface="Calibri"/>
              <a:buNone/>
              <a:defRPr sz="3200" b="1" i="1" u="none" strike="noStrike" cap="none">
                <a:solidFill>
                  <a:srgbClr val="2D51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7955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4FBDB7F-60AF-470D-B51A-3061A722EDBE}" type="datetimeFigureOut">
              <a:rPr lang="en-US" smtClean="0"/>
              <a:t>4/19/26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419370C-8A98-461A-8927-407E76165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642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06806" y="6596390"/>
            <a:ext cx="1137194" cy="26161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1100">
                <a:solidFill>
                  <a:schemeClr val="tx2"/>
                </a:solidFill>
                <a:latin typeface="Gill Sans"/>
                <a:cs typeface="Gill Sans"/>
              </a:defRPr>
            </a:lvl1pPr>
          </a:lstStyle>
          <a:p>
            <a:r>
              <a:rPr lang="en-US">
                <a:solidFill>
                  <a:srgbClr val="1F497D"/>
                </a:solidFill>
              </a:rPr>
              <a:t>PI Briefing - &lt;#&gt;</a:t>
            </a:r>
          </a:p>
        </p:txBody>
      </p:sp>
    </p:spTree>
    <p:extLst>
      <p:ext uri="{BB962C8B-B14F-4D97-AF65-F5344CB8AC3E}">
        <p14:creationId xmlns:p14="http://schemas.microsoft.com/office/powerpoint/2010/main" val="3033856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rgbClr val="366092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366092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36609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366092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366092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/>
          <p:nvPr/>
        </p:nvSpPr>
        <p:spPr>
          <a:xfrm>
            <a:off x="8823970" y="6586641"/>
            <a:ext cx="33544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121A33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000" b="0" i="0" u="none" strike="noStrike" cap="none">
              <a:solidFill>
                <a:srgbClr val="121A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1"/>
          <p:cNvSpPr/>
          <p:nvPr/>
        </p:nvSpPr>
        <p:spPr>
          <a:xfrm>
            <a:off x="1751263" y="1180087"/>
            <a:ext cx="7392737" cy="47103"/>
          </a:xfrm>
          <a:prstGeom prst="rect">
            <a:avLst/>
          </a:prstGeom>
          <a:gradFill>
            <a:gsLst>
              <a:gs pos="0">
                <a:srgbClr val="2D517F"/>
              </a:gs>
              <a:gs pos="100000">
                <a:srgbClr val="121A33"/>
              </a:gs>
            </a:gsLst>
            <a:lin ang="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4" r:id="rId2"/>
    <p:sldLayoutId id="2147483652" r:id="rId3"/>
    <p:sldLayoutId id="2147483653" r:id="rId4"/>
    <p:sldLayoutId id="2147483656" r:id="rId5"/>
    <p:sldLayoutId id="2147483657" r:id="rId6"/>
    <p:sldLayoutId id="2147483658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>
            <a:spLocks noGrp="1"/>
          </p:cNvSpPr>
          <p:nvPr>
            <p:ph type="body" idx="1"/>
          </p:nvPr>
        </p:nvSpPr>
        <p:spPr>
          <a:xfrm>
            <a:off x="108998" y="3700525"/>
            <a:ext cx="7989600" cy="18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30"/>
              <a:buNone/>
            </a:pPr>
            <a:r>
              <a:rPr lang="en-US" sz="3330" dirty="0"/>
              <a:t>NICER Calibration Status</a:t>
            </a:r>
            <a:br>
              <a:rPr lang="en-US" sz="3330" dirty="0"/>
            </a:br>
            <a:r>
              <a:rPr lang="en-US" sz="2590" dirty="0"/>
              <a:t>Craig Markwardt (NASA/GSFC)</a:t>
            </a:r>
            <a:br>
              <a:rPr lang="en-US" sz="2590" dirty="0"/>
            </a:br>
            <a:r>
              <a:rPr lang="en-US" sz="2590" dirty="0"/>
              <a:t>on behalf of NICER Team</a:t>
            </a:r>
            <a:br>
              <a:rPr lang="en-US" sz="2590" dirty="0"/>
            </a:br>
            <a:r>
              <a:rPr lang="en-US" sz="2590" dirty="0"/>
              <a:t>(esp. Jeremy Hare &amp; Keith Gendreau)</a:t>
            </a:r>
            <a:endParaRPr dirty="0"/>
          </a:p>
        </p:txBody>
      </p:sp>
      <p:pic>
        <p:nvPicPr>
          <p:cNvPr id="45" name="Google Shape;45;p9" descr="NASA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5656" y="5978875"/>
            <a:ext cx="956264" cy="81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9" descr="GSFC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6878" y="5871218"/>
            <a:ext cx="445842" cy="810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9" descr="Moog.jpg"/>
          <p:cNvPicPr preferRelativeResize="0"/>
          <p:nvPr/>
        </p:nvPicPr>
        <p:blipFill rotWithShape="1">
          <a:blip r:embed="rId5">
            <a:alphaModFix/>
          </a:blip>
          <a:srcRect l="6697" t="14626" r="6830" b="16740"/>
          <a:stretch/>
        </p:blipFill>
        <p:spPr>
          <a:xfrm>
            <a:off x="6328790" y="6521896"/>
            <a:ext cx="1544647" cy="310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9" descr="DTU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94601" y="6109357"/>
            <a:ext cx="472630" cy="687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9" descr="BroadReach.jpg"/>
          <p:cNvPicPr preferRelativeResize="0"/>
          <p:nvPr/>
        </p:nvPicPr>
        <p:blipFill rotWithShape="1">
          <a:blip r:embed="rId7">
            <a:alphaModFix/>
          </a:blip>
          <a:srcRect r="7247" b="21363"/>
          <a:stretch/>
        </p:blipFill>
        <p:spPr>
          <a:xfrm>
            <a:off x="5257801" y="6350929"/>
            <a:ext cx="828039" cy="374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9" descr="DTU.jpg"/>
          <p:cNvPicPr preferRelativeResize="0"/>
          <p:nvPr/>
        </p:nvPicPr>
        <p:blipFill rotWithShape="1">
          <a:blip r:embed="rId8">
            <a:alphaModFix/>
          </a:blip>
          <a:srcRect b="59574"/>
          <a:stretch/>
        </p:blipFill>
        <p:spPr>
          <a:xfrm>
            <a:off x="4194600" y="6146342"/>
            <a:ext cx="470469" cy="276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9" descr="BroadReach.jpg"/>
          <p:cNvPicPr preferRelativeResize="0"/>
          <p:nvPr/>
        </p:nvPicPr>
        <p:blipFill rotWithShape="1">
          <a:blip r:embed="rId9">
            <a:alphaModFix/>
          </a:blip>
          <a:srcRect t="83754" r="2816" b="2920"/>
          <a:stretch/>
        </p:blipFill>
        <p:spPr>
          <a:xfrm>
            <a:off x="5249985" y="6768051"/>
            <a:ext cx="867594" cy="63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9" descr="Kavl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389350" y="6040288"/>
            <a:ext cx="1427224" cy="700389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9"/>
          <p:cNvSpPr txBox="1"/>
          <p:nvPr/>
        </p:nvSpPr>
        <p:spPr>
          <a:xfrm>
            <a:off x="1606177" y="6596390"/>
            <a:ext cx="64247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GSFC</a:t>
            </a:r>
            <a:endParaRPr/>
          </a:p>
        </p:txBody>
      </p:sp>
      <p:sp>
        <p:nvSpPr>
          <p:cNvPr id="54" name="Google Shape;54;p9"/>
          <p:cNvSpPr txBox="1"/>
          <p:nvPr/>
        </p:nvSpPr>
        <p:spPr>
          <a:xfrm>
            <a:off x="4075571" y="0"/>
            <a:ext cx="5068429" cy="1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</a:pPr>
            <a:r>
              <a:rPr lang="en-US" sz="4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IACHEC</a:t>
            </a:r>
            <a:br>
              <a:rPr lang="en-US" sz="3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April 2026</a:t>
            </a:r>
            <a:endParaRPr dirty="0"/>
          </a:p>
        </p:txBody>
      </p:sp>
      <p:pic>
        <p:nvPicPr>
          <p:cNvPr id="55" name="Google Shape;55;p9" descr="https://lh4.googleusercontent.com/tFJBv5KjYZSvBCzq0-DtwMNlAe3Zv2Q-TfrvjdAhkf042lQ1dLoIjd7PtSaAzJfxp0wLZJN4NjHhcBRZD5zFsp81-an6LfRD0sCnrdHvOMtKEQ6AagVQN0h4fSWbXqcb7aUc-dN2LmI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642141" y="4883833"/>
            <a:ext cx="1334477" cy="15392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499A00-F90A-A454-2782-F3A284706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1BB8F96-4B52-A102-A541-E2E7D2BDD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98" y="1423565"/>
            <a:ext cx="7656723" cy="5105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CACB8A3-AA59-E5ED-F333-61AB2BDF6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Nick Hague and Repair Kit on ISS</a:t>
            </a:r>
          </a:p>
        </p:txBody>
      </p:sp>
    </p:spTree>
    <p:extLst>
      <p:ext uri="{BB962C8B-B14F-4D97-AF65-F5344CB8AC3E}">
        <p14:creationId xmlns:p14="http://schemas.microsoft.com/office/powerpoint/2010/main" val="291563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1BA311-5EEC-F469-2FB2-2D4DC44FF9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1F497D"/>
                </a:solidFill>
              </a:rPr>
              <a:t>PI Briefing - &lt;#&gt;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93E8AD-CDB2-456E-95E5-78A0C044C8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801" t="-6098" r="9149" b="2018"/>
          <a:stretch/>
        </p:blipFill>
        <p:spPr>
          <a:xfrm>
            <a:off x="103030" y="3038170"/>
            <a:ext cx="3284115" cy="36890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FA272C-ED74-091C-B4DE-709A15E74D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505" r="36278"/>
          <a:stretch/>
        </p:blipFill>
        <p:spPr>
          <a:xfrm>
            <a:off x="6529590" y="3464661"/>
            <a:ext cx="2511379" cy="32643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D3514E-5728-E7D0-FB92-AD03F20572A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820" r="15142"/>
          <a:stretch/>
        </p:blipFill>
        <p:spPr>
          <a:xfrm>
            <a:off x="51368" y="7245"/>
            <a:ext cx="3683000" cy="32308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7EF35E-30CC-CD14-FB43-D971B4C4FCF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145" r="27602"/>
          <a:stretch/>
        </p:blipFill>
        <p:spPr>
          <a:xfrm>
            <a:off x="5718219" y="0"/>
            <a:ext cx="3425781" cy="31940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02B1BF-ED65-0D69-BC94-A59D0A7110A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9590" t="4403" r="17192" b="9520"/>
          <a:stretch/>
        </p:blipFill>
        <p:spPr>
          <a:xfrm>
            <a:off x="3477297" y="3282163"/>
            <a:ext cx="2962142" cy="331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625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261EAC-113C-CEFC-E350-A55E1C45D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FE5FC1E-9EFD-20AB-7648-DC57801FFC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57256"/>
            <a:ext cx="2384854" cy="50373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Over 400 digital pictures taken by Nick Hague showed many details including many small pin holes as well as possible stress on the thermal films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5279BB5-E66A-B0B7-E1E1-66DBB4BDE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5372" y="539869"/>
            <a:ext cx="4621427" cy="641467"/>
          </a:xfrm>
        </p:spPr>
        <p:txBody>
          <a:bodyPr/>
          <a:lstStyle/>
          <a:p>
            <a:r>
              <a:rPr lang="en-US" dirty="0"/>
              <a:t>High Resolution Digital Imagery Reveals Details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2DD6C5-E131-D1E1-2FC6-E195AA675341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8007350" y="6596063"/>
            <a:ext cx="1136650" cy="261937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srgbClr val="1F497D"/>
                </a:solidFill>
              </a:rPr>
              <a:t>PI Briefing - &lt;#&gt;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D5C1E0-0BCB-4CEA-3318-2E9C1FC2ED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346" t="16051" r="23115" b="21765"/>
          <a:stretch/>
        </p:blipFill>
        <p:spPr>
          <a:xfrm>
            <a:off x="2942824" y="1513458"/>
            <a:ext cx="6201177" cy="508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8608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728684-C982-7AF8-7D2A-7CD23DA1C0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The NICER team did a deep scrub of the MPU parameters, and developed optimized settings</a:t>
            </a:r>
          </a:p>
          <a:p>
            <a:pPr lvl="1"/>
            <a:r>
              <a:rPr lang="en-US" dirty="0"/>
              <a:t>Tested &amp; verified in the laboratory February 2025</a:t>
            </a:r>
          </a:p>
          <a:p>
            <a:pPr lvl="1"/>
            <a:r>
              <a:rPr lang="en-US" dirty="0"/>
              <a:t>Table upload in March 2025</a:t>
            </a:r>
          </a:p>
          <a:p>
            <a:r>
              <a:rPr lang="en-US" dirty="0"/>
              <a:t>These new optimizations do not reduce optical loading, but do</a:t>
            </a:r>
          </a:p>
          <a:p>
            <a:pPr lvl="1"/>
            <a:r>
              <a:rPr lang="en-US" dirty="0"/>
              <a:t>Reduce telemetry rate</a:t>
            </a:r>
          </a:p>
          <a:p>
            <a:pPr lvl="1"/>
            <a:r>
              <a:rPr lang="en-US" dirty="0"/>
              <a:t>Reduce onboard MPU processing deadtime</a:t>
            </a:r>
          </a:p>
          <a:p>
            <a:pPr lvl="1"/>
            <a:r>
              <a:rPr lang="en-US" dirty="0"/>
              <a:t>Improve accuracy of onboard housekeeping for use in science analysis software</a:t>
            </a:r>
          </a:p>
          <a:p>
            <a:pPr lvl="1"/>
            <a:r>
              <a:rPr lang="en-US" dirty="0"/>
              <a:t>Greatly enhance recovery of good science data</a:t>
            </a:r>
          </a:p>
          <a:p>
            <a:r>
              <a:rPr lang="en-US" b="1" dirty="0"/>
              <a:t>Allowed productive NICER observations during orbit day over a much larger field of regard (sun angle &gt; 80 deg instead of &gt;110 deg)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707C58-8D25-C81B-3558-DFFC467A8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Read-Out Optimizations</a:t>
            </a:r>
          </a:p>
        </p:txBody>
      </p:sp>
    </p:spTree>
    <p:extLst>
      <p:ext uri="{BB962C8B-B14F-4D97-AF65-F5344CB8AC3E}">
        <p14:creationId xmlns:p14="http://schemas.microsoft.com/office/powerpoint/2010/main" val="23218263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EFF4D4-0EE8-5B63-EBE5-8FB62865C3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Revised ARF to science community</a:t>
            </a:r>
          </a:p>
          <a:p>
            <a:pPr lvl="1"/>
            <a:r>
              <a:rPr lang="en-US" dirty="0"/>
              <a:t>Overall ~2% change due to patch blockages</a:t>
            </a:r>
          </a:p>
          <a:p>
            <a:pPr lvl="1"/>
            <a:r>
              <a:rPr lang="en-US" dirty="0"/>
              <a:t>Validation observations of Crab agree with expectations within a few percent</a:t>
            </a:r>
          </a:p>
          <a:p>
            <a:r>
              <a:rPr lang="en-US" dirty="0"/>
              <a:t>Improved screening for observers</a:t>
            </a:r>
          </a:p>
          <a:p>
            <a:pPr lvl="1"/>
            <a:r>
              <a:rPr lang="en-US" dirty="0"/>
              <a:t>Separate criteria for orbit day and night</a:t>
            </a:r>
          </a:p>
          <a:p>
            <a:pPr lvl="1"/>
            <a:r>
              <a:rPr lang="en-US" dirty="0"/>
              <a:t>Improved automatic screening that attempts to keep the good data amongst the bad, rather than excluding any data with bad quality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428E6E9-2FAD-BCD2-730A-D5C598536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9827" y="539869"/>
            <a:ext cx="5795319" cy="641467"/>
          </a:xfrm>
        </p:spPr>
        <p:txBody>
          <a:bodyPr/>
          <a:lstStyle/>
          <a:p>
            <a:r>
              <a:rPr lang="en-US" dirty="0"/>
              <a:t>Post-Repair Calibration Work</a:t>
            </a:r>
          </a:p>
        </p:txBody>
      </p:sp>
    </p:spTree>
    <p:extLst>
      <p:ext uri="{BB962C8B-B14F-4D97-AF65-F5344CB8AC3E}">
        <p14:creationId xmlns:p14="http://schemas.microsoft.com/office/powerpoint/2010/main" val="11456376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C0364B-6E4F-4B83-E235-D3CC81DFEE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Several known minor problems in response generation</a:t>
            </a:r>
          </a:p>
          <a:p>
            <a:pPr lvl="1"/>
            <a:r>
              <a:rPr lang="en-US" dirty="0"/>
              <a:t>Expect ~5% change in flux scale</a:t>
            </a:r>
          </a:p>
          <a:p>
            <a:pPr lvl="2"/>
            <a:r>
              <a:rPr lang="en-US" dirty="0"/>
              <a:t>Based on improved deadtime understanding</a:t>
            </a:r>
          </a:p>
          <a:p>
            <a:pPr lvl="1"/>
            <a:r>
              <a:rPr lang="en-US" dirty="0"/>
              <a:t>Expect 0.05 change in power law shape</a:t>
            </a:r>
          </a:p>
          <a:p>
            <a:pPr lvl="2"/>
            <a:r>
              <a:rPr lang="en-US" dirty="0"/>
              <a:t>Remove non-physical fit of optic geometric area</a:t>
            </a:r>
          </a:p>
          <a:p>
            <a:pPr lvl="1"/>
            <a:r>
              <a:rPr lang="en-US" dirty="0"/>
              <a:t>Expect low energy threshold shift ~5 eV</a:t>
            </a:r>
          </a:p>
          <a:p>
            <a:pPr lvl="2"/>
            <a:r>
              <a:rPr lang="en-US" dirty="0"/>
              <a:t>Based on observations of HZ43, RX J1856, Crab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46FA3AF-0B8D-593A-D933-20FF2AB95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6105" y="539869"/>
            <a:ext cx="6681971" cy="641467"/>
          </a:xfrm>
        </p:spPr>
        <p:txBody>
          <a:bodyPr/>
          <a:lstStyle/>
          <a:p>
            <a:r>
              <a:rPr lang="en-US" dirty="0"/>
              <a:t>Further Calibration Updates (~Year)</a:t>
            </a:r>
          </a:p>
        </p:txBody>
      </p:sp>
    </p:spTree>
    <p:extLst>
      <p:ext uri="{BB962C8B-B14F-4D97-AF65-F5344CB8AC3E}">
        <p14:creationId xmlns:p14="http://schemas.microsoft.com/office/powerpoint/2010/main" val="27183213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40168EF-8407-D161-8C5D-438A6F0E30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Swift spacecraft predicted for re-entry in ~August this year!</a:t>
            </a:r>
          </a:p>
          <a:p>
            <a:r>
              <a:rPr lang="en-US" dirty="0"/>
              <a:t>NASA approved a </a:t>
            </a:r>
            <a:r>
              <a:rPr lang="en-US" dirty="0" err="1"/>
              <a:t>reboost</a:t>
            </a:r>
            <a:r>
              <a:rPr lang="en-US" dirty="0"/>
              <a:t> operation</a:t>
            </a:r>
          </a:p>
          <a:p>
            <a:pPr lvl="1"/>
            <a:r>
              <a:rPr lang="en-US" dirty="0"/>
              <a:t>LINK rendezvous spacecraft provided by </a:t>
            </a:r>
            <a:r>
              <a:rPr lang="en-US" dirty="0" err="1"/>
              <a:t>Katalyst</a:t>
            </a:r>
            <a:endParaRPr lang="en-US" dirty="0"/>
          </a:p>
          <a:p>
            <a:pPr lvl="1"/>
            <a:r>
              <a:rPr lang="en-US" dirty="0"/>
              <a:t>Launch June – last Pegasus vehicle</a:t>
            </a:r>
          </a:p>
          <a:p>
            <a:pPr lvl="1"/>
            <a:r>
              <a:rPr lang="en-US" dirty="0"/>
              <a:t>Rendezvous ~4 weeks later, </a:t>
            </a:r>
            <a:r>
              <a:rPr lang="en-US" dirty="0" err="1"/>
              <a:t>reboost</a:t>
            </a:r>
            <a:r>
              <a:rPr lang="en-US" dirty="0"/>
              <a:t> operation taking few weeks</a:t>
            </a:r>
          </a:p>
          <a:p>
            <a:r>
              <a:rPr lang="en-US" dirty="0"/>
              <a:t>Swift instruments have been idled or powered down since Feb/March in order to conserve power</a:t>
            </a:r>
          </a:p>
          <a:p>
            <a:r>
              <a:rPr lang="en-US" dirty="0"/>
              <a:t>Significant commissioning effort required after </a:t>
            </a:r>
            <a:r>
              <a:rPr lang="en-US" dirty="0" err="1"/>
              <a:t>reboost</a:t>
            </a:r>
            <a:r>
              <a:rPr lang="en-US" dirty="0"/>
              <a:t> complete and instruments powered 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346BA19-881A-7C38-494C-8833CCB92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Swift Observatory Update</a:t>
            </a:r>
          </a:p>
        </p:txBody>
      </p:sp>
    </p:spTree>
    <p:extLst>
      <p:ext uri="{BB962C8B-B14F-4D97-AF65-F5344CB8AC3E}">
        <p14:creationId xmlns:p14="http://schemas.microsoft.com/office/powerpoint/2010/main" val="4136587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>
            <a:off x="298800" y="1376015"/>
            <a:ext cx="4652700" cy="2501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indent="-342900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buSzPts val="1750"/>
            </a:pPr>
            <a:r>
              <a:rPr lang="en-US" sz="1600" dirty="0"/>
              <a:t>Launched June 2017 </a:t>
            </a:r>
            <a:br>
              <a:rPr lang="en-US" sz="1600" dirty="0"/>
            </a:br>
            <a:r>
              <a:rPr lang="en-US" sz="1600" dirty="0"/>
              <a:t>to International Space Station</a:t>
            </a:r>
          </a:p>
          <a:p>
            <a:pPr marL="342900" indent="-342900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buSzPts val="1750"/>
            </a:pPr>
            <a:r>
              <a:rPr lang="en-US" sz="1600" dirty="0"/>
              <a:t>Spectral band: 0.2–12 keV  (52 silicon detectors)</a:t>
            </a:r>
          </a:p>
          <a:p>
            <a:pPr marL="342900" indent="-342900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buSzPts val="1750"/>
            </a:pPr>
            <a:r>
              <a:rPr lang="en-US" sz="1600" dirty="0">
                <a:solidFill>
                  <a:schemeClr val="bg2"/>
                </a:solidFill>
              </a:rPr>
              <a:t>Energy resolution:  &lt; 150 eV @ 6 keV </a:t>
            </a:r>
          </a:p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buClr>
                <a:srgbClr val="366092"/>
              </a:buClr>
              <a:buSzPts val="1750"/>
              <a:buChar char="•"/>
            </a:pPr>
            <a:r>
              <a:rPr lang="en-US" sz="1600" dirty="0">
                <a:solidFill>
                  <a:schemeClr val="bg2"/>
                </a:solidFill>
              </a:rPr>
              <a:t>Timing resolution: 100 </a:t>
            </a:r>
            <a:r>
              <a:rPr lang="en-US" sz="1600" dirty="0" err="1">
                <a:solidFill>
                  <a:schemeClr val="bg2"/>
                </a:solidFill>
              </a:rPr>
              <a:t>nsec</a:t>
            </a:r>
            <a:r>
              <a:rPr lang="en-US" sz="1600" dirty="0">
                <a:solidFill>
                  <a:schemeClr val="bg2"/>
                </a:solidFill>
              </a:rPr>
              <a:t> RMS absolute </a:t>
            </a:r>
          </a:p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buClr>
                <a:srgbClr val="366092"/>
              </a:buClr>
              <a:buSzPts val="1750"/>
              <a:buChar char="•"/>
            </a:pPr>
            <a:r>
              <a:rPr lang="en-US" sz="1600" dirty="0">
                <a:solidFill>
                  <a:schemeClr val="bg2"/>
                </a:solidFill>
              </a:rPr>
              <a:t>Non-imaging field of view (“single-pixel”)</a:t>
            </a:r>
          </a:p>
          <a:p>
            <a:pPr marL="800100" lvl="1" indent="-342900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buSzPts val="1750"/>
              <a:buChar char="•"/>
            </a:pPr>
            <a:r>
              <a:rPr lang="en-US" sz="1600" dirty="0">
                <a:solidFill>
                  <a:schemeClr val="bg2"/>
                </a:solidFill>
              </a:rPr>
              <a:t>6 arcmin diam. (half-max)</a:t>
            </a:r>
          </a:p>
          <a:p>
            <a:pPr marL="344488" indent="-333375">
              <a:lnSpc>
                <a:spcPct val="80000"/>
              </a:lnSpc>
              <a:spcBef>
                <a:spcPts val="0"/>
              </a:spcBef>
              <a:spcAft>
                <a:spcPts val="500"/>
              </a:spcAft>
              <a:buSzPts val="1750"/>
            </a:pPr>
            <a:r>
              <a:rPr lang="en-US" sz="1600" dirty="0">
                <a:solidFill>
                  <a:schemeClr val="bg2"/>
                </a:solidFill>
              </a:rPr>
              <a:t>High throughput (3.5 Crabs with no pileup)</a:t>
            </a:r>
          </a:p>
        </p:txBody>
      </p:sp>
      <p:sp>
        <p:nvSpPr>
          <p:cNvPr id="77" name="Google Shape;77;p12"/>
          <p:cNvSpPr txBox="1">
            <a:spLocks noGrp="1"/>
          </p:cNvSpPr>
          <p:nvPr>
            <p:ph type="title"/>
          </p:nvPr>
        </p:nvSpPr>
        <p:spPr>
          <a:xfrm>
            <a:off x="2326105" y="539869"/>
            <a:ext cx="6360695" cy="641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D517F"/>
              </a:buClr>
              <a:buSzPts val="2600"/>
              <a:buFont typeface="Calibri"/>
              <a:buNone/>
            </a:pPr>
            <a:r>
              <a:rPr lang="en-US" sz="2600"/>
              <a:t>NICER’s Unique Capabilities</a:t>
            </a:r>
            <a:endParaRPr/>
          </a:p>
        </p:txBody>
      </p:sp>
      <p:pic>
        <p:nvPicPr>
          <p:cNvPr id="79" name="Google Shape;79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36314" y="1376015"/>
            <a:ext cx="4114800" cy="3364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68;p11">
            <a:extLst>
              <a:ext uri="{FF2B5EF4-FFF2-40B4-BE49-F238E27FC236}">
                <a16:creationId xmlns:a16="http://schemas.microsoft.com/office/drawing/2014/main" id="{391F35BF-2757-28C5-A957-63ED3F3ED15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4572" y="4100638"/>
            <a:ext cx="3774583" cy="2516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69;p11">
            <a:extLst>
              <a:ext uri="{FF2B5EF4-FFF2-40B4-BE49-F238E27FC236}">
                <a16:creationId xmlns:a16="http://schemas.microsoft.com/office/drawing/2014/main" id="{E5DCC08B-D3AC-F751-19B7-46C8671330E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26868" y="4838839"/>
            <a:ext cx="1910205" cy="1728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Google Shape;70;p11">
            <a:extLst>
              <a:ext uri="{FF2B5EF4-FFF2-40B4-BE49-F238E27FC236}">
                <a16:creationId xmlns:a16="http://schemas.microsoft.com/office/drawing/2014/main" id="{28869C56-4D03-B465-3B20-367D1DBC514E}"/>
              </a:ext>
            </a:extLst>
          </p:cNvPr>
          <p:cNvCxnSpPr>
            <a:cxnSpLocks/>
          </p:cNvCxnSpPr>
          <p:nvPr/>
        </p:nvCxnSpPr>
        <p:spPr>
          <a:xfrm>
            <a:off x="3240911" y="5088498"/>
            <a:ext cx="2685957" cy="1479291"/>
          </a:xfrm>
          <a:prstGeom prst="straightConnector1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" name="Google Shape;71;p11">
            <a:extLst>
              <a:ext uri="{FF2B5EF4-FFF2-40B4-BE49-F238E27FC236}">
                <a16:creationId xmlns:a16="http://schemas.microsoft.com/office/drawing/2014/main" id="{800A94ED-1A62-D970-F448-AB291FB22C1E}"/>
              </a:ext>
            </a:extLst>
          </p:cNvPr>
          <p:cNvCxnSpPr>
            <a:cxnSpLocks/>
          </p:cNvCxnSpPr>
          <p:nvPr/>
        </p:nvCxnSpPr>
        <p:spPr>
          <a:xfrm>
            <a:off x="3240911" y="4924285"/>
            <a:ext cx="2685957" cy="0"/>
          </a:xfrm>
          <a:prstGeom prst="straightConnector1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B8B5E9-21BF-D041-A619-16B52B9DF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NICER Calibration Status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0909D7-2B09-B74D-B4A5-5EE2647D5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6877" y="3201118"/>
            <a:ext cx="3572687" cy="26266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6E16AE-F498-3E49-B02C-20E0386DD669}"/>
              </a:ext>
            </a:extLst>
          </p:cNvPr>
          <p:cNvSpPr txBox="1"/>
          <p:nvPr/>
        </p:nvSpPr>
        <p:spPr>
          <a:xfrm>
            <a:off x="7595719" y="3331726"/>
            <a:ext cx="1181734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/>
              <a:t>NICER Crab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3C1EA4E-5189-1342-8C43-2EFD3A9858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57256"/>
            <a:ext cx="8229600" cy="522133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NICER calibration very stable</a:t>
            </a:r>
          </a:p>
          <a:p>
            <a:r>
              <a:rPr lang="en-US" b="1" dirty="0"/>
              <a:t>Major impact of optical light leak &amp; repair</a:t>
            </a:r>
          </a:p>
          <a:p>
            <a:pPr lvl="1"/>
            <a:r>
              <a:rPr lang="en-US" dirty="0"/>
              <a:t>Expected gain shifts</a:t>
            </a:r>
          </a:p>
          <a:p>
            <a:pPr lvl="1"/>
            <a:r>
              <a:rPr lang="en-US" dirty="0"/>
              <a:t>Expected ARF adjustments</a:t>
            </a:r>
          </a:p>
          <a:p>
            <a:r>
              <a:rPr lang="en-US" dirty="0"/>
              <a:t>Other calibration aspects</a:t>
            </a:r>
          </a:p>
          <a:p>
            <a:pPr lvl="1"/>
            <a:r>
              <a:rPr lang="en-US" dirty="0"/>
              <a:t>Energy scale: monitoring </a:t>
            </a:r>
            <a:br>
              <a:rPr lang="en-US" dirty="0"/>
            </a:br>
            <a:r>
              <a:rPr lang="en-US" dirty="0"/>
              <a:t>drifts of few eV / </a:t>
            </a:r>
            <a:r>
              <a:rPr lang="en-US" dirty="0" err="1"/>
              <a:t>yr</a:t>
            </a:r>
            <a:endParaRPr lang="en-US" dirty="0"/>
          </a:p>
          <a:p>
            <a:pPr lvl="1"/>
            <a:r>
              <a:rPr lang="en-US" dirty="0"/>
              <a:t>ARF: systematic feature</a:t>
            </a:r>
            <a:br>
              <a:rPr lang="en-US" dirty="0"/>
            </a:br>
            <a:r>
              <a:rPr lang="en-US" dirty="0"/>
              <a:t>errors &lt;1.5% (0.4-10 keV)</a:t>
            </a:r>
          </a:p>
          <a:p>
            <a:pPr lvl="1"/>
            <a:r>
              <a:rPr lang="en-US" dirty="0"/>
              <a:t>RMF: Scholze &amp; </a:t>
            </a:r>
            <a:r>
              <a:rPr lang="en-US" dirty="0" err="1"/>
              <a:t>Procop</a:t>
            </a:r>
            <a:br>
              <a:rPr lang="en-US" dirty="0"/>
            </a:br>
            <a:r>
              <a:rPr lang="en-US" dirty="0"/>
              <a:t>X-ray silicon model performs well</a:t>
            </a:r>
          </a:p>
          <a:p>
            <a:pPr marL="990600" lvl="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577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63692E3-205B-F53F-8FF7-BE602985EB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NICER Mission Status</a:t>
            </a:r>
          </a:p>
          <a:p>
            <a:r>
              <a:rPr lang="en-US" dirty="0"/>
              <a:t>NICER Calibration Status</a:t>
            </a:r>
          </a:p>
          <a:p>
            <a:r>
              <a:rPr lang="en-US" dirty="0"/>
              <a:t>Optical Light Leak, Repair and Mitigation</a:t>
            </a:r>
          </a:p>
          <a:p>
            <a:pPr lvl="1"/>
            <a:r>
              <a:rPr lang="en-US" dirty="0"/>
              <a:t>NICER repair spacewalk successfully patched the largest optical leaks</a:t>
            </a:r>
          </a:p>
          <a:p>
            <a:pPr lvl="1"/>
            <a:r>
              <a:rPr lang="en-US" dirty="0"/>
              <a:t>Additional optimizations significantly improve NICER performance during orbit day </a:t>
            </a:r>
          </a:p>
          <a:p>
            <a:r>
              <a:rPr lang="en-US" dirty="0"/>
              <a:t>Future Calibration Plans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3AC9B3F-1F7B-A35D-D211-BB562010B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723331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3E4CEA3-DC69-72C9-512C-4D6C8CEE1A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of June, 2025, NICER has </a:t>
            </a:r>
            <a:r>
              <a:rPr lang="en-US" b="1" dirty="0"/>
              <a:t>suspended scientific operations</a:t>
            </a:r>
          </a:p>
          <a:p>
            <a:r>
              <a:rPr lang="en-US" dirty="0"/>
              <a:t>NICER operations is focused on maintaining a safe environment aboard the International Space Station for crew and robotic vehicles</a:t>
            </a:r>
          </a:p>
          <a:p>
            <a:r>
              <a:rPr lang="en-US" dirty="0"/>
              <a:t>NICER continues to fund US observers through its GO program, at least for the coming year</a:t>
            </a:r>
          </a:p>
          <a:p>
            <a:r>
              <a:rPr lang="en-US" dirty="0"/>
              <a:t>NICER science operations will focus on providing the best science calibration and archival data access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717CA6-1622-76F5-1ED5-65166C41D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NICER Mission Status</a:t>
            </a:r>
          </a:p>
        </p:txBody>
      </p:sp>
    </p:spTree>
    <p:extLst>
      <p:ext uri="{BB962C8B-B14F-4D97-AF65-F5344CB8AC3E}">
        <p14:creationId xmlns:p14="http://schemas.microsoft.com/office/powerpoint/2010/main" val="2868213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42C2EC2-C90A-C2D5-C59D-6459A2C067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57256"/>
            <a:ext cx="5049252" cy="522700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In June, 2025, NICER’s azimuth drive no longer fully responded to pointing commands</a:t>
            </a:r>
          </a:p>
          <a:p>
            <a:pPr lvl="1"/>
            <a:r>
              <a:rPr lang="en-US" dirty="0"/>
              <a:t>This axis is driven by harmonic drive gearing</a:t>
            </a:r>
          </a:p>
          <a:p>
            <a:r>
              <a:rPr lang="en-US" b="1" dirty="0"/>
              <a:t>No longer possible to track astrophysical targets</a:t>
            </a:r>
          </a:p>
          <a:p>
            <a:r>
              <a:rPr lang="en-US" dirty="0"/>
              <a:t>NICER detectors were operated in a fixed-pointing mode for about two weeks</a:t>
            </a:r>
          </a:p>
          <a:p>
            <a:pPr lvl="1"/>
            <a:r>
              <a:rPr lang="en-US" dirty="0"/>
              <a:t>Gather additional sky and particle background data</a:t>
            </a:r>
          </a:p>
          <a:p>
            <a:pPr lvl="1"/>
            <a:r>
              <a:rPr lang="en-US" dirty="0"/>
              <a:t>Science operations were suspended in August, 2025</a:t>
            </a:r>
          </a:p>
          <a:p>
            <a:r>
              <a:rPr lang="en-US" dirty="0"/>
              <a:t>Team is working on a procedure to place NICER in a “safe” stowed position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7A190C-6B48-2CC8-2612-A6B26A689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 of Pointing Control</a:t>
            </a:r>
          </a:p>
        </p:txBody>
      </p:sp>
      <p:pic>
        <p:nvPicPr>
          <p:cNvPr id="4" name="Picture 2" descr="Strain wave gearing - Wikipedia">
            <a:extLst>
              <a:ext uri="{FF2B5EF4-FFF2-40B4-BE49-F238E27FC236}">
                <a16:creationId xmlns:a16="http://schemas.microsoft.com/office/drawing/2014/main" id="{C31DA2FF-97CD-8914-86A8-B8C9F472D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452" y="2433984"/>
            <a:ext cx="3273552" cy="327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DECB6B-4244-A212-AC21-6F6AE4614777}"/>
              </a:ext>
            </a:extLst>
          </p:cNvPr>
          <p:cNvSpPr txBox="1"/>
          <p:nvPr/>
        </p:nvSpPr>
        <p:spPr>
          <a:xfrm>
            <a:off x="5960853" y="2126207"/>
            <a:ext cx="2364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 of Harmonic Drive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B71363-FFB7-7849-61D6-5BEDBF05D098}"/>
              </a:ext>
            </a:extLst>
          </p:cNvPr>
          <p:cNvSpPr txBox="1"/>
          <p:nvPr/>
        </p:nvSpPr>
        <p:spPr>
          <a:xfrm>
            <a:off x="7888183" y="5707536"/>
            <a:ext cx="7986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/>
              <a:t>Wikipedia</a:t>
            </a:r>
          </a:p>
        </p:txBody>
      </p:sp>
    </p:spTree>
    <p:extLst>
      <p:ext uri="{BB962C8B-B14F-4D97-AF65-F5344CB8AC3E}">
        <p14:creationId xmlns:p14="http://schemas.microsoft.com/office/powerpoint/2010/main" val="2643371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6EF6C2-F810-7454-3219-8394C23B7E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Although NICER science operations are suspended, the NICER team will continue to improve the science calibration using existing data sets</a:t>
            </a:r>
          </a:p>
          <a:p>
            <a:r>
              <a:rPr lang="en-US" dirty="0"/>
              <a:t>The NICER team will improve the science data processing software</a:t>
            </a:r>
          </a:p>
          <a:p>
            <a:r>
              <a:rPr lang="en-US" dirty="0"/>
              <a:t>Final archival processing of mission science data with best software and calibration</a:t>
            </a:r>
          </a:p>
          <a:p>
            <a:r>
              <a:rPr lang="en-US" dirty="0"/>
              <a:t>This effort will take place over the next ~year</a:t>
            </a:r>
          </a:p>
          <a:p>
            <a:r>
              <a:rPr lang="en-US" dirty="0"/>
              <a:t>Other closeout activities related to supporting grant-holders may extend into following years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B87D83B-7EDD-C249-961A-E8F8643F1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4176" y="539869"/>
            <a:ext cx="4992624" cy="641467"/>
          </a:xfrm>
        </p:spPr>
        <p:txBody>
          <a:bodyPr/>
          <a:lstStyle/>
          <a:p>
            <a:r>
              <a:rPr lang="en-US" dirty="0"/>
              <a:t>NICER Science Calibration and Pipeline Efforts</a:t>
            </a:r>
          </a:p>
        </p:txBody>
      </p:sp>
    </p:spTree>
    <p:extLst>
      <p:ext uri="{BB962C8B-B14F-4D97-AF65-F5344CB8AC3E}">
        <p14:creationId xmlns:p14="http://schemas.microsoft.com/office/powerpoint/2010/main" val="4220978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8AD24CC-9C23-18F8-BC43-2855B47DCD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 2023 – Optical Light Leak</a:t>
            </a:r>
          </a:p>
          <a:p>
            <a:r>
              <a:rPr lang="en-US" dirty="0"/>
              <a:t>Jan 2025 – Optical Light Leak Repair Mission</a:t>
            </a:r>
          </a:p>
          <a:p>
            <a:pPr lvl="1"/>
            <a:r>
              <a:rPr lang="en-US" dirty="0"/>
              <a:t>Partially successful, but additional damage discovered</a:t>
            </a:r>
          </a:p>
          <a:p>
            <a:r>
              <a:rPr lang="en-US" dirty="0"/>
              <a:t>Feb-Mar 2025 – Additional MPU configuration changes</a:t>
            </a:r>
          </a:p>
          <a:p>
            <a:pPr lvl="1"/>
            <a:r>
              <a:rPr lang="en-US" dirty="0"/>
              <a:t>Worked extremely well</a:t>
            </a:r>
          </a:p>
          <a:p>
            <a:r>
              <a:rPr lang="en-US" dirty="0"/>
              <a:t>June 2025 – Azimuth drive failure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F1144A5-44AC-88C0-303A-03DC9D553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NICER Big Events</a:t>
            </a:r>
          </a:p>
        </p:txBody>
      </p:sp>
    </p:spTree>
    <p:extLst>
      <p:ext uri="{BB962C8B-B14F-4D97-AF65-F5344CB8AC3E}">
        <p14:creationId xmlns:p14="http://schemas.microsoft.com/office/powerpoint/2010/main" val="3994273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2252A3-0FCB-269E-6835-6813206B5E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57256"/>
            <a:ext cx="8229600" cy="5089848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/>
              <a:t>Increased optical light loading:</a:t>
            </a:r>
            <a:r>
              <a:rPr lang="en-US" dirty="0"/>
              <a:t> much higher telemetry loads and data losses</a:t>
            </a:r>
          </a:p>
          <a:p>
            <a:pPr lvl="1"/>
            <a:r>
              <a:rPr lang="en-US" dirty="0"/>
              <a:t>NICER team improved automatic screening</a:t>
            </a:r>
          </a:p>
          <a:p>
            <a:r>
              <a:rPr lang="en-US" dirty="0"/>
              <a:t>Extreme loading pushed energy scale out of calibration</a:t>
            </a:r>
          </a:p>
          <a:p>
            <a:pPr lvl="1"/>
            <a:r>
              <a:rPr lang="en-US" dirty="0"/>
              <a:t>NICER team improved energy scale calibration at high loading</a:t>
            </a:r>
          </a:p>
          <a:p>
            <a:r>
              <a:rPr lang="en-US" b="1" dirty="0"/>
              <a:t>Reduced </a:t>
            </a:r>
            <a:r>
              <a:rPr lang="en-US" b="1" dirty="0" err="1"/>
              <a:t>ToO</a:t>
            </a:r>
            <a:r>
              <a:rPr lang="en-US" b="1" dirty="0"/>
              <a:t> and long-term monitoring opportunities</a:t>
            </a:r>
            <a:endParaRPr lang="en-US" dirty="0"/>
          </a:p>
          <a:p>
            <a:pPr lvl="1"/>
            <a:r>
              <a:rPr lang="en-US" dirty="0"/>
              <a:t>NICER avoided targets within ~100 deg of sun during orbit day</a:t>
            </a:r>
          </a:p>
          <a:p>
            <a:pPr lvl="1"/>
            <a:r>
              <a:rPr lang="en-US" dirty="0"/>
              <a:t>Lower level X-ray threshold increased to ~0.43 keV during orbit day to avoid noisy telemetry</a:t>
            </a:r>
          </a:p>
          <a:p>
            <a:pPr lvl="1"/>
            <a:r>
              <a:rPr lang="en-US" dirty="0"/>
              <a:t>NICER team implemented MPU configuration changes to reduce deadtime, streamline on-board event production, and telemeter more accurate information</a:t>
            </a:r>
          </a:p>
          <a:p>
            <a:r>
              <a:rPr lang="en-US" dirty="0"/>
              <a:t>X-ray performance changed as expected because of repair patches</a:t>
            </a:r>
          </a:p>
          <a:p>
            <a:pPr lvl="1"/>
            <a:r>
              <a:rPr lang="en-US" dirty="0"/>
              <a:t>Data during orbit night was still excellent, much of orbit day data is excellent as well, within observing constraints</a:t>
            </a:r>
          </a:p>
          <a:p>
            <a:pPr lvl="1"/>
            <a:r>
              <a:rPr lang="en-US" dirty="0"/>
              <a:t>No detectable change to X-ray throughput for modules because of known holes, to within few percent (Jeremy Hare work)</a:t>
            </a:r>
          </a:p>
          <a:p>
            <a:pPr lvl="1"/>
            <a:r>
              <a:rPr lang="en-US" dirty="0"/>
              <a:t>X-ray throughput changed because of crew-installed patches</a:t>
            </a:r>
          </a:p>
          <a:p>
            <a:pPr lvl="2"/>
            <a:r>
              <a:rPr lang="en-US" dirty="0"/>
              <a:t>NICER team validated changes (Jeremy Hare work)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1C737E-E819-D496-8885-0D06E816B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Leak Impacts for Scientists</a:t>
            </a:r>
          </a:p>
        </p:txBody>
      </p:sp>
    </p:spTree>
    <p:extLst>
      <p:ext uri="{BB962C8B-B14F-4D97-AF65-F5344CB8AC3E}">
        <p14:creationId xmlns:p14="http://schemas.microsoft.com/office/powerpoint/2010/main" val="27812566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3C251791BBBD4DA562FB9DCAD30A0D" ma:contentTypeVersion="12" ma:contentTypeDescription="Create a new document." ma:contentTypeScope="" ma:versionID="3c5851d49291347957bc74521edb75d9">
  <xsd:schema xmlns:xsd="http://www.w3.org/2001/XMLSchema" xmlns:xs="http://www.w3.org/2001/XMLSchema" xmlns:p="http://schemas.microsoft.com/office/2006/metadata/properties" xmlns:ns2="7797ec6c-7d21-4392-97f6-03c669bb40ee" xmlns:ns3="6e6625dd-d03c-4c1e-8a69-37743d8020e5" xmlns:ns4="d900e117-17a0-4b24-9e47-511ef1d02c43" targetNamespace="http://schemas.microsoft.com/office/2006/metadata/properties" ma:root="true" ma:fieldsID="36457bf01250e5401c2a2a72e03b7605" ns2:_="" ns3:_="" ns4:_="">
    <xsd:import namespace="7797ec6c-7d21-4392-97f6-03c669bb40ee"/>
    <xsd:import namespace="6e6625dd-d03c-4c1e-8a69-37743d8020e5"/>
    <xsd:import namespace="d900e117-17a0-4b24-9e47-511ef1d02c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97ec6c-7d21-4392-97f6-03c669bb40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0fb68aea-d2ee-4a6c-85e6-e4b5686e96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6625dd-d03c-4c1e-8a69-37743d8020e5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00e117-17a0-4b24-9e47-511ef1d02c43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42cc0b1f-6b52-4f89-b93a-942890c0bdaa}" ma:internalName="TaxCatchAll" ma:showField="CatchAllData" ma:web="6e6625dd-d03c-4c1e-8a69-37743d8020e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e6625dd-d03c-4c1e-8a69-37743d8020e5">
      <UserInfo>
        <DisplayName>Gendreau, Keith C. (GSFC-6620)</DisplayName>
        <AccountId>14</AccountId>
        <AccountType/>
      </UserInfo>
      <UserInfo>
        <DisplayName>Arzoumanian, Zaven (GSFC-6620)</DisplayName>
        <AccountId>13</AccountId>
        <AccountType/>
      </UserInfo>
      <UserInfo>
        <DisplayName>Hare, Jeremy (GSFC-661.0)[CATHOLIC UNIV OF AMERICA]</DisplayName>
        <AccountId>29</AccountId>
        <AccountType/>
      </UserInfo>
      <UserInfo>
        <DisplayName>Ferrara, Elizabeth C. (GSFC-661.0)[UNIV OF MARYLAND COLLEGE PARK]</DisplayName>
        <AccountId>15</AccountId>
        <AccountType/>
      </UserInfo>
    </SharedWithUsers>
    <TaxCatchAll xmlns="d900e117-17a0-4b24-9e47-511ef1d02c43" xsi:nil="true"/>
    <lcf76f155ced4ddcb4097134ff3c332f xmlns="7797ec6c-7d21-4392-97f6-03c669bb40e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4B63A61-3912-4D4A-A140-971726219CD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797ec6c-7d21-4392-97f6-03c669bb40ee"/>
    <ds:schemaRef ds:uri="6e6625dd-d03c-4c1e-8a69-37743d8020e5"/>
    <ds:schemaRef ds:uri="d900e117-17a0-4b24-9e47-511ef1d02c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9F649C1-5465-47D0-8AD2-8C2FA20E2B9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785212C-665A-4562-8693-6DD049353CB3}">
  <ds:schemaRefs>
    <ds:schemaRef ds:uri="6e6625dd-d03c-4c1e-8a69-37743d8020e5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d900e117-17a0-4b24-9e47-511ef1d02c43"/>
    <ds:schemaRef ds:uri="7797ec6c-7d21-4392-97f6-03c669bb40ee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22040</TotalTime>
  <Words>940</Words>
  <Application>Microsoft Macintosh PowerPoint</Application>
  <PresentationFormat>On-screen Show (4:3)</PresentationFormat>
  <Paragraphs>111</Paragraphs>
  <Slides>16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Gill Sans</vt:lpstr>
      <vt:lpstr>Office Theme</vt:lpstr>
      <vt:lpstr>PowerPoint Presentation</vt:lpstr>
      <vt:lpstr>NICER’s Unique Capabilities</vt:lpstr>
      <vt:lpstr>NICER Calibration Status</vt:lpstr>
      <vt:lpstr>Outline</vt:lpstr>
      <vt:lpstr>NICER Mission Status</vt:lpstr>
      <vt:lpstr>Loss of Pointing Control</vt:lpstr>
      <vt:lpstr>NICER Science Calibration and Pipeline Efforts</vt:lpstr>
      <vt:lpstr>NICER Big Events</vt:lpstr>
      <vt:lpstr>Light Leak Impacts for Scientists</vt:lpstr>
      <vt:lpstr>Nick Hague and Repair Kit on ISS</vt:lpstr>
      <vt:lpstr>PowerPoint Presentation</vt:lpstr>
      <vt:lpstr>High Resolution Digital Imagery Reveals Details</vt:lpstr>
      <vt:lpstr>Additional Read-Out Optimizations</vt:lpstr>
      <vt:lpstr>Post-Repair Calibration Work</vt:lpstr>
      <vt:lpstr>Further Calibration Updates (~Year)</vt:lpstr>
      <vt:lpstr>Swift Observatory Update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Markwardt, Craig B (GSFC-6620)</cp:lastModifiedBy>
  <cp:revision>90</cp:revision>
  <dcterms:modified xsi:type="dcterms:W3CDTF">2026-04-20T07:35:46Z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0x010100383C251791BBBD4DA562FB9DCAD30A0D</vt:lpwstr>
  </property>
</Properties>
</file>