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</p:sldMasterIdLst>
  <p:notesMasterIdLst>
    <p:notesMasterId r:id="rId33"/>
  </p:notesMasterIdLst>
  <p:sldIdLst>
    <p:sldId id="256" r:id="rId5"/>
    <p:sldId id="1487" r:id="rId6"/>
    <p:sldId id="1478" r:id="rId7"/>
    <p:sldId id="1251" r:id="rId8"/>
    <p:sldId id="1485" r:id="rId9"/>
    <p:sldId id="266" r:id="rId10"/>
    <p:sldId id="1489" r:id="rId11"/>
    <p:sldId id="1490" r:id="rId12"/>
    <p:sldId id="1338" r:id="rId13"/>
    <p:sldId id="1491" r:id="rId14"/>
    <p:sldId id="1492" r:id="rId15"/>
    <p:sldId id="1493" r:id="rId16"/>
    <p:sldId id="1488" r:id="rId17"/>
    <p:sldId id="1497" r:id="rId18"/>
    <p:sldId id="1495" r:id="rId19"/>
    <p:sldId id="1462" r:id="rId20"/>
    <p:sldId id="1461" r:id="rId21"/>
    <p:sldId id="1457" r:id="rId22"/>
    <p:sldId id="1496" r:id="rId23"/>
    <p:sldId id="1503" r:id="rId24"/>
    <p:sldId id="1486" r:id="rId25"/>
    <p:sldId id="1498" r:id="rId26"/>
    <p:sldId id="1499" r:id="rId27"/>
    <p:sldId id="1500" r:id="rId28"/>
    <p:sldId id="1501" r:id="rId29"/>
    <p:sldId id="1502" r:id="rId30"/>
    <p:sldId id="1483" r:id="rId31"/>
    <p:sldId id="1394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zoumanian, Zaven (GSFC-6620)" initials="A(" lastIdx="2" clrIdx="0">
    <p:extLst>
      <p:ext uri="{19B8F6BF-5375-455C-9EA6-DF929625EA0E}">
        <p15:presenceInfo xmlns:p15="http://schemas.microsoft.com/office/powerpoint/2012/main" userId="S::zarzouma@ndc.nasa.gov::9f57680f-ad50-465f-8dfc-32d89a8d575f" providerId="AD"/>
      </p:ext>
    </p:extLst>
  </p:cmAuthor>
  <p:cmAuthor id="2" name="Markwardt, Craig B (GSFC-6620)" initials="M(" lastIdx="2" clrIdx="1">
    <p:extLst>
      <p:ext uri="{19B8F6BF-5375-455C-9EA6-DF929625EA0E}">
        <p15:presenceInfo xmlns:p15="http://schemas.microsoft.com/office/powerpoint/2012/main" userId="S::cmarkwar@ndc.nasa.gov::c2d30e8a-cce4-49f9-b03d-0ed55392d6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/>
    <p:restoredTop sz="95924"/>
  </p:normalViewPr>
  <p:slideViewPr>
    <p:cSldViewPr snapToGrid="0" snapToObjects="1">
      <p:cViewPr varScale="1">
        <p:scale>
          <a:sx n="175" d="100"/>
          <a:sy n="175" d="100"/>
        </p:scale>
        <p:origin x="97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570C-1471-D20D-7CDE-F51C3CD0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ADB0F-025F-E586-F465-13E2B624E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26505-4630-58BA-76AC-71CCCA7BF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23828-8D2F-FB05-3ECD-2C22FCF415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4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10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81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5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16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289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90" cy="685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544437" y="3700533"/>
            <a:ext cx="4654032" cy="1862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4pPr>
            <a:lvl5pPr marL="2286000" lvl="4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AED20-38DB-1B40-BE3F-645F3DC1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41CD-F0CE-F149-9271-9F4FE596AC17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E9537F-0423-644E-A266-5A54D58B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30086-D9B6-4042-81A2-0B49E063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0755D-DD26-D942-BF09-DF90F59A8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3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>
  <p:cSld name="Title and 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648200" y="1456346"/>
            <a:ext cx="4038600" cy="503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Horizontal Content">
  <p:cSld name="Title and Two Horizontal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57200" y="4071880"/>
            <a:ext cx="8229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ntent">
  <p:cSld name="Title and Three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ntent">
  <p:cSld name="Title and Four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57200" y="407188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3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4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Title Pages">
  <p:cSld name="Subsection Title Page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24000" y="3133250"/>
            <a:ext cx="6096000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457256"/>
            <a:ext cx="8229600" cy="503738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</p:spPr>
        <p:txBody>
          <a:bodyPr anchor="b"/>
          <a:lstStyle>
            <a:lvl1pPr algn="l">
              <a:defRPr lang="en-US" sz="3200" b="1" i="1" kern="1200" baseline="0" dirty="0" smtClean="0">
                <a:gradFill flip="none" rotWithShape="1">
                  <a:gsLst>
                    <a:gs pos="0">
                      <a:srgbClr val="2D517F"/>
                    </a:gs>
                    <a:gs pos="100000">
                      <a:srgbClr val="121A33"/>
                    </a:gs>
                  </a:gsLst>
                  <a:lin ang="0" scaled="1"/>
                  <a:tileRect/>
                </a:gra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/>
              <a:t>Click to edit one-line title</a:t>
            </a:r>
          </a:p>
        </p:txBody>
      </p:sp>
    </p:spTree>
    <p:extLst>
      <p:ext uri="{BB962C8B-B14F-4D97-AF65-F5344CB8AC3E}">
        <p14:creationId xmlns:p14="http://schemas.microsoft.com/office/powerpoint/2010/main" val="113857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457200" y="1457256"/>
            <a:ext cx="4038600" cy="503738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2"/>
          </p:nvPr>
        </p:nvSpPr>
        <p:spPr>
          <a:xfrm>
            <a:off x="4648200" y="1456346"/>
            <a:ext cx="4038600" cy="5038295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</p:spPr>
        <p:txBody>
          <a:bodyPr anchor="b"/>
          <a:lstStyle>
            <a:lvl1pPr algn="l">
              <a:defRPr lang="en-US" sz="3200" b="1" i="1" kern="1200" baseline="0" dirty="0" smtClean="0">
                <a:gradFill flip="none" rotWithShape="1">
                  <a:gsLst>
                    <a:gs pos="0">
                      <a:srgbClr val="2D517F"/>
                    </a:gs>
                    <a:gs pos="100000">
                      <a:srgbClr val="121A33"/>
                    </a:gs>
                  </a:gsLst>
                  <a:lin ang="0" scaled="1"/>
                  <a:tileRect/>
                </a:gra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Click to edit one-line title</a:t>
            </a:r>
          </a:p>
        </p:txBody>
      </p:sp>
    </p:spTree>
    <p:extLst>
      <p:ext uri="{BB962C8B-B14F-4D97-AF65-F5344CB8AC3E}">
        <p14:creationId xmlns:p14="http://schemas.microsoft.com/office/powerpoint/2010/main" val="37259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8823970" y="6586641"/>
            <a:ext cx="33544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121A3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121A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751263" y="1180087"/>
            <a:ext cx="7392737" cy="47103"/>
          </a:xfrm>
          <a:prstGeom prst="rect">
            <a:avLst/>
          </a:prstGeom>
          <a:gradFill>
            <a:gsLst>
              <a:gs pos="0">
                <a:srgbClr val="2D517F"/>
              </a:gs>
              <a:gs pos="100000">
                <a:srgbClr val="121A33"/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08998" y="3700525"/>
            <a:ext cx="7989600" cy="18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None/>
            </a:pPr>
            <a:r>
              <a:rPr lang="en-US" sz="3330" dirty="0"/>
              <a:t>SCORPEON for Modeling NICER Background</a:t>
            </a:r>
            <a:br>
              <a:rPr lang="en-US" sz="3330" dirty="0"/>
            </a:br>
            <a:r>
              <a:rPr lang="en-US" sz="2590" dirty="0"/>
              <a:t>Craig Markwardt (NASA/GSFC)</a:t>
            </a:r>
            <a:br>
              <a:rPr lang="en-US" sz="2590" dirty="0"/>
            </a:br>
            <a:r>
              <a:rPr lang="en-US" sz="2590" dirty="0"/>
              <a:t>on behalf of NICER Team</a:t>
            </a:r>
            <a:endParaRPr dirty="0"/>
          </a:p>
        </p:txBody>
      </p:sp>
      <p:pic>
        <p:nvPicPr>
          <p:cNvPr id="45" name="Google Shape;45;p9" descr="NAS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56" y="5978875"/>
            <a:ext cx="956264" cy="8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GSF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6878" y="5871218"/>
            <a:ext cx="445842" cy="8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Moog.jpg"/>
          <p:cNvPicPr preferRelativeResize="0"/>
          <p:nvPr/>
        </p:nvPicPr>
        <p:blipFill rotWithShape="1">
          <a:blip r:embed="rId5">
            <a:alphaModFix/>
          </a:blip>
          <a:srcRect l="6697" t="14626" r="6830" b="16740"/>
          <a:stretch/>
        </p:blipFill>
        <p:spPr>
          <a:xfrm>
            <a:off x="6328790" y="6521896"/>
            <a:ext cx="1544647" cy="31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 descr="DTU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4601" y="6109357"/>
            <a:ext cx="472630" cy="6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 descr="BroadReach.jpg"/>
          <p:cNvPicPr preferRelativeResize="0"/>
          <p:nvPr/>
        </p:nvPicPr>
        <p:blipFill rotWithShape="1">
          <a:blip r:embed="rId7">
            <a:alphaModFix/>
          </a:blip>
          <a:srcRect r="7247" b="21363"/>
          <a:stretch/>
        </p:blipFill>
        <p:spPr>
          <a:xfrm>
            <a:off x="5257801" y="6350929"/>
            <a:ext cx="828039" cy="37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 descr="DTU.jpg"/>
          <p:cNvPicPr preferRelativeResize="0"/>
          <p:nvPr/>
        </p:nvPicPr>
        <p:blipFill rotWithShape="1">
          <a:blip r:embed="rId8">
            <a:alphaModFix/>
          </a:blip>
          <a:srcRect b="59574"/>
          <a:stretch/>
        </p:blipFill>
        <p:spPr>
          <a:xfrm>
            <a:off x="4194600" y="6146342"/>
            <a:ext cx="470469" cy="27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 descr="BroadReach.jpg"/>
          <p:cNvPicPr preferRelativeResize="0"/>
          <p:nvPr/>
        </p:nvPicPr>
        <p:blipFill rotWithShape="1">
          <a:blip r:embed="rId9">
            <a:alphaModFix/>
          </a:blip>
          <a:srcRect t="83754" r="2816" b="2920"/>
          <a:stretch/>
        </p:blipFill>
        <p:spPr>
          <a:xfrm>
            <a:off x="5249985" y="6768051"/>
            <a:ext cx="867594" cy="6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 descr="Kav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9350" y="6040288"/>
            <a:ext cx="1427224" cy="7003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/>
        </p:nvSpPr>
        <p:spPr>
          <a:xfrm>
            <a:off x="1606177" y="6596390"/>
            <a:ext cx="6424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GSFC</a:t>
            </a:r>
            <a:endParaRPr/>
          </a:p>
        </p:txBody>
      </p:sp>
      <p:sp>
        <p:nvSpPr>
          <p:cNvPr id="54" name="Google Shape;54;p9"/>
          <p:cNvSpPr txBox="1"/>
          <p:nvPr/>
        </p:nvSpPr>
        <p:spPr>
          <a:xfrm>
            <a:off x="4075571" y="0"/>
            <a:ext cx="506842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Groups</a:t>
            </a:r>
            <a:br>
              <a:rPr lang="en-US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pic>
        <p:nvPicPr>
          <p:cNvPr id="55" name="Google Shape;55;p9" descr="https://lh4.googleusercontent.com/tFJBv5KjYZSvBCzq0-DtwMNlAe3Zv2Q-TfrvjdAhkf042lQ1dLoIjd7PtSaAzJfxp0wLZJN4NjHhcBRZD5zFsp81-an6LfRD0sCnrdHvOMtKEQ6AagVQN0h4fSWbXqcb7aUc-dN2Lm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42141" y="4883833"/>
            <a:ext cx="1334477" cy="153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EFBE4EA-ECAC-B244-8489-CA261DF4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7256"/>
            <a:ext cx="7188200" cy="514205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69B2C8-F9EF-6B4D-B113-CD62781C5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6318131"/>
            <a:ext cx="8229600" cy="830441"/>
          </a:xfrm>
        </p:spPr>
        <p:txBody>
          <a:bodyPr/>
          <a:lstStyle/>
          <a:p>
            <a:r>
              <a:rPr lang="en-US" dirty="0"/>
              <a:t>Predictions based upon “COR_SAX”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6D06EF-071D-394C-9750-4E7A2E12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539869"/>
            <a:ext cx="5105400" cy="641467"/>
          </a:xfrm>
        </p:spPr>
        <p:txBody>
          <a:bodyPr/>
          <a:lstStyle/>
          <a:p>
            <a:r>
              <a:rPr lang="en-US" dirty="0"/>
              <a:t>The Cosmic Ray Component is Predictable</a:t>
            </a:r>
          </a:p>
        </p:txBody>
      </p:sp>
    </p:spTree>
    <p:extLst>
      <p:ext uri="{BB962C8B-B14F-4D97-AF65-F5344CB8AC3E}">
        <p14:creationId xmlns:p14="http://schemas.microsoft.com/office/powerpoint/2010/main" val="3607677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4DFAB5-DB3F-7543-83E3-2FE1E1558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C9D482-B901-BF48-A898-55B5EECA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Residuals After Subtracting COR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B236FD8-2B73-8C4C-858E-816521BA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99" y="1404974"/>
            <a:ext cx="7188052" cy="5141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C003A-C8FC-2A4D-8578-CEF8EFD3E342}"/>
              </a:ext>
            </a:extLst>
          </p:cNvPr>
          <p:cNvSpPr txBox="1"/>
          <p:nvPr/>
        </p:nvSpPr>
        <p:spPr>
          <a:xfrm>
            <a:off x="3556000" y="4927600"/>
            <a:ext cx="646331" cy="369332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>
                  <a:glow rad="1006448">
                    <a:schemeClr val="bg1">
                      <a:alpha val="84000"/>
                    </a:schemeClr>
                  </a:glow>
                </a:effectLst>
              </a:rPr>
              <a:t>SAA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E028D-FDB9-C440-A99F-3913EF224AE9}"/>
              </a:ext>
            </a:extLst>
          </p:cNvPr>
          <p:cNvSpPr txBox="1"/>
          <p:nvPr/>
        </p:nvSpPr>
        <p:spPr>
          <a:xfrm>
            <a:off x="5638800" y="5112266"/>
            <a:ext cx="2069797" cy="369332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>
                  <a:glow rad="1006448">
                    <a:schemeClr val="bg1">
                      <a:alpha val="84000"/>
                    </a:schemeClr>
                  </a:glow>
                </a:effectLst>
              </a:rPr>
              <a:t>Trapped Electrons</a:t>
            </a:r>
          </a:p>
        </p:txBody>
      </p:sp>
    </p:spTree>
    <p:extLst>
      <p:ext uri="{BB962C8B-B14F-4D97-AF65-F5344CB8AC3E}">
        <p14:creationId xmlns:p14="http://schemas.microsoft.com/office/powerpoint/2010/main" val="320695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D37278-E145-0443-9827-CBA6863B1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EB785-B041-754C-BDAB-AB2CF635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Trapped Electron Population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C96F4F0-A5E8-F64E-9E96-8AD71816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412046"/>
            <a:ext cx="7747000" cy="5082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78D82-A349-5A4A-B8D5-5C24133A1891}"/>
              </a:ext>
            </a:extLst>
          </p:cNvPr>
          <p:cNvSpPr txBox="1"/>
          <p:nvPr/>
        </p:nvSpPr>
        <p:spPr>
          <a:xfrm>
            <a:off x="2095500" y="6533335"/>
            <a:ext cx="5152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DEMETER IDP Instrument Electron Map, Whittaker et al 2013 </a:t>
            </a:r>
          </a:p>
        </p:txBody>
      </p:sp>
    </p:spTree>
    <p:extLst>
      <p:ext uri="{BB962C8B-B14F-4D97-AF65-F5344CB8AC3E}">
        <p14:creationId xmlns:p14="http://schemas.microsoft.com/office/powerpoint/2010/main" val="319974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49395D-30E0-E399-980B-4D4915F7A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Start with quiescent part of orbit, model with Constant (CON) plus linear Cut-Off Rigidity (COR) dependence</a:t>
            </a:r>
          </a:p>
          <a:p>
            <a:r>
              <a:rPr lang="en-US" dirty="0"/>
              <a:t>Subtract COR model, and consider remainder as trapped electrons (TREL) and South Atlantic Anomaly (SAA) with linear dependence on overshoots</a:t>
            </a:r>
          </a:p>
          <a:p>
            <a:r>
              <a:rPr lang="en-US" dirty="0"/>
              <a:t>Identify remaining flares as precipitating electrons (PREL) and “low-energy electrons” (LEEL)</a:t>
            </a:r>
          </a:p>
          <a:p>
            <a:r>
              <a:rPr lang="en-US" dirty="0"/>
              <a:t>Separate model for astrophysical X-ray background terms (CXB, SWX, LHB, Halo) and electronic noise peak</a:t>
            </a:r>
          </a:p>
          <a:p>
            <a:r>
              <a:rPr lang="en-US" dirty="0"/>
              <a:t>We also see neutral oxygen from polar cusps</a:t>
            </a:r>
            <a:br>
              <a:rPr lang="en-US" dirty="0"/>
            </a:br>
            <a:r>
              <a:rPr lang="en-US" dirty="0" err="1"/>
              <a:t>Dujakovich</a:t>
            </a:r>
            <a:r>
              <a:rPr lang="en-US" dirty="0"/>
              <a:t> et al 2026, currently unmodeled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A0C4C-B540-0DEE-2677-BD809D81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Recipe</a:t>
            </a:r>
          </a:p>
        </p:txBody>
      </p:sp>
    </p:spTree>
    <p:extLst>
      <p:ext uri="{BB962C8B-B14F-4D97-AF65-F5344CB8AC3E}">
        <p14:creationId xmlns:p14="http://schemas.microsoft.com/office/powerpoint/2010/main" val="429262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2F99F-36F5-E620-0F3C-1A0A25BE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8ED1FD-C97A-B488-2119-6C91CC0BB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 COR PE O N</a:t>
            </a:r>
          </a:p>
          <a:p>
            <a:pPr lvl="1"/>
            <a:r>
              <a:rPr lang="en-US" dirty="0"/>
              <a:t>S = </a:t>
            </a:r>
            <a:r>
              <a:rPr lang="en-US" b="1" dirty="0"/>
              <a:t>SAA</a:t>
            </a:r>
          </a:p>
          <a:p>
            <a:pPr lvl="1"/>
            <a:r>
              <a:rPr lang="en-US" dirty="0"/>
              <a:t>COR = </a:t>
            </a:r>
            <a:r>
              <a:rPr lang="en-US" b="1" dirty="0" err="1"/>
              <a:t>CO</a:t>
            </a:r>
            <a:r>
              <a:rPr lang="en-US" dirty="0" err="1"/>
              <a:t>smic</a:t>
            </a:r>
            <a:r>
              <a:rPr lang="en-US" dirty="0"/>
              <a:t>-</a:t>
            </a:r>
            <a:r>
              <a:rPr lang="en-US" b="1" dirty="0"/>
              <a:t>R</a:t>
            </a:r>
            <a:r>
              <a:rPr lang="en-US" dirty="0"/>
              <a:t>ay (COR_SAX)</a:t>
            </a:r>
          </a:p>
          <a:p>
            <a:pPr lvl="1"/>
            <a:r>
              <a:rPr lang="en-US" dirty="0"/>
              <a:t>PE = </a:t>
            </a:r>
            <a:r>
              <a:rPr lang="en-US" b="1" dirty="0"/>
              <a:t>P</a:t>
            </a:r>
            <a:r>
              <a:rPr lang="en-US" dirty="0"/>
              <a:t>recipitating &amp; trapped </a:t>
            </a:r>
            <a:r>
              <a:rPr lang="en-US" b="1" dirty="0"/>
              <a:t>E</a:t>
            </a:r>
            <a:r>
              <a:rPr lang="en-US" dirty="0"/>
              <a:t>lectrons</a:t>
            </a:r>
          </a:p>
          <a:p>
            <a:pPr lvl="2"/>
            <a:r>
              <a:rPr lang="en-US" dirty="0"/>
              <a:t>Precipitating electron population (PREL)</a:t>
            </a:r>
          </a:p>
          <a:p>
            <a:pPr lvl="2"/>
            <a:r>
              <a:rPr lang="en-US" dirty="0"/>
              <a:t>Trapped electron population (TREL)</a:t>
            </a:r>
          </a:p>
          <a:p>
            <a:pPr lvl="2"/>
            <a:r>
              <a:rPr lang="en-US" dirty="0"/>
              <a:t>Low energy electrons (LEEL) – solar storms</a:t>
            </a:r>
          </a:p>
          <a:p>
            <a:pPr lvl="1"/>
            <a:r>
              <a:rPr lang="en-US" dirty="0"/>
              <a:t>O = </a:t>
            </a:r>
            <a:r>
              <a:rPr lang="en-US" dirty="0" err="1"/>
              <a:t>c</a:t>
            </a:r>
            <a:r>
              <a:rPr lang="en-US" b="1" dirty="0" err="1"/>
              <a:t>O</a:t>
            </a:r>
            <a:r>
              <a:rPr lang="en-US" dirty="0" err="1"/>
              <a:t>nstant</a:t>
            </a:r>
            <a:endParaRPr lang="en-US" dirty="0"/>
          </a:p>
          <a:p>
            <a:pPr lvl="2"/>
            <a:r>
              <a:rPr lang="en-US" dirty="0"/>
              <a:t>Astrophysical: CXB + Halo + LHB + SWCX</a:t>
            </a:r>
          </a:p>
          <a:p>
            <a:pPr lvl="2"/>
            <a:r>
              <a:rPr lang="en-US" dirty="0"/>
              <a:t>Non-varying Non-X-ray background</a:t>
            </a:r>
          </a:p>
          <a:p>
            <a:pPr lvl="1"/>
            <a:r>
              <a:rPr lang="en-US" dirty="0"/>
              <a:t>N = Electronic </a:t>
            </a:r>
            <a:r>
              <a:rPr lang="en-US" b="1" dirty="0"/>
              <a:t>N</a:t>
            </a:r>
            <a:r>
              <a:rPr lang="en-US" dirty="0"/>
              <a:t>oise peak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E527A-4E6C-4ABA-201E-456F631D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SCORPEON Name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1B0594-F522-6599-DCBB-805F2102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28" y="1246308"/>
            <a:ext cx="2536371" cy="22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6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E5E4DB-5FEC-B131-680B-6121CF5410F0}"/>
              </a:ext>
            </a:extLst>
          </p:cNvPr>
          <p:cNvCxnSpPr/>
          <p:nvPr/>
        </p:nvCxnSpPr>
        <p:spPr>
          <a:xfrm>
            <a:off x="1007532" y="6517686"/>
            <a:ext cx="76820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461F27F-F5E7-3243-A8E4-392268C8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Background Components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FD8FF3-C0B9-7B81-B586-E4EB141F337C}"/>
              </a:ext>
            </a:extLst>
          </p:cNvPr>
          <p:cNvSpPr/>
          <p:nvPr/>
        </p:nvSpPr>
        <p:spPr>
          <a:xfrm>
            <a:off x="3945466" y="1543756"/>
            <a:ext cx="1817511" cy="18852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SAA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Trapped Protons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FFF38F-B589-577A-5F97-B7B255CF6E6A}"/>
              </a:ext>
            </a:extLst>
          </p:cNvPr>
          <p:cNvSpPr/>
          <p:nvPr/>
        </p:nvSpPr>
        <p:spPr>
          <a:xfrm>
            <a:off x="6869289" y="1543756"/>
            <a:ext cx="1817511" cy="18852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COR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Cosmic Ray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C20482-DD55-DA00-12DA-D01870A5AE79}"/>
              </a:ext>
            </a:extLst>
          </p:cNvPr>
          <p:cNvSpPr/>
          <p:nvPr/>
        </p:nvSpPr>
        <p:spPr>
          <a:xfrm>
            <a:off x="920045" y="4157133"/>
            <a:ext cx="1817511" cy="18852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TREL</a:t>
            </a:r>
            <a:br>
              <a:rPr lang="en-US" sz="1800" dirty="0"/>
            </a:br>
            <a:endParaRPr lang="en-US" sz="1800" dirty="0"/>
          </a:p>
          <a:p>
            <a:pPr algn="ctr"/>
            <a:r>
              <a:rPr lang="en-US" sz="1800" dirty="0"/>
              <a:t>Trapped Electrons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6B2A91-3A70-A5E7-5665-3D6FA4B67A19}"/>
              </a:ext>
            </a:extLst>
          </p:cNvPr>
          <p:cNvSpPr/>
          <p:nvPr/>
        </p:nvSpPr>
        <p:spPr>
          <a:xfrm>
            <a:off x="3939822" y="4157133"/>
            <a:ext cx="1817511" cy="18852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PREL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Precipitating Electrons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B8B672-F2FB-D785-A5B3-BD65A1DE54C5}"/>
              </a:ext>
            </a:extLst>
          </p:cNvPr>
          <p:cNvSpPr/>
          <p:nvPr/>
        </p:nvSpPr>
        <p:spPr>
          <a:xfrm>
            <a:off x="6869289" y="4157133"/>
            <a:ext cx="1817511" cy="18852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LEEL </a:t>
            </a:r>
            <a:r>
              <a:rPr lang="en-US" sz="1800" baseline="30000" dirty="0"/>
              <a:t>★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Low-Energy Electrons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5FC4AF-4D3C-D7BB-CB66-EEE16ACA2A57}"/>
              </a:ext>
            </a:extLst>
          </p:cNvPr>
          <p:cNvSpPr/>
          <p:nvPr/>
        </p:nvSpPr>
        <p:spPr>
          <a:xfrm>
            <a:off x="920044" y="1543756"/>
            <a:ext cx="1817511" cy="1885244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Constant</a:t>
            </a:r>
            <a:br>
              <a:rPr lang="en-US" sz="2000" dirty="0"/>
            </a:br>
            <a:r>
              <a:rPr lang="en-US" sz="2000" dirty="0"/>
              <a:t>NXB, Sky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E3599A-FF33-4D5D-E64B-7E4A831ADAF3}"/>
              </a:ext>
            </a:extLst>
          </p:cNvPr>
          <p:cNvSpPr/>
          <p:nvPr/>
        </p:nvSpPr>
        <p:spPr>
          <a:xfrm>
            <a:off x="3939820" y="6318131"/>
            <a:ext cx="1817511" cy="33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Electron-Dominated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9D811-34F6-CFB6-3351-C2F9048C3413}"/>
              </a:ext>
            </a:extLst>
          </p:cNvPr>
          <p:cNvCxnSpPr>
            <a:cxnSpLocks/>
          </p:cNvCxnSpPr>
          <p:nvPr/>
        </p:nvCxnSpPr>
        <p:spPr>
          <a:xfrm>
            <a:off x="3939820" y="3691467"/>
            <a:ext cx="47469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2F950F3-51BE-4BDC-1E42-EB80E5586478}"/>
              </a:ext>
            </a:extLst>
          </p:cNvPr>
          <p:cNvSpPr/>
          <p:nvPr/>
        </p:nvSpPr>
        <p:spPr>
          <a:xfrm>
            <a:off x="5168898" y="3515902"/>
            <a:ext cx="2288824" cy="33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Hadron-Dominated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1A720-E0E9-E067-F783-EC1FC6EA0031}"/>
              </a:ext>
            </a:extLst>
          </p:cNvPr>
          <p:cNvCxnSpPr/>
          <p:nvPr/>
        </p:nvCxnSpPr>
        <p:spPr>
          <a:xfrm>
            <a:off x="1152395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5609A-527A-ECA8-BB43-70548DCAEC2A}"/>
              </a:ext>
            </a:extLst>
          </p:cNvPr>
          <p:cNvCxnSpPr/>
          <p:nvPr/>
        </p:nvCxnSpPr>
        <p:spPr>
          <a:xfrm>
            <a:off x="4160730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D0A5E1-8FD1-9E10-7FC8-49EB69554774}"/>
              </a:ext>
            </a:extLst>
          </p:cNvPr>
          <p:cNvCxnSpPr/>
          <p:nvPr/>
        </p:nvCxnSpPr>
        <p:spPr>
          <a:xfrm>
            <a:off x="7093908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DB8F26-8592-1F5B-3568-256A5B5446D5}"/>
              </a:ext>
            </a:extLst>
          </p:cNvPr>
          <p:cNvCxnSpPr/>
          <p:nvPr/>
        </p:nvCxnSpPr>
        <p:spPr>
          <a:xfrm>
            <a:off x="1152395" y="4999972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6CF254-9BD9-8187-AF14-E2895DE463B4}"/>
              </a:ext>
            </a:extLst>
          </p:cNvPr>
          <p:cNvCxnSpPr/>
          <p:nvPr/>
        </p:nvCxnSpPr>
        <p:spPr>
          <a:xfrm>
            <a:off x="4160730" y="4989534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EE4FE0-A64D-142C-F67B-9B748D8C9BB6}"/>
              </a:ext>
            </a:extLst>
          </p:cNvPr>
          <p:cNvCxnSpPr/>
          <p:nvPr/>
        </p:nvCxnSpPr>
        <p:spPr>
          <a:xfrm>
            <a:off x="7093908" y="4966569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0B282C73-88CD-442A-F313-61176C992C37}"/>
              </a:ext>
            </a:extLst>
          </p:cNvPr>
          <p:cNvSpPr/>
          <p:nvPr/>
        </p:nvSpPr>
        <p:spPr>
          <a:xfrm>
            <a:off x="2127674" y="1477108"/>
            <a:ext cx="5456500" cy="470387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61F27F-F5E7-3243-A8E4-392268C8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Electron-Dominated Components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1A720-E0E9-E067-F783-EC1FC6EA0031}"/>
              </a:ext>
            </a:extLst>
          </p:cNvPr>
          <p:cNvCxnSpPr/>
          <p:nvPr/>
        </p:nvCxnSpPr>
        <p:spPr>
          <a:xfrm>
            <a:off x="1152395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5609A-527A-ECA8-BB43-70548DCAEC2A}"/>
              </a:ext>
            </a:extLst>
          </p:cNvPr>
          <p:cNvCxnSpPr/>
          <p:nvPr/>
        </p:nvCxnSpPr>
        <p:spPr>
          <a:xfrm>
            <a:off x="4160730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D0A5E1-8FD1-9E10-7FC8-49EB69554774}"/>
              </a:ext>
            </a:extLst>
          </p:cNvPr>
          <p:cNvCxnSpPr/>
          <p:nvPr/>
        </p:nvCxnSpPr>
        <p:spPr>
          <a:xfrm>
            <a:off x="7093908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A6B2A91-3A70-A5E7-5665-3D6FA4B67A19}"/>
              </a:ext>
            </a:extLst>
          </p:cNvPr>
          <p:cNvSpPr/>
          <p:nvPr/>
        </p:nvSpPr>
        <p:spPr>
          <a:xfrm>
            <a:off x="3448691" y="1339729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PREL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COR &lt; 1.5</a:t>
            </a:r>
          </a:p>
          <a:p>
            <a:pPr algn="ctr"/>
            <a:r>
              <a:rPr lang="en-US" sz="1800" dirty="0"/>
              <a:t>Temp: ~1 s Flares</a:t>
            </a:r>
            <a:br>
              <a:rPr lang="en-US" sz="1800" dirty="0"/>
            </a:br>
            <a:r>
              <a:rPr lang="en-US" sz="1800" dirty="0" err="1"/>
              <a:t>Spect</a:t>
            </a:r>
            <a:r>
              <a:rPr lang="en-US" sz="1800" dirty="0"/>
              <a:t>: Cut 10keV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E1F66F-4185-2E20-53E3-5492F9177DE3}"/>
              </a:ext>
            </a:extLst>
          </p:cNvPr>
          <p:cNvSpPr/>
          <p:nvPr/>
        </p:nvSpPr>
        <p:spPr>
          <a:xfrm>
            <a:off x="1152395" y="3949417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TREL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COR ≲ 8</a:t>
            </a:r>
            <a:br>
              <a:rPr lang="en-US" sz="1800" dirty="0"/>
            </a:br>
            <a:r>
              <a:rPr lang="en-US" sz="1800" dirty="0"/>
              <a:t>Temp: Hourly</a:t>
            </a:r>
          </a:p>
          <a:p>
            <a:pPr algn="ctr"/>
            <a:r>
              <a:rPr lang="en-US" sz="1800" dirty="0" err="1"/>
              <a:t>Spect</a:t>
            </a:r>
            <a:r>
              <a:rPr lang="en-US" sz="1800" dirty="0"/>
              <a:t>: Flat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35674E-BB2D-0BCE-BC63-AC293B106A6F}"/>
              </a:ext>
            </a:extLst>
          </p:cNvPr>
          <p:cNvSpPr/>
          <p:nvPr/>
        </p:nvSpPr>
        <p:spPr>
          <a:xfrm>
            <a:off x="5516433" y="3949417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/>
              <a:t>LEEL </a:t>
            </a:r>
            <a:r>
              <a:rPr lang="en-US" sz="1800" baseline="30000" dirty="0"/>
              <a:t>★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Anywhere</a:t>
            </a:r>
            <a:br>
              <a:rPr lang="en-US" sz="1800" dirty="0"/>
            </a:br>
            <a:r>
              <a:rPr lang="en-US" sz="1800" dirty="0"/>
              <a:t>Temp: Hourly</a:t>
            </a:r>
            <a:br>
              <a:rPr lang="en-US" sz="1800" dirty="0"/>
            </a:br>
            <a:r>
              <a:rPr lang="en-US" sz="1800" dirty="0" err="1"/>
              <a:t>Spect</a:t>
            </a:r>
            <a:r>
              <a:rPr lang="en-US" sz="1800" dirty="0"/>
              <a:t>: Cut 2keV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275AE3-9F1D-AC9A-1D30-7B4195AE98DF}"/>
              </a:ext>
            </a:extLst>
          </p:cNvPr>
          <p:cNvCxnSpPr>
            <a:cxnSpLocks/>
          </p:cNvCxnSpPr>
          <p:nvPr/>
        </p:nvCxnSpPr>
        <p:spPr>
          <a:xfrm>
            <a:off x="1649700" y="4817093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501C26-6903-9425-A11C-AE8A6032F22C}"/>
              </a:ext>
            </a:extLst>
          </p:cNvPr>
          <p:cNvCxnSpPr>
            <a:cxnSpLocks/>
          </p:cNvCxnSpPr>
          <p:nvPr/>
        </p:nvCxnSpPr>
        <p:spPr>
          <a:xfrm>
            <a:off x="3966860" y="2342367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1EC6D5-9FDA-464D-3B7A-61B8D8482EC6}"/>
              </a:ext>
            </a:extLst>
          </p:cNvPr>
          <p:cNvCxnSpPr>
            <a:cxnSpLocks/>
          </p:cNvCxnSpPr>
          <p:nvPr/>
        </p:nvCxnSpPr>
        <p:spPr>
          <a:xfrm>
            <a:off x="6110605" y="4834758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ADE927AA-933E-14AD-5DF9-AD3AA5A2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65" y="2213411"/>
            <a:ext cx="1829978" cy="1491093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0963694E-EF66-405B-7FE4-942144786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70" y="4753450"/>
            <a:ext cx="1824450" cy="1467589"/>
          </a:xfrm>
          <a:prstGeom prst="rect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F6E0842-B9D7-6765-7512-67D1C2D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084" y="4751412"/>
            <a:ext cx="1936512" cy="14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0B282C73-88CD-442A-F313-61176C992C37}"/>
              </a:ext>
            </a:extLst>
          </p:cNvPr>
          <p:cNvSpPr/>
          <p:nvPr/>
        </p:nvSpPr>
        <p:spPr>
          <a:xfrm>
            <a:off x="2127674" y="1477108"/>
            <a:ext cx="5456500" cy="470387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61F27F-F5E7-3243-A8E4-392268C8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Electron-Dominated Components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71A720-E0E9-E067-F783-EC1FC6EA0031}"/>
              </a:ext>
            </a:extLst>
          </p:cNvPr>
          <p:cNvCxnSpPr/>
          <p:nvPr/>
        </p:nvCxnSpPr>
        <p:spPr>
          <a:xfrm>
            <a:off x="1152395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5609A-527A-ECA8-BB43-70548DCAEC2A}"/>
              </a:ext>
            </a:extLst>
          </p:cNvPr>
          <p:cNvCxnSpPr/>
          <p:nvPr/>
        </p:nvCxnSpPr>
        <p:spPr>
          <a:xfrm>
            <a:off x="4160730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D0A5E1-8FD1-9E10-7FC8-49EB69554774}"/>
              </a:ext>
            </a:extLst>
          </p:cNvPr>
          <p:cNvCxnSpPr/>
          <p:nvPr/>
        </p:nvCxnSpPr>
        <p:spPr>
          <a:xfrm>
            <a:off x="7093908" y="2342367"/>
            <a:ext cx="13903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A6B2A91-3A70-A5E7-5665-3D6FA4B67A19}"/>
              </a:ext>
            </a:extLst>
          </p:cNvPr>
          <p:cNvSpPr/>
          <p:nvPr/>
        </p:nvSpPr>
        <p:spPr>
          <a:xfrm>
            <a:off x="3448691" y="1339729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PREL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COR &lt; 1.5</a:t>
            </a:r>
          </a:p>
          <a:p>
            <a:pPr algn="ctr"/>
            <a:r>
              <a:rPr lang="en-US" sz="1800" dirty="0"/>
              <a:t>Temp: ~1 s Flares</a:t>
            </a:r>
            <a:br>
              <a:rPr lang="en-US" sz="1800" dirty="0"/>
            </a:br>
            <a:r>
              <a:rPr lang="en-US" sz="1800" dirty="0" err="1"/>
              <a:t>Spect</a:t>
            </a:r>
            <a:r>
              <a:rPr lang="en-US" sz="1800" dirty="0"/>
              <a:t>: Cut 10keV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E1F66F-4185-2E20-53E3-5492F9177DE3}"/>
              </a:ext>
            </a:extLst>
          </p:cNvPr>
          <p:cNvSpPr/>
          <p:nvPr/>
        </p:nvSpPr>
        <p:spPr>
          <a:xfrm>
            <a:off x="1152395" y="3949417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TREL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COR ≲ 8</a:t>
            </a:r>
            <a:br>
              <a:rPr lang="en-US" sz="1800" dirty="0"/>
            </a:br>
            <a:r>
              <a:rPr lang="en-US" sz="1800" dirty="0"/>
              <a:t>Temp: Hourly</a:t>
            </a:r>
          </a:p>
          <a:p>
            <a:pPr algn="ctr"/>
            <a:r>
              <a:rPr lang="en-US" sz="1800" dirty="0" err="1"/>
              <a:t>Spect</a:t>
            </a:r>
            <a:r>
              <a:rPr lang="en-US" sz="1800" dirty="0"/>
              <a:t>: Flat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35674E-BB2D-0BCE-BC63-AC293B106A6F}"/>
              </a:ext>
            </a:extLst>
          </p:cNvPr>
          <p:cNvSpPr/>
          <p:nvPr/>
        </p:nvSpPr>
        <p:spPr>
          <a:xfrm>
            <a:off x="5516433" y="3949417"/>
            <a:ext cx="2814465" cy="28174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LEEL</a:t>
            </a:r>
            <a:r>
              <a:rPr lang="en-US" sz="1800" dirty="0"/>
              <a:t> </a:t>
            </a:r>
            <a:r>
              <a:rPr lang="en-US" sz="1800" baseline="30000" dirty="0"/>
              <a:t>★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Geo: Anywhere</a:t>
            </a:r>
            <a:br>
              <a:rPr lang="en-US" sz="1800" dirty="0"/>
            </a:br>
            <a:r>
              <a:rPr lang="en-US" sz="1800" dirty="0"/>
              <a:t>Temp: Hourly?</a:t>
            </a:r>
            <a:br>
              <a:rPr lang="en-US" sz="1800" dirty="0"/>
            </a:br>
            <a:r>
              <a:rPr lang="en-US" sz="1800" dirty="0" err="1"/>
              <a:t>Spect</a:t>
            </a:r>
            <a:r>
              <a:rPr lang="en-US" sz="1800" dirty="0"/>
              <a:t>: Cut 2keV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275AE3-9F1D-AC9A-1D30-7B4195AE98DF}"/>
              </a:ext>
            </a:extLst>
          </p:cNvPr>
          <p:cNvCxnSpPr>
            <a:cxnSpLocks/>
          </p:cNvCxnSpPr>
          <p:nvPr/>
        </p:nvCxnSpPr>
        <p:spPr>
          <a:xfrm>
            <a:off x="1649700" y="4817093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501C26-6903-9425-A11C-AE8A6032F22C}"/>
              </a:ext>
            </a:extLst>
          </p:cNvPr>
          <p:cNvCxnSpPr>
            <a:cxnSpLocks/>
          </p:cNvCxnSpPr>
          <p:nvPr/>
        </p:nvCxnSpPr>
        <p:spPr>
          <a:xfrm>
            <a:off x="3966860" y="2342367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1EC6D5-9FDA-464D-3B7A-61B8D8482EC6}"/>
              </a:ext>
            </a:extLst>
          </p:cNvPr>
          <p:cNvCxnSpPr>
            <a:cxnSpLocks/>
          </p:cNvCxnSpPr>
          <p:nvPr/>
        </p:nvCxnSpPr>
        <p:spPr>
          <a:xfrm>
            <a:off x="6110605" y="4834758"/>
            <a:ext cx="179899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392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26B527-CFBE-24AD-A08B-18165E91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086" y="1278456"/>
            <a:ext cx="6737827" cy="50396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7DCC8F-5008-0408-312A-E67C61FB9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094517"/>
            <a:ext cx="8405446" cy="641467"/>
          </a:xfrm>
        </p:spPr>
        <p:txBody>
          <a:bodyPr>
            <a:normAutofit/>
          </a:bodyPr>
          <a:lstStyle/>
          <a:p>
            <a:r>
              <a:rPr lang="en-US" dirty="0"/>
              <a:t>For same overshoot, greatly different &lt; 10 keV counts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20AF9-C521-A798-FB5D-CA1C4C92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292" y="539869"/>
            <a:ext cx="4677508" cy="641467"/>
          </a:xfrm>
        </p:spPr>
        <p:txBody>
          <a:bodyPr/>
          <a:lstStyle/>
          <a:p>
            <a:r>
              <a:rPr lang="en-US" dirty="0"/>
              <a:t>Spectral Comparison of Electron Components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B0CCBA-7738-7843-34DE-36C9DE1A4B37}"/>
              </a:ext>
            </a:extLst>
          </p:cNvPr>
          <p:cNvSpPr/>
          <p:nvPr/>
        </p:nvSpPr>
        <p:spPr>
          <a:xfrm>
            <a:off x="6983689" y="1369492"/>
            <a:ext cx="957224" cy="4525504"/>
          </a:xfrm>
          <a:prstGeom prst="rect">
            <a:avLst/>
          </a:prstGeom>
          <a:solidFill>
            <a:srgbClr val="00B050">
              <a:alpha val="516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800" dirty="0"/>
              <a:t>OSHOOT</a:t>
            </a:r>
          </a:p>
        </p:txBody>
      </p:sp>
    </p:spTree>
    <p:extLst>
      <p:ext uri="{BB962C8B-B14F-4D97-AF65-F5344CB8AC3E}">
        <p14:creationId xmlns:p14="http://schemas.microsoft.com/office/powerpoint/2010/main" val="52820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350D1-90D9-7807-C16B-8DF782EF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Ranges of Components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2B951692-716D-CBB6-CE10-BFBBCC8F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845733"/>
            <a:ext cx="8001000" cy="4561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7849EA-9231-978D-B8D9-3E5019E301BF}"/>
              </a:ext>
            </a:extLst>
          </p:cNvPr>
          <p:cNvSpPr/>
          <p:nvPr/>
        </p:nvSpPr>
        <p:spPr>
          <a:xfrm>
            <a:off x="946856" y="2050108"/>
            <a:ext cx="1140177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955C1-974E-E523-E91E-E6E97EE805D7}"/>
              </a:ext>
            </a:extLst>
          </p:cNvPr>
          <p:cNvSpPr/>
          <p:nvPr/>
        </p:nvSpPr>
        <p:spPr>
          <a:xfrm>
            <a:off x="946855" y="2794645"/>
            <a:ext cx="1772356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981CB6-8FB3-CAEB-AF4D-1A04C94E9ED7}"/>
              </a:ext>
            </a:extLst>
          </p:cNvPr>
          <p:cNvSpPr/>
          <p:nvPr/>
        </p:nvSpPr>
        <p:spPr>
          <a:xfrm>
            <a:off x="946855" y="3539182"/>
            <a:ext cx="3296865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Trapped Electrons (TREL)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3EBBFC-B111-FABF-0F41-151D72A1D98B}"/>
              </a:ext>
            </a:extLst>
          </p:cNvPr>
          <p:cNvSpPr/>
          <p:nvPr/>
        </p:nvSpPr>
        <p:spPr>
          <a:xfrm>
            <a:off x="946854" y="4283719"/>
            <a:ext cx="6165146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SAA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191CFB-43A8-95A5-B0F0-187BF677F615}"/>
              </a:ext>
            </a:extLst>
          </p:cNvPr>
          <p:cNvSpPr/>
          <p:nvPr/>
        </p:nvSpPr>
        <p:spPr>
          <a:xfrm>
            <a:off x="5130233" y="5028256"/>
            <a:ext cx="3041511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Cosmic Rays (COR)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ED80C-C830-3F0D-FF5C-F20FA51DDDD9}"/>
              </a:ext>
            </a:extLst>
          </p:cNvPr>
          <p:cNvSpPr txBox="1"/>
          <p:nvPr/>
        </p:nvSpPr>
        <p:spPr>
          <a:xfrm>
            <a:off x="1317247" y="1504041"/>
            <a:ext cx="26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NICER Band   →   Overshoots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C5F45-3087-FF3C-7491-A2407B809ED8}"/>
              </a:ext>
            </a:extLst>
          </p:cNvPr>
          <p:cNvSpPr txBox="1"/>
          <p:nvPr/>
        </p:nvSpPr>
        <p:spPr>
          <a:xfrm>
            <a:off x="5937695" y="1504041"/>
            <a:ext cx="23567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Penetrate NICER Shielding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→ Trumpet-rejected </a:t>
            </a:r>
            <a:br>
              <a:rPr lang="en-US" dirty="0"/>
            </a:br>
            <a:r>
              <a:rPr lang="en-US" dirty="0"/>
              <a:t>      (Slow/Fast Ratio)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7C7231-ADE7-5496-1160-4F40CAD8102E}"/>
              </a:ext>
            </a:extLst>
          </p:cNvPr>
          <p:cNvSpPr/>
          <p:nvPr/>
        </p:nvSpPr>
        <p:spPr>
          <a:xfrm>
            <a:off x="2154766" y="2050108"/>
            <a:ext cx="217991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514E0-F023-0F09-9E74-E3720B089EAF}"/>
              </a:ext>
            </a:extLst>
          </p:cNvPr>
          <p:cNvSpPr/>
          <p:nvPr/>
        </p:nvSpPr>
        <p:spPr>
          <a:xfrm>
            <a:off x="2438182" y="2050108"/>
            <a:ext cx="133324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E086E3-E705-FEAF-734C-34FDB22BC622}"/>
              </a:ext>
            </a:extLst>
          </p:cNvPr>
          <p:cNvSpPr/>
          <p:nvPr/>
        </p:nvSpPr>
        <p:spPr>
          <a:xfrm>
            <a:off x="2628052" y="2050108"/>
            <a:ext cx="91159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E576D-EA65-B896-40D6-85E02E549F18}"/>
              </a:ext>
            </a:extLst>
          </p:cNvPr>
          <p:cNvSpPr/>
          <p:nvPr/>
        </p:nvSpPr>
        <p:spPr>
          <a:xfrm>
            <a:off x="4315171" y="3539182"/>
            <a:ext cx="217991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C1A56-82DF-B139-6102-9E87DC2F406D}"/>
              </a:ext>
            </a:extLst>
          </p:cNvPr>
          <p:cNvSpPr/>
          <p:nvPr/>
        </p:nvSpPr>
        <p:spPr>
          <a:xfrm>
            <a:off x="4598587" y="3539182"/>
            <a:ext cx="133324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3AA366-3643-C0C2-F371-2F1F28C49004}"/>
              </a:ext>
            </a:extLst>
          </p:cNvPr>
          <p:cNvSpPr/>
          <p:nvPr/>
        </p:nvSpPr>
        <p:spPr>
          <a:xfrm>
            <a:off x="4788457" y="3539182"/>
            <a:ext cx="91159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09150C-6571-D58D-55A6-E02420736BD8}"/>
              </a:ext>
            </a:extLst>
          </p:cNvPr>
          <p:cNvSpPr/>
          <p:nvPr/>
        </p:nvSpPr>
        <p:spPr>
          <a:xfrm>
            <a:off x="7184204" y="4285852"/>
            <a:ext cx="217991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2E3AAF-ED37-2A9D-44D2-17F6FFCE0113}"/>
              </a:ext>
            </a:extLst>
          </p:cNvPr>
          <p:cNvSpPr/>
          <p:nvPr/>
        </p:nvSpPr>
        <p:spPr>
          <a:xfrm>
            <a:off x="7467620" y="4285852"/>
            <a:ext cx="133324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F25B2D-EF31-C03D-06F0-AF2A8C1134FA}"/>
              </a:ext>
            </a:extLst>
          </p:cNvPr>
          <p:cNvSpPr/>
          <p:nvPr/>
        </p:nvSpPr>
        <p:spPr>
          <a:xfrm>
            <a:off x="7657490" y="4285852"/>
            <a:ext cx="91159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A05B9D-4790-8771-579E-C7FAB74F9A37}"/>
              </a:ext>
            </a:extLst>
          </p:cNvPr>
          <p:cNvSpPr/>
          <p:nvPr/>
        </p:nvSpPr>
        <p:spPr>
          <a:xfrm>
            <a:off x="8241621" y="5028256"/>
            <a:ext cx="217991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A59793-B23C-807B-9E96-5BDB4F9528AF}"/>
              </a:ext>
            </a:extLst>
          </p:cNvPr>
          <p:cNvSpPr/>
          <p:nvPr/>
        </p:nvSpPr>
        <p:spPr>
          <a:xfrm>
            <a:off x="8525037" y="5028256"/>
            <a:ext cx="133324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92ACE1-CED8-2440-6735-BE38FD705474}"/>
              </a:ext>
            </a:extLst>
          </p:cNvPr>
          <p:cNvSpPr/>
          <p:nvPr/>
        </p:nvSpPr>
        <p:spPr>
          <a:xfrm>
            <a:off x="8714907" y="5028256"/>
            <a:ext cx="91159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50A050-5C71-A586-E59C-9744D74BF7AD}"/>
              </a:ext>
            </a:extLst>
          </p:cNvPr>
          <p:cNvSpPr/>
          <p:nvPr/>
        </p:nvSpPr>
        <p:spPr>
          <a:xfrm flipH="1">
            <a:off x="4842365" y="5028256"/>
            <a:ext cx="217991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16E1E-31F5-EF33-0B37-F28A35077DDF}"/>
              </a:ext>
            </a:extLst>
          </p:cNvPr>
          <p:cNvSpPr/>
          <p:nvPr/>
        </p:nvSpPr>
        <p:spPr>
          <a:xfrm flipH="1">
            <a:off x="4643616" y="5028256"/>
            <a:ext cx="133324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2960CB-0FC4-988C-49BF-8F5E2A014DC1}"/>
              </a:ext>
            </a:extLst>
          </p:cNvPr>
          <p:cNvSpPr/>
          <p:nvPr/>
        </p:nvSpPr>
        <p:spPr>
          <a:xfrm flipH="1">
            <a:off x="4495911" y="5028256"/>
            <a:ext cx="91159" cy="5757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9A4064-F534-83D8-A05A-B78620422976}"/>
              </a:ext>
            </a:extLst>
          </p:cNvPr>
          <p:cNvSpPr/>
          <p:nvPr/>
        </p:nvSpPr>
        <p:spPr>
          <a:xfrm>
            <a:off x="948758" y="5040036"/>
            <a:ext cx="3477276" cy="57573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Minimum Ionizing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2EF432-DB32-9A62-347B-A48CB8186A7C}"/>
              </a:ext>
            </a:extLst>
          </p:cNvPr>
          <p:cNvSpPr/>
          <p:nvPr/>
        </p:nvSpPr>
        <p:spPr>
          <a:xfrm>
            <a:off x="2790662" y="2794645"/>
            <a:ext cx="217991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AC76EC-9B9D-5314-F1CC-4BC4874BBFB6}"/>
              </a:ext>
            </a:extLst>
          </p:cNvPr>
          <p:cNvSpPr/>
          <p:nvPr/>
        </p:nvSpPr>
        <p:spPr>
          <a:xfrm>
            <a:off x="3074078" y="2794645"/>
            <a:ext cx="133324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29D60F-C697-6BA6-E7B3-6C2480D55143}"/>
              </a:ext>
            </a:extLst>
          </p:cNvPr>
          <p:cNvSpPr/>
          <p:nvPr/>
        </p:nvSpPr>
        <p:spPr>
          <a:xfrm>
            <a:off x="3263948" y="2794645"/>
            <a:ext cx="91159" cy="5757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C98F6-C277-510B-4B4A-7BAC88DFB778}"/>
              </a:ext>
            </a:extLst>
          </p:cNvPr>
          <p:cNvSpPr/>
          <p:nvPr/>
        </p:nvSpPr>
        <p:spPr>
          <a:xfrm>
            <a:off x="5603519" y="1837382"/>
            <a:ext cx="2968981" cy="3979334"/>
          </a:xfrm>
          <a:prstGeom prst="rect">
            <a:avLst/>
          </a:prstGeom>
          <a:noFill/>
          <a:ln w="38100">
            <a:solidFill>
              <a:srgbClr val="000000">
                <a:alpha val="5019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5FAA1-EE0B-A6C1-5405-661938B36D0D}"/>
              </a:ext>
            </a:extLst>
          </p:cNvPr>
          <p:cNvSpPr/>
          <p:nvPr/>
        </p:nvSpPr>
        <p:spPr>
          <a:xfrm>
            <a:off x="946854" y="1845733"/>
            <a:ext cx="1952979" cy="3979334"/>
          </a:xfrm>
          <a:prstGeom prst="rect">
            <a:avLst/>
          </a:prstGeom>
          <a:noFill/>
          <a:ln w="38100">
            <a:solidFill>
              <a:srgbClr val="000000">
                <a:alpha val="5019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4EC72D-B7F4-4553-FFDC-D1398670D09A}"/>
              </a:ext>
            </a:extLst>
          </p:cNvPr>
          <p:cNvSpPr/>
          <p:nvPr/>
        </p:nvSpPr>
        <p:spPr>
          <a:xfrm>
            <a:off x="2967566" y="1845733"/>
            <a:ext cx="750710" cy="3979334"/>
          </a:xfrm>
          <a:prstGeom prst="rect">
            <a:avLst/>
          </a:prstGeom>
          <a:noFill/>
          <a:ln w="38100">
            <a:solidFill>
              <a:srgbClr val="000000">
                <a:alpha val="5019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ACD4A2-86D3-60C8-8549-839E3428E3F4}"/>
              </a:ext>
            </a:extLst>
          </p:cNvPr>
          <p:cNvSpPr/>
          <p:nvPr/>
        </p:nvSpPr>
        <p:spPr>
          <a:xfrm>
            <a:off x="987188" y="4319291"/>
            <a:ext cx="3438846" cy="511448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0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B49FEC-7780-AE4C-AF94-94B4C30FE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SCORPEON Model</a:t>
            </a:r>
          </a:p>
          <a:p>
            <a:r>
              <a:rPr lang="en-US" dirty="0"/>
              <a:t>Major goals</a:t>
            </a:r>
          </a:p>
          <a:p>
            <a:pPr lvl="1"/>
            <a:r>
              <a:rPr lang="en-US" dirty="0"/>
              <a:t>Break down background into physically-motivated components</a:t>
            </a:r>
          </a:p>
          <a:p>
            <a:pPr lvl="1"/>
            <a:r>
              <a:rPr lang="en-US" dirty="0"/>
              <a:t>Assume that these components can be modeled with simple spectral models so they are easy to implement</a:t>
            </a:r>
          </a:p>
          <a:p>
            <a:r>
              <a:rPr lang="en-US" dirty="0"/>
              <a:t>(Inspired by Eric Millers work on Suzaku background)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9D76CE-CB7F-7640-968D-61E9677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SCORPEON Background Modeling</a:t>
            </a:r>
          </a:p>
        </p:txBody>
      </p:sp>
    </p:spTree>
    <p:extLst>
      <p:ext uri="{BB962C8B-B14F-4D97-AF65-F5344CB8AC3E}">
        <p14:creationId xmlns:p14="http://schemas.microsoft.com/office/powerpoint/2010/main" val="1404203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BE368-AAA7-A8B4-3C1F-9BBD89E66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 as best we can the counts in each component</a:t>
            </a:r>
          </a:p>
          <a:p>
            <a:r>
              <a:rPr lang="en-US" dirty="0"/>
              <a:t>Allow the model norms to vary during spectral fitting, </a:t>
            </a:r>
            <a:r>
              <a:rPr lang="en-US" b="1" dirty="0"/>
              <a:t>along with the source spectrum</a:t>
            </a:r>
          </a:p>
          <a:p>
            <a:r>
              <a:rPr lang="en-US" dirty="0"/>
              <a:t>Benefit to keep the entire energy range, which allows spectral fitter to better distinguish components</a:t>
            </a:r>
          </a:p>
          <a:p>
            <a:r>
              <a:rPr lang="en-US" dirty="0"/>
              <a:t>Better captures the interaction between source spectral parameters and background uncertainties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F94C4E-3D2A-3DC8-635B-319CC500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</p:spTree>
    <p:extLst>
      <p:ext uri="{BB962C8B-B14F-4D97-AF65-F5344CB8AC3E}">
        <p14:creationId xmlns:p14="http://schemas.microsoft.com/office/powerpoint/2010/main" val="2307572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8ABDF2-3F18-C5D2-08E5-32179E42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(COR)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1AB07-B1DD-9FE0-951F-8682B568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62" y="1657867"/>
            <a:ext cx="4773939" cy="4128812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017EC041-7637-8FC1-9849-5EF0CCAF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81" y="4158059"/>
            <a:ext cx="3233248" cy="24853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BAC30-7769-3437-7899-2C0B904C7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165600" cy="25632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Very predictable</a:t>
            </a:r>
          </a:p>
          <a:p>
            <a:pPr lvl="1"/>
            <a:r>
              <a:rPr lang="en-US" dirty="0"/>
              <a:t>~GeV (penetrating)</a:t>
            </a:r>
          </a:p>
          <a:p>
            <a:pPr lvl="1"/>
            <a:r>
              <a:rPr lang="en-US" dirty="0"/>
              <a:t>Modulated by COR_SAX</a:t>
            </a:r>
          </a:p>
          <a:p>
            <a:pPr lvl="1"/>
            <a:r>
              <a:rPr lang="en-US" dirty="0"/>
              <a:t>Additional solar modulation</a:t>
            </a:r>
          </a:p>
        </p:txBody>
      </p:sp>
    </p:spTree>
    <p:extLst>
      <p:ext uri="{BB962C8B-B14F-4D97-AF65-F5344CB8AC3E}">
        <p14:creationId xmlns:p14="http://schemas.microsoft.com/office/powerpoint/2010/main" val="158793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C3B46-10D0-6479-F636-79B0652A4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2E053-1B6D-E0AD-C122-E300A578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Atlantic Anomaly (SAA)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3FC6F-6BB1-C932-7E18-0B67843C3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11362" y="1657867"/>
            <a:ext cx="4773938" cy="4128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81C42-5B59-07BE-824D-3F3A2032B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9481" y="4164502"/>
            <a:ext cx="3233248" cy="247248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8A1C1-B619-8F37-D0D3-F0F60973E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165600" cy="25632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Trapped Protons</a:t>
            </a:r>
          </a:p>
          <a:p>
            <a:pPr lvl="1"/>
            <a:r>
              <a:rPr lang="en-US" dirty="0"/>
              <a:t>~500 MeV (penetrating)</a:t>
            </a:r>
          </a:p>
          <a:p>
            <a:pPr lvl="1"/>
            <a:r>
              <a:rPr lang="en-US" dirty="0"/>
              <a:t>Smooth temporal behavior</a:t>
            </a:r>
          </a:p>
          <a:p>
            <a:pPr lvl="1"/>
            <a:r>
              <a:rPr lang="en-US" dirty="0"/>
              <a:t>Overshoot dependence with geographic template</a:t>
            </a:r>
          </a:p>
        </p:txBody>
      </p:sp>
    </p:spTree>
    <p:extLst>
      <p:ext uri="{BB962C8B-B14F-4D97-AF65-F5344CB8AC3E}">
        <p14:creationId xmlns:p14="http://schemas.microsoft.com/office/powerpoint/2010/main" val="973289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2A171-8B5B-55D4-2867-06F66F2E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72E2B-CE37-02EB-215C-6A7DB373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Trapped Electrons (TREL)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540DF-0D40-FC2E-A531-430CB3A5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11362" y="1657867"/>
            <a:ext cx="4773938" cy="4128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3B77B-57BA-7F22-F6DB-956D86390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1063" y="4164502"/>
            <a:ext cx="3230084" cy="247248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6D2E32-37FB-D0F4-4DC4-C5CE0AD64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165600" cy="25632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Trapped Electrons</a:t>
            </a:r>
          </a:p>
          <a:p>
            <a:pPr lvl="1"/>
            <a:r>
              <a:rPr lang="en-US" dirty="0"/>
              <a:t>&lt;2 MeV (partially penetrating)</a:t>
            </a:r>
          </a:p>
          <a:p>
            <a:pPr lvl="1"/>
            <a:r>
              <a:rPr lang="en-US" dirty="0"/>
              <a:t>Highly variable, </a:t>
            </a:r>
            <a:br>
              <a:rPr lang="en-US" dirty="0"/>
            </a:br>
            <a:r>
              <a:rPr lang="en-US" dirty="0"/>
              <a:t>modulated by solar activity</a:t>
            </a:r>
          </a:p>
          <a:p>
            <a:pPr lvl="1"/>
            <a:r>
              <a:rPr lang="en-US" dirty="0"/>
              <a:t>Overshoot dependence with geographic template</a:t>
            </a:r>
          </a:p>
        </p:txBody>
      </p:sp>
    </p:spTree>
    <p:extLst>
      <p:ext uri="{BB962C8B-B14F-4D97-AF65-F5344CB8AC3E}">
        <p14:creationId xmlns:p14="http://schemas.microsoft.com/office/powerpoint/2010/main" val="1775314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B762B-72F6-BF78-FC18-CDF095D2C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EA11D9-7E3A-AF3F-3186-073009A1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Precipitating Electrons (PREL)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87625-BF33-33F3-926A-43C6CC83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11362" y="1657867"/>
            <a:ext cx="4773938" cy="4128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40B4E-C45C-00B5-8988-5D826521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021" y="4164502"/>
            <a:ext cx="3224167" cy="247248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6C8C80-D760-3C9B-7D8C-C4EFC682F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165600" cy="25632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Precipitating Electrons</a:t>
            </a:r>
          </a:p>
          <a:p>
            <a:pPr lvl="1"/>
            <a:r>
              <a:rPr lang="en-US" dirty="0"/>
              <a:t>&lt; 50 keV</a:t>
            </a:r>
          </a:p>
          <a:p>
            <a:pPr lvl="1"/>
            <a:r>
              <a:rPr lang="en-US" dirty="0"/>
              <a:t>Extreme flares</a:t>
            </a:r>
          </a:p>
          <a:p>
            <a:pPr lvl="1"/>
            <a:r>
              <a:rPr lang="en-US" dirty="0"/>
              <a:t>Only high magnetic latitude (COR &lt; 1.5)</a:t>
            </a:r>
          </a:p>
          <a:p>
            <a:pPr lvl="1"/>
            <a:r>
              <a:rPr lang="en-US" dirty="0"/>
              <a:t>Not modeled: screened, or flare heuristic</a:t>
            </a:r>
          </a:p>
        </p:txBody>
      </p:sp>
    </p:spTree>
    <p:extLst>
      <p:ext uri="{BB962C8B-B14F-4D97-AF65-F5344CB8AC3E}">
        <p14:creationId xmlns:p14="http://schemas.microsoft.com/office/powerpoint/2010/main" val="4055448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B4391-3A27-E836-9F25-49618050D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B98C06-4539-5731-88F4-EF34EBC0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Low-Energy Electrons (LEEL)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9AE99-E86B-A81A-0748-CAA87FF86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021" y="4178510"/>
            <a:ext cx="3224167" cy="244446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F02FFD-9C55-CF65-6114-CFEC0416F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4165600" cy="25632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Low Energy Electrons</a:t>
            </a:r>
          </a:p>
          <a:p>
            <a:pPr lvl="1"/>
            <a:r>
              <a:rPr lang="en-US" dirty="0"/>
              <a:t>&lt; 5 keV</a:t>
            </a:r>
          </a:p>
          <a:p>
            <a:pPr lvl="1"/>
            <a:r>
              <a:rPr lang="en-US" dirty="0"/>
              <a:t>~Daily Variation, ”Rare”</a:t>
            </a:r>
          </a:p>
          <a:p>
            <a:pPr lvl="1"/>
            <a:r>
              <a:rPr lang="en-US" dirty="0"/>
              <a:t>~Equatorial</a:t>
            </a:r>
          </a:p>
          <a:p>
            <a:pPr lvl="1"/>
            <a:r>
              <a:rPr lang="en-US" dirty="0"/>
              <a:t>Could be ”forbidden” electron population </a:t>
            </a:r>
            <a:br>
              <a:rPr lang="en-US" dirty="0"/>
            </a:br>
            <a:r>
              <a:rPr lang="en-US" dirty="0"/>
              <a:t>(e.g. Suvorova et al 2014)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653B2-F7D0-39FD-9EF8-3CEF04953BAF}"/>
              </a:ext>
            </a:extLst>
          </p:cNvPr>
          <p:cNvSpPr txBox="1"/>
          <p:nvPr/>
        </p:nvSpPr>
        <p:spPr>
          <a:xfrm>
            <a:off x="5979885" y="1944914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8046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72379A-86E5-C9E2-4FE9-6B21B20A9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533256"/>
            <a:ext cx="8229600" cy="296138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CXB – Cosmic X-ray Background shape &amp; norm (Chandra: Cappelluti et al 2017)</a:t>
            </a:r>
          </a:p>
          <a:p>
            <a:r>
              <a:rPr lang="en-US" dirty="0"/>
              <a:t>Halo – Galactic halo emission temperature &amp; emission measure (</a:t>
            </a:r>
            <a:r>
              <a:rPr lang="en-US" dirty="0" err="1"/>
              <a:t>HaloSat</a:t>
            </a:r>
            <a:r>
              <a:rPr lang="en-US" dirty="0"/>
              <a:t>: </a:t>
            </a:r>
            <a:r>
              <a:rPr lang="en-US" dirty="0" err="1"/>
              <a:t>Kaaret</a:t>
            </a:r>
            <a:r>
              <a:rPr lang="en-US" dirty="0"/>
              <a:t> et al 2019)</a:t>
            </a:r>
          </a:p>
          <a:p>
            <a:r>
              <a:rPr lang="en-US" dirty="0"/>
              <a:t>LHB – Local Hot Bubble emission temperature &amp; emission measure (ROSAT: Liu et al 2017)</a:t>
            </a:r>
          </a:p>
          <a:p>
            <a:r>
              <a:rPr lang="en-US" dirty="0"/>
              <a:t>SWCX – Solar Wind Charge Exchange lines (O VII, O VIII, Ne IX, default 0)</a:t>
            </a:r>
          </a:p>
          <a:p>
            <a:r>
              <a:rPr lang="en-US" dirty="0"/>
              <a:t>OK – neutral Oxygen K emission from terrestrial cusp environment (default 0)</a:t>
            </a:r>
          </a:p>
          <a:p>
            <a:r>
              <a:rPr lang="en-US" dirty="0"/>
              <a:t>All estimated background norms have reasonable estimates and limits based on published results, but are adjustable for better match to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18CDE4-06F3-68B2-468C-9FF6446A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Astrophysical &amp; Terrestrial X-rays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A3CA5E-4FB5-48F2-99FE-E35A3E4C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360744"/>
            <a:ext cx="3505200" cy="17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32C143C-62F9-8904-3E06-A7F86345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0" y="1360744"/>
            <a:ext cx="3987850" cy="190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4D71F-AA76-D35D-E186-62D30F098728}"/>
              </a:ext>
            </a:extLst>
          </p:cNvPr>
          <p:cNvSpPr txBox="1"/>
          <p:nvPr/>
        </p:nvSpPr>
        <p:spPr>
          <a:xfrm>
            <a:off x="7509323" y="1253022"/>
            <a:ext cx="10454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Local Hot Bubble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822C7-B025-2BEB-876A-8375B1285162}"/>
              </a:ext>
            </a:extLst>
          </p:cNvPr>
          <p:cNvSpPr txBox="1"/>
          <p:nvPr/>
        </p:nvSpPr>
        <p:spPr>
          <a:xfrm>
            <a:off x="3402783" y="3224802"/>
            <a:ext cx="16417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HaloSat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67314-DD07-61D3-0A4C-2C8F02D51B72}"/>
              </a:ext>
            </a:extLst>
          </p:cNvPr>
          <p:cNvSpPr txBox="1"/>
          <p:nvPr/>
        </p:nvSpPr>
        <p:spPr>
          <a:xfrm>
            <a:off x="7699374" y="3213556"/>
            <a:ext cx="16417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Credit: ROSAT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330BA-6267-3063-BF57-FFB560B54B3D}"/>
              </a:ext>
            </a:extLst>
          </p:cNvPr>
          <p:cNvSpPr txBox="1"/>
          <p:nvPr/>
        </p:nvSpPr>
        <p:spPr>
          <a:xfrm>
            <a:off x="3570514" y="1371445"/>
            <a:ext cx="654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Galactic</a:t>
            </a:r>
            <a:b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</a:t>
            </a:r>
          </a:p>
        </p:txBody>
      </p:sp>
    </p:spTree>
    <p:extLst>
      <p:ext uri="{BB962C8B-B14F-4D97-AF65-F5344CB8AC3E}">
        <p14:creationId xmlns:p14="http://schemas.microsoft.com/office/powerpoint/2010/main" val="614566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E3FBFC-E16F-B197-3F6E-D8F2CE58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XSPEC Fitting Example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DBA8DB-C7C7-60F0-FB3D-B089F113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4" y="1941381"/>
            <a:ext cx="5496791" cy="39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AB954CB-7FF4-E4E4-9A28-68A8960E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0" y="1499060"/>
            <a:ext cx="3808956" cy="521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1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7C3647-368A-204F-B445-A3ECA2CD6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406230"/>
            <a:ext cx="8229600" cy="245176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NICER consists of 52 non-imaging X-ray modules with nearly 2x effective area as EPIC-</a:t>
            </a:r>
            <a:r>
              <a:rPr lang="en-US" dirty="0" err="1"/>
              <a:t>pn</a:t>
            </a:r>
            <a:r>
              <a:rPr lang="en-US" dirty="0"/>
              <a:t> @ 1keV and ~3’ radius FOV</a:t>
            </a:r>
          </a:p>
          <a:p>
            <a:r>
              <a:rPr lang="en-US" dirty="0"/>
              <a:t>New analysis of existing J1856 data with in-development </a:t>
            </a:r>
            <a:r>
              <a:rPr lang="en-US" dirty="0" err="1"/>
              <a:t>cal</a:t>
            </a:r>
            <a:r>
              <a:rPr lang="en-US" dirty="0"/>
              <a:t> products</a:t>
            </a:r>
          </a:p>
          <a:p>
            <a:pPr lvl="1"/>
            <a:r>
              <a:rPr lang="en-US" dirty="0"/>
              <a:t>Includes 1BB for J1856 and Galactic Bulge, CXB, Local Hot Bubble, Galactic Halo, and other NXB components</a:t>
            </a:r>
          </a:p>
          <a:p>
            <a:pPr lvl="1"/>
            <a:r>
              <a:rPr lang="en-US" dirty="0"/>
              <a:t>NICER statistical error bars are ~1%</a:t>
            </a:r>
          </a:p>
          <a:p>
            <a:r>
              <a:rPr lang="en-US" dirty="0"/>
              <a:t>J1856 parameters are coupled with background parameters but are reasonable overall; no evidence of ~1 keV excess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F7F71-B667-6C4F-9A29-47A70319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Modeling of RX J1856</a:t>
            </a:r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1F10D1DA-8488-41A3-2E61-D47053CB1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21630"/>
            <a:ext cx="4114800" cy="2984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926CA-C637-3843-03AA-C6B81AF6A946}"/>
              </a:ext>
            </a:extLst>
          </p:cNvPr>
          <p:cNvSpPr txBox="1"/>
          <p:nvPr/>
        </p:nvSpPr>
        <p:spPr>
          <a:xfrm>
            <a:off x="2101241" y="1488766"/>
            <a:ext cx="24707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1BB Fit - NICER</a:t>
            </a:r>
          </a:p>
          <a:p>
            <a:r>
              <a:rPr lang="en-US" dirty="0"/>
              <a:t>  </a:t>
            </a:r>
            <a:r>
              <a:rPr lang="en-US" dirty="0" err="1"/>
              <a:t>nH</a:t>
            </a:r>
            <a:r>
              <a:rPr lang="en-US" dirty="0"/>
              <a:t> = 11.9(1.3) x 10</a:t>
            </a:r>
            <a:r>
              <a:rPr lang="en-US" baseline="30000" dirty="0"/>
              <a:t>-19</a:t>
            </a:r>
            <a:r>
              <a:rPr lang="en-US" dirty="0"/>
              <a:t> cm</a:t>
            </a:r>
            <a:r>
              <a:rPr lang="en-US" baseline="30000" dirty="0"/>
              <a:t>-2</a:t>
            </a:r>
          </a:p>
          <a:p>
            <a:r>
              <a:rPr lang="en-US" dirty="0"/>
              <a:t>  </a:t>
            </a:r>
            <a:r>
              <a:rPr lang="en-US" dirty="0" err="1"/>
              <a:t>kT</a:t>
            </a:r>
            <a:r>
              <a:rPr lang="en-US" dirty="0"/>
              <a:t> = 63.48(65) eV</a:t>
            </a:r>
            <a:br>
              <a:rPr lang="en-US" dirty="0"/>
            </a:br>
            <a:r>
              <a:rPr lang="en-US" dirty="0"/>
              <a:t>  Norm = 0.89(7) x Chandra </a:t>
            </a:r>
          </a:p>
        </p:txBody>
      </p:sp>
      <p:pic>
        <p:nvPicPr>
          <p:cNvPr id="7" name="Google Shape;267;p32">
            <a:extLst>
              <a:ext uri="{FF2B5EF4-FFF2-40B4-BE49-F238E27FC236}">
                <a16:creationId xmlns:a16="http://schemas.microsoft.com/office/drawing/2014/main" id="{97C4A269-47FA-2981-1BB2-9B43466449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883" y="1768412"/>
            <a:ext cx="3136239" cy="2397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5BE4D-E642-3CD9-972E-F5FAB564223D}"/>
              </a:ext>
            </a:extLst>
          </p:cNvPr>
          <p:cNvSpPr txBox="1"/>
          <p:nvPr/>
        </p:nvSpPr>
        <p:spPr>
          <a:xfrm>
            <a:off x="5017206" y="1465956"/>
            <a:ext cx="3669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J1856 Embedded in Bulge Diffuse Emission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CD31EA-F426-96FB-235C-452C876E2FE3}"/>
              </a:ext>
            </a:extLst>
          </p:cNvPr>
          <p:cNvSpPr txBox="1"/>
          <p:nvPr/>
        </p:nvSpPr>
        <p:spPr>
          <a:xfrm>
            <a:off x="6242923" y="3675333"/>
            <a:ext cx="217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ROSAT PSPC ¾ keV Survey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47FA8-E2EE-A866-B0BD-C8F441665B31}"/>
              </a:ext>
            </a:extLst>
          </p:cNvPr>
          <p:cNvSpPr txBox="1"/>
          <p:nvPr/>
        </p:nvSpPr>
        <p:spPr>
          <a:xfrm>
            <a:off x="993096" y="1510499"/>
            <a:ext cx="3962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J1856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8CCD1-8BB6-7EF3-F30B-2DE8051E24AC}"/>
              </a:ext>
            </a:extLst>
          </p:cNvPr>
          <p:cNvSpPr txBox="1"/>
          <p:nvPr/>
        </p:nvSpPr>
        <p:spPr>
          <a:xfrm>
            <a:off x="1116502" y="2096802"/>
            <a:ext cx="4251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Diffuse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F0AE0-E5F4-B956-16C8-90BC60F3C95C}"/>
              </a:ext>
            </a:extLst>
          </p:cNvPr>
          <p:cNvSpPr txBox="1"/>
          <p:nvPr/>
        </p:nvSpPr>
        <p:spPr>
          <a:xfrm>
            <a:off x="1329060" y="2550700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NXB</a:t>
            </a:r>
          </a:p>
        </p:txBody>
      </p:sp>
    </p:spTree>
    <p:extLst>
      <p:ext uri="{BB962C8B-B14F-4D97-AF65-F5344CB8AC3E}">
        <p14:creationId xmlns:p14="http://schemas.microsoft.com/office/powerpoint/2010/main" val="404784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C0E096-AF49-5C93-7A83-27E028FD5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a large extent the background is predictable a priori</a:t>
            </a:r>
          </a:p>
          <a:p>
            <a:r>
              <a:rPr lang="en-US" dirty="0"/>
              <a:t>The power of SCORPEON is that the a priori norms can be adjusted by fitting to data while simultaneously fitting to your source data</a:t>
            </a:r>
          </a:p>
          <a:p>
            <a:pPr lvl="1"/>
            <a:r>
              <a:rPr lang="en-US" dirty="0"/>
              <a:t>Better fit</a:t>
            </a:r>
          </a:p>
          <a:p>
            <a:pPr lvl="1"/>
            <a:r>
              <a:rPr lang="en-US" dirty="0"/>
              <a:t>Better capture of covariance between background uncertainty and science model parameter uncertainty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08374-0718-ECCA-3354-C0869B88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Up Front</a:t>
            </a:r>
          </a:p>
        </p:txBody>
      </p:sp>
    </p:spTree>
    <p:extLst>
      <p:ext uri="{BB962C8B-B14F-4D97-AF65-F5344CB8AC3E}">
        <p14:creationId xmlns:p14="http://schemas.microsoft.com/office/powerpoint/2010/main" val="325375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Calibration Elements (x52!)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75175" y="2056964"/>
            <a:ext cx="175336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MG_03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4625" r="4500" b="17438"/>
          <a:stretch>
            <a:fillRect/>
          </a:stretch>
        </p:blipFill>
        <p:spPr>
          <a:xfrm>
            <a:off x="675175" y="2153373"/>
            <a:ext cx="1753360" cy="1789627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675175" y="1456346"/>
            <a:ext cx="1753360" cy="600618"/>
          </a:xfrm>
          <a:prstGeom prst="down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X-rays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13235" r="4412"/>
          <a:stretch>
            <a:fillRect/>
          </a:stretch>
        </p:blipFill>
        <p:spPr>
          <a:xfrm>
            <a:off x="875376" y="5482487"/>
            <a:ext cx="1352958" cy="123213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875376" y="5388721"/>
            <a:ext cx="135295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1167346" y="4179376"/>
            <a:ext cx="769019" cy="1054058"/>
          </a:xfrm>
          <a:prstGeom prst="downArrow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32325" y="2103434"/>
            <a:ext cx="1095948" cy="1588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42568" y="3214260"/>
            <a:ext cx="1095948" cy="1588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632325" y="5390309"/>
            <a:ext cx="1095948" cy="1588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2325" y="5989721"/>
            <a:ext cx="1095948" cy="1588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/>
          <p:cNvSpPr>
            <a:spLocks noGrp="1"/>
          </p:cNvSpPr>
          <p:nvPr>
            <p:ph sz="quarter" idx="12"/>
          </p:nvPr>
        </p:nvSpPr>
        <p:spPr>
          <a:xfrm>
            <a:off x="4196446" y="1548522"/>
            <a:ext cx="4742567" cy="5046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Thermal Film</a:t>
            </a:r>
            <a:endParaRPr lang="en-US" sz="800" dirty="0"/>
          </a:p>
          <a:p>
            <a:pPr>
              <a:buNone/>
            </a:pPr>
            <a:r>
              <a:rPr lang="en-US" sz="800" dirty="0"/>
              <a:t>	</a:t>
            </a:r>
            <a:r>
              <a:rPr lang="en-US" sz="1800" dirty="0"/>
              <a:t>  </a:t>
            </a:r>
          </a:p>
          <a:p>
            <a:pPr>
              <a:buNone/>
            </a:pPr>
            <a:r>
              <a:rPr lang="en-US" dirty="0"/>
              <a:t>X-ray Concentrator</a:t>
            </a: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/>
              <a:t>(Note: No “Magnetic Broom”)	</a:t>
            </a:r>
            <a:endParaRPr lang="en-US" sz="3027" dirty="0"/>
          </a:p>
          <a:p>
            <a:pPr>
              <a:buNone/>
            </a:pPr>
            <a:r>
              <a:rPr lang="en-US" sz="3027" dirty="0"/>
              <a:t>Detector Window</a:t>
            </a:r>
            <a:br>
              <a:rPr lang="en-US" sz="3027" dirty="0"/>
            </a:br>
            <a:endParaRPr lang="en-US" sz="1800" dirty="0"/>
          </a:p>
          <a:p>
            <a:pPr>
              <a:buNone/>
            </a:pPr>
            <a:r>
              <a:rPr lang="en-US" sz="3027" dirty="0"/>
              <a:t>FPM Silicon Drift Detector</a:t>
            </a:r>
          </a:p>
          <a:p>
            <a:pPr>
              <a:buNone/>
            </a:pPr>
            <a:r>
              <a:rPr lang="en-US" sz="1800" dirty="0"/>
              <a:t>	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728273" y="1700098"/>
            <a:ext cx="419943" cy="356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28273" y="2858982"/>
            <a:ext cx="419943" cy="356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  <a:endCxn id="27" idx="1"/>
          </p:cNvCxnSpPr>
          <p:nvPr/>
        </p:nvCxnSpPr>
        <p:spPr>
          <a:xfrm flipV="1">
            <a:off x="3738515" y="4071600"/>
            <a:ext cx="457931" cy="13171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3738516" y="4866198"/>
            <a:ext cx="555188" cy="1123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5761A16-BF9D-5DC7-C44D-88285BC0A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284" y="4978654"/>
            <a:ext cx="4172220" cy="16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2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42B39-3F59-2B1B-47A6-5876B0F0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8229600" cy="5139487"/>
          </a:xfrm>
        </p:spPr>
        <p:txBody>
          <a:bodyPr>
            <a:normAutofit fontScale="92500"/>
          </a:bodyPr>
          <a:lstStyle/>
          <a:p>
            <a:r>
              <a:rPr lang="en-US" dirty="0"/>
              <a:t>Above ~25 keV deposited energy, an ADC </a:t>
            </a:r>
            <a:r>
              <a:rPr lang="en-US" b="1" dirty="0"/>
              <a:t>overshoot</a:t>
            </a:r>
            <a:r>
              <a:rPr lang="en-US" dirty="0"/>
              <a:t> is registered instead of a pulse height</a:t>
            </a:r>
          </a:p>
          <a:p>
            <a:pPr lvl="2"/>
            <a:r>
              <a:rPr lang="en-US" dirty="0"/>
              <a:t>Rate of overshoots can use as background proxy</a:t>
            </a:r>
          </a:p>
          <a:p>
            <a:r>
              <a:rPr lang="en-US" b="1" dirty="0"/>
              <a:t>Two</a:t>
            </a:r>
            <a:r>
              <a:rPr lang="en-US" dirty="0"/>
              <a:t> pulse-height measurements</a:t>
            </a:r>
          </a:p>
          <a:p>
            <a:pPr lvl="1"/>
            <a:r>
              <a:rPr lang="en-US" dirty="0"/>
              <a:t>Slow pulse shaper and Fast pulse shaper</a:t>
            </a:r>
          </a:p>
          <a:p>
            <a:pPr lvl="2"/>
            <a:r>
              <a:rPr lang="en-US" dirty="0"/>
              <a:t>Ionizing particles are spatially and geometrically distinct from X-ray interactions, two pulse heights respond differently!</a:t>
            </a:r>
          </a:p>
          <a:p>
            <a:pPr lvl="2"/>
            <a:r>
              <a:rPr lang="en-US" dirty="0"/>
              <a:t>Pulse height ratio PI_RATIO used as background diagnostic</a:t>
            </a:r>
          </a:p>
          <a:p>
            <a:r>
              <a:rPr lang="en-US" dirty="0"/>
              <a:t>NICER is not outfitted with a “magnetic broom,” and orbit is 55 degree inclination</a:t>
            </a:r>
          </a:p>
          <a:p>
            <a:pPr lvl="1"/>
            <a:r>
              <a:rPr lang="en-US" dirty="0"/>
              <a:t>Higher electron-related backgrounds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6C485D-7C92-69EC-494F-FA1D4FED8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Features of NICER</a:t>
            </a:r>
          </a:p>
        </p:txBody>
      </p:sp>
    </p:spTree>
    <p:extLst>
      <p:ext uri="{BB962C8B-B14F-4D97-AF65-F5344CB8AC3E}">
        <p14:creationId xmlns:p14="http://schemas.microsoft.com/office/powerpoint/2010/main" val="37873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9E885-63C5-8B89-60C2-CB294E54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2313234-997D-6C9F-8D2E-465670A67456}"/>
              </a:ext>
            </a:extLst>
          </p:cNvPr>
          <p:cNvGrpSpPr/>
          <p:nvPr/>
        </p:nvGrpSpPr>
        <p:grpSpPr>
          <a:xfrm>
            <a:off x="1185534" y="2288610"/>
            <a:ext cx="7530957" cy="977007"/>
            <a:chOff x="2560814" y="940663"/>
            <a:chExt cx="7530957" cy="97700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DDADA28-1A6C-F260-52D3-C45250A7BE96}"/>
                </a:ext>
              </a:extLst>
            </p:cNvPr>
            <p:cNvSpPr/>
            <p:nvPr/>
          </p:nvSpPr>
          <p:spPr>
            <a:xfrm>
              <a:off x="2560814" y="945222"/>
              <a:ext cx="7530957" cy="9657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4714EF1-29E5-DB33-766A-C1BFD831ACAA}"/>
                </a:ext>
              </a:extLst>
            </p:cNvPr>
            <p:cNvSpPr/>
            <p:nvPr/>
          </p:nvSpPr>
          <p:spPr>
            <a:xfrm>
              <a:off x="28356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FF4898E2-B09A-95A8-8D03-A9554684A702}"/>
                </a:ext>
              </a:extLst>
            </p:cNvPr>
            <p:cNvSpPr/>
            <p:nvPr/>
          </p:nvSpPr>
          <p:spPr>
            <a:xfrm>
              <a:off x="29880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2548A082-8BC2-48AA-E699-F73CDCF13390}"/>
                </a:ext>
              </a:extLst>
            </p:cNvPr>
            <p:cNvSpPr/>
            <p:nvPr/>
          </p:nvSpPr>
          <p:spPr>
            <a:xfrm>
              <a:off x="31404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A8DD39C3-E424-A7A2-9B4C-FB6D7659D711}"/>
                </a:ext>
              </a:extLst>
            </p:cNvPr>
            <p:cNvSpPr/>
            <p:nvPr/>
          </p:nvSpPr>
          <p:spPr>
            <a:xfrm>
              <a:off x="32928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6D15D657-E612-1ECE-1CB0-2F734BCE8DAA}"/>
                </a:ext>
              </a:extLst>
            </p:cNvPr>
            <p:cNvSpPr/>
            <p:nvPr/>
          </p:nvSpPr>
          <p:spPr>
            <a:xfrm>
              <a:off x="34452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4A7EB0E6-5C74-60D3-3311-96F9AECBE3CC}"/>
                </a:ext>
              </a:extLst>
            </p:cNvPr>
            <p:cNvSpPr/>
            <p:nvPr/>
          </p:nvSpPr>
          <p:spPr>
            <a:xfrm>
              <a:off x="35976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CE630AB-34C4-8F9A-A4C0-BEAE82873505}"/>
                </a:ext>
              </a:extLst>
            </p:cNvPr>
            <p:cNvSpPr/>
            <p:nvPr/>
          </p:nvSpPr>
          <p:spPr>
            <a:xfrm>
              <a:off x="37500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C783D4EE-D0D5-70FE-9378-BF9B6A16E1D3}"/>
                </a:ext>
              </a:extLst>
            </p:cNvPr>
            <p:cNvSpPr/>
            <p:nvPr/>
          </p:nvSpPr>
          <p:spPr>
            <a:xfrm>
              <a:off x="39024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EA21EF73-C0A7-EFBF-3368-7F52FB9AF7FB}"/>
                </a:ext>
              </a:extLst>
            </p:cNvPr>
            <p:cNvSpPr/>
            <p:nvPr/>
          </p:nvSpPr>
          <p:spPr>
            <a:xfrm>
              <a:off x="40548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3BADB886-01BB-36D3-46C2-2FF33D820108}"/>
                </a:ext>
              </a:extLst>
            </p:cNvPr>
            <p:cNvSpPr/>
            <p:nvPr/>
          </p:nvSpPr>
          <p:spPr>
            <a:xfrm>
              <a:off x="42072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B96331F4-06F8-37AF-FAFA-7DBFACF1D933}"/>
                </a:ext>
              </a:extLst>
            </p:cNvPr>
            <p:cNvSpPr/>
            <p:nvPr/>
          </p:nvSpPr>
          <p:spPr>
            <a:xfrm>
              <a:off x="43596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6337370C-6110-0AB9-EC45-D9A768244EDE}"/>
                </a:ext>
              </a:extLst>
            </p:cNvPr>
            <p:cNvSpPr/>
            <p:nvPr/>
          </p:nvSpPr>
          <p:spPr>
            <a:xfrm>
              <a:off x="45120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3B5E7E9F-7390-17B0-86F1-4AEAF02D201F}"/>
                </a:ext>
              </a:extLst>
            </p:cNvPr>
            <p:cNvSpPr/>
            <p:nvPr/>
          </p:nvSpPr>
          <p:spPr>
            <a:xfrm>
              <a:off x="46644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429045A-BCC1-BB25-ACB7-1CD94D5BB073}"/>
                </a:ext>
              </a:extLst>
            </p:cNvPr>
            <p:cNvSpPr/>
            <p:nvPr/>
          </p:nvSpPr>
          <p:spPr>
            <a:xfrm>
              <a:off x="48168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642B0522-1487-08FF-AC16-783CBE033F11}"/>
                </a:ext>
              </a:extLst>
            </p:cNvPr>
            <p:cNvSpPr/>
            <p:nvPr/>
          </p:nvSpPr>
          <p:spPr>
            <a:xfrm>
              <a:off x="49692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C8547F0-833C-3BD9-E079-981A0FFFE38D}"/>
                </a:ext>
              </a:extLst>
            </p:cNvPr>
            <p:cNvSpPr/>
            <p:nvPr/>
          </p:nvSpPr>
          <p:spPr>
            <a:xfrm>
              <a:off x="51216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DDCA67E-1291-0366-BF80-41F7C83DA073}"/>
                </a:ext>
              </a:extLst>
            </p:cNvPr>
            <p:cNvSpPr/>
            <p:nvPr/>
          </p:nvSpPr>
          <p:spPr>
            <a:xfrm>
              <a:off x="52740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F8BF76E-AFA3-921C-7030-918A5779F7B3}"/>
                </a:ext>
              </a:extLst>
            </p:cNvPr>
            <p:cNvSpPr/>
            <p:nvPr/>
          </p:nvSpPr>
          <p:spPr>
            <a:xfrm>
              <a:off x="54264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47740C50-D2E8-606D-D797-C1D10DD8B96C}"/>
                </a:ext>
              </a:extLst>
            </p:cNvPr>
            <p:cNvSpPr/>
            <p:nvPr/>
          </p:nvSpPr>
          <p:spPr>
            <a:xfrm>
              <a:off x="55788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794A0F00-E484-DE1A-135E-0CA4BA96CDC8}"/>
                </a:ext>
              </a:extLst>
            </p:cNvPr>
            <p:cNvSpPr/>
            <p:nvPr/>
          </p:nvSpPr>
          <p:spPr>
            <a:xfrm>
              <a:off x="57312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B95A1D92-3BCC-735C-697D-A4247A637721}"/>
                </a:ext>
              </a:extLst>
            </p:cNvPr>
            <p:cNvSpPr/>
            <p:nvPr/>
          </p:nvSpPr>
          <p:spPr>
            <a:xfrm>
              <a:off x="58836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35A21322-8243-7DBB-C85F-367E5D0416A7}"/>
                </a:ext>
              </a:extLst>
            </p:cNvPr>
            <p:cNvSpPr/>
            <p:nvPr/>
          </p:nvSpPr>
          <p:spPr>
            <a:xfrm>
              <a:off x="6036067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7EC2513D-0484-9925-1E28-B3254389BA50}"/>
                </a:ext>
              </a:extLst>
            </p:cNvPr>
            <p:cNvSpPr/>
            <p:nvPr/>
          </p:nvSpPr>
          <p:spPr>
            <a:xfrm>
              <a:off x="65102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A0789805-7E84-3F5A-4029-A134E0F56D30}"/>
                </a:ext>
              </a:extLst>
            </p:cNvPr>
            <p:cNvSpPr/>
            <p:nvPr/>
          </p:nvSpPr>
          <p:spPr>
            <a:xfrm>
              <a:off x="66626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6A2FC9DE-221C-8031-AEEB-8D136C59780F}"/>
                </a:ext>
              </a:extLst>
            </p:cNvPr>
            <p:cNvSpPr/>
            <p:nvPr/>
          </p:nvSpPr>
          <p:spPr>
            <a:xfrm>
              <a:off x="68150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14FE2697-7D66-0671-CECE-457B488B43F3}"/>
                </a:ext>
              </a:extLst>
            </p:cNvPr>
            <p:cNvSpPr/>
            <p:nvPr/>
          </p:nvSpPr>
          <p:spPr>
            <a:xfrm>
              <a:off x="69674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8321ED83-0C46-66F0-2F16-D3C9011993BA}"/>
                </a:ext>
              </a:extLst>
            </p:cNvPr>
            <p:cNvSpPr/>
            <p:nvPr/>
          </p:nvSpPr>
          <p:spPr>
            <a:xfrm>
              <a:off x="71198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2014693D-ED21-6FD7-2F93-624B9451F1D4}"/>
                </a:ext>
              </a:extLst>
            </p:cNvPr>
            <p:cNvSpPr/>
            <p:nvPr/>
          </p:nvSpPr>
          <p:spPr>
            <a:xfrm>
              <a:off x="72722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ABB65D90-2E1F-A9B4-9A8C-3DDBBAD35A8C}"/>
                </a:ext>
              </a:extLst>
            </p:cNvPr>
            <p:cNvSpPr/>
            <p:nvPr/>
          </p:nvSpPr>
          <p:spPr>
            <a:xfrm>
              <a:off x="74246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5ECA58AF-4262-D48B-D36C-84306C7A8A98}"/>
                </a:ext>
              </a:extLst>
            </p:cNvPr>
            <p:cNvSpPr/>
            <p:nvPr/>
          </p:nvSpPr>
          <p:spPr>
            <a:xfrm>
              <a:off x="75770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BBFCD38C-2D2F-CCBE-23D0-1FFD2FB9D776}"/>
                </a:ext>
              </a:extLst>
            </p:cNvPr>
            <p:cNvSpPr/>
            <p:nvPr/>
          </p:nvSpPr>
          <p:spPr>
            <a:xfrm>
              <a:off x="77294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81AF6465-9043-1967-48AE-D3467CACB1FE}"/>
                </a:ext>
              </a:extLst>
            </p:cNvPr>
            <p:cNvSpPr/>
            <p:nvPr/>
          </p:nvSpPr>
          <p:spPr>
            <a:xfrm>
              <a:off x="78818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1FC50347-0DC7-1F19-F15D-E9BA07D21753}"/>
                </a:ext>
              </a:extLst>
            </p:cNvPr>
            <p:cNvSpPr/>
            <p:nvPr/>
          </p:nvSpPr>
          <p:spPr>
            <a:xfrm>
              <a:off x="80342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CD545E02-2C7E-72EA-9EB9-DFC7DC36A5F7}"/>
                </a:ext>
              </a:extLst>
            </p:cNvPr>
            <p:cNvSpPr/>
            <p:nvPr/>
          </p:nvSpPr>
          <p:spPr>
            <a:xfrm>
              <a:off x="81866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AC78D6AD-CABB-C0D7-88C9-18922D0CB0EA}"/>
                </a:ext>
              </a:extLst>
            </p:cNvPr>
            <p:cNvSpPr/>
            <p:nvPr/>
          </p:nvSpPr>
          <p:spPr>
            <a:xfrm>
              <a:off x="83390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83CA5DAA-E261-6955-DAB2-05A7FDE98726}"/>
                </a:ext>
              </a:extLst>
            </p:cNvPr>
            <p:cNvSpPr/>
            <p:nvPr/>
          </p:nvSpPr>
          <p:spPr>
            <a:xfrm>
              <a:off x="84914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AC982033-6AF5-8A9F-7EFB-124EF2C2E8D2}"/>
                </a:ext>
              </a:extLst>
            </p:cNvPr>
            <p:cNvSpPr/>
            <p:nvPr/>
          </p:nvSpPr>
          <p:spPr>
            <a:xfrm>
              <a:off x="86438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E4DBBDD1-2CE8-243C-C1E4-E94C0C91131A}"/>
                </a:ext>
              </a:extLst>
            </p:cNvPr>
            <p:cNvSpPr/>
            <p:nvPr/>
          </p:nvSpPr>
          <p:spPr>
            <a:xfrm>
              <a:off x="87962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955CC355-1C1F-B66C-8177-A96E7E702B1F}"/>
                </a:ext>
              </a:extLst>
            </p:cNvPr>
            <p:cNvSpPr/>
            <p:nvPr/>
          </p:nvSpPr>
          <p:spPr>
            <a:xfrm>
              <a:off x="89486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B950EAEE-AC29-8C7F-5643-B4005D59861B}"/>
                </a:ext>
              </a:extLst>
            </p:cNvPr>
            <p:cNvSpPr/>
            <p:nvPr/>
          </p:nvSpPr>
          <p:spPr>
            <a:xfrm>
              <a:off x="91010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1079AB98-3259-4442-B322-7877B448B407}"/>
                </a:ext>
              </a:extLst>
            </p:cNvPr>
            <p:cNvSpPr/>
            <p:nvPr/>
          </p:nvSpPr>
          <p:spPr>
            <a:xfrm>
              <a:off x="92534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715F9DD6-F75C-4201-4508-2AEB73F393D9}"/>
                </a:ext>
              </a:extLst>
            </p:cNvPr>
            <p:cNvSpPr/>
            <p:nvPr/>
          </p:nvSpPr>
          <p:spPr>
            <a:xfrm>
              <a:off x="94058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469A45AD-236A-C299-F6F2-7BEEF67DD7A8}"/>
                </a:ext>
              </a:extLst>
            </p:cNvPr>
            <p:cNvSpPr/>
            <p:nvPr/>
          </p:nvSpPr>
          <p:spPr>
            <a:xfrm>
              <a:off x="95582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B33C2024-5CE0-6546-05C9-02AE2052C03E}"/>
                </a:ext>
              </a:extLst>
            </p:cNvPr>
            <p:cNvSpPr/>
            <p:nvPr/>
          </p:nvSpPr>
          <p:spPr>
            <a:xfrm>
              <a:off x="9710600" y="1829388"/>
              <a:ext cx="82194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F269256-7FD2-53FF-E9C4-7EA57EFAD268}"/>
                </a:ext>
              </a:extLst>
            </p:cNvPr>
            <p:cNvSpPr/>
            <p:nvPr/>
          </p:nvSpPr>
          <p:spPr>
            <a:xfrm>
              <a:off x="6201658" y="1823300"/>
              <a:ext cx="223622" cy="94370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E5512916-F60F-77A7-F0B0-5CB9CFC87526}"/>
                </a:ext>
              </a:extLst>
            </p:cNvPr>
            <p:cNvSpPr/>
            <p:nvPr/>
          </p:nvSpPr>
          <p:spPr>
            <a:xfrm>
              <a:off x="2835668" y="940663"/>
              <a:ext cx="6957126" cy="82193"/>
            </a:xfrm>
            <a:prstGeom prst="roundRect">
              <a:avLst/>
            </a:prstGeom>
            <a:solidFill>
              <a:srgbClr val="E983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67C0BEE5-26FD-E681-C6AF-AC7473DD7B48}"/>
              </a:ext>
            </a:extLst>
          </p:cNvPr>
          <p:cNvSpPr txBox="1"/>
          <p:nvPr/>
        </p:nvSpPr>
        <p:spPr>
          <a:xfrm>
            <a:off x="4651750" y="3217037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FEDF2F5-DC74-2808-2044-2C20B01A4FEA}"/>
              </a:ext>
            </a:extLst>
          </p:cNvPr>
          <p:cNvSpPr txBox="1"/>
          <p:nvPr/>
        </p:nvSpPr>
        <p:spPr>
          <a:xfrm>
            <a:off x="1130753" y="2309462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SDD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26A7347-AC97-113C-984F-5DC62677A67D}"/>
              </a:ext>
            </a:extLst>
          </p:cNvPr>
          <p:cNvSpPr txBox="1"/>
          <p:nvPr/>
        </p:nvSpPr>
        <p:spPr>
          <a:xfrm>
            <a:off x="7789279" y="2072068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F3513C9-90EE-AA14-0500-071F65CCACE5}"/>
              </a:ext>
            </a:extLst>
          </p:cNvPr>
          <p:cNvGrpSpPr/>
          <p:nvPr/>
        </p:nvGrpSpPr>
        <p:grpSpPr>
          <a:xfrm rot="20920104">
            <a:off x="6286992" y="2430880"/>
            <a:ext cx="127555" cy="55626"/>
            <a:chOff x="3292867" y="2557570"/>
            <a:chExt cx="914400" cy="398761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A1C0A4F-9F5D-B4CC-3377-7D2E896FE54C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6E73630-B9A2-F4A1-322B-98E41736F404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Freeform 152">
            <a:extLst>
              <a:ext uri="{FF2B5EF4-FFF2-40B4-BE49-F238E27FC236}">
                <a16:creationId xmlns:a16="http://schemas.microsoft.com/office/drawing/2014/main" id="{E26C673E-4553-12A5-11F9-A5BDC78A37B2}"/>
              </a:ext>
            </a:extLst>
          </p:cNvPr>
          <p:cNvSpPr/>
          <p:nvPr/>
        </p:nvSpPr>
        <p:spPr>
          <a:xfrm flipH="1">
            <a:off x="4949891" y="2370675"/>
            <a:ext cx="1362924" cy="819821"/>
          </a:xfrm>
          <a:custGeom>
            <a:avLst/>
            <a:gdLst>
              <a:gd name="connsiteX0" fmla="*/ 0 w 2597668"/>
              <a:gd name="connsiteY0" fmla="*/ 0 h 825022"/>
              <a:gd name="connsiteX1" fmla="*/ 185630 w 2597668"/>
              <a:gd name="connsiteY1" fmla="*/ 295633 h 825022"/>
              <a:gd name="connsiteX2" fmla="*/ 680643 w 2597668"/>
              <a:gd name="connsiteY2" fmla="*/ 481263 h 825022"/>
              <a:gd name="connsiteX3" fmla="*/ 2385690 w 2597668"/>
              <a:gd name="connsiteY3" fmla="*/ 701269 h 825022"/>
              <a:gd name="connsiteX4" fmla="*/ 2571320 w 2597668"/>
              <a:gd name="connsiteY4" fmla="*/ 804397 h 825022"/>
              <a:gd name="connsiteX5" fmla="*/ 2571320 w 2597668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1993805 w 2589182"/>
              <a:gd name="connsiteY3" fmla="*/ 666893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2076307 w 2589182"/>
              <a:gd name="connsiteY3" fmla="*/ 653142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72311"/>
              <a:gd name="connsiteY0" fmla="*/ 0 h 825022"/>
              <a:gd name="connsiteX1" fmla="*/ 185630 w 2572311"/>
              <a:gd name="connsiteY1" fmla="*/ 295633 h 825022"/>
              <a:gd name="connsiteX2" fmla="*/ 680643 w 2572311"/>
              <a:gd name="connsiteY2" fmla="*/ 481263 h 825022"/>
              <a:gd name="connsiteX3" fmla="*/ 2076307 w 2572311"/>
              <a:gd name="connsiteY3" fmla="*/ 653142 h 825022"/>
              <a:gd name="connsiteX4" fmla="*/ 2385690 w 2572311"/>
              <a:gd name="connsiteY4" fmla="*/ 673768 h 825022"/>
              <a:gd name="connsiteX5" fmla="*/ 2571320 w 2572311"/>
              <a:gd name="connsiteY5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20" h="825022">
                <a:moveTo>
                  <a:pt x="0" y="0"/>
                </a:moveTo>
                <a:cubicBezTo>
                  <a:pt x="36095" y="107711"/>
                  <a:pt x="72190" y="215423"/>
                  <a:pt x="185630" y="295633"/>
                </a:cubicBezTo>
                <a:cubicBezTo>
                  <a:pt x="299071" y="375844"/>
                  <a:pt x="365530" y="421678"/>
                  <a:pt x="680643" y="481263"/>
                </a:cubicBezTo>
                <a:cubicBezTo>
                  <a:pt x="995756" y="540848"/>
                  <a:pt x="1761194" y="595849"/>
                  <a:pt x="2076307" y="653142"/>
                </a:cubicBezTo>
                <a:cubicBezTo>
                  <a:pt x="2391420" y="710435"/>
                  <a:pt x="2530069" y="706712"/>
                  <a:pt x="2571320" y="8250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D21C5F4-CDB7-AE04-1EC2-4D54008AEAB2}"/>
              </a:ext>
            </a:extLst>
          </p:cNvPr>
          <p:cNvGrpSpPr/>
          <p:nvPr/>
        </p:nvGrpSpPr>
        <p:grpSpPr>
          <a:xfrm rot="15112130">
            <a:off x="6146263" y="2380649"/>
            <a:ext cx="127555" cy="55626"/>
            <a:chOff x="3292867" y="2557570"/>
            <a:chExt cx="914400" cy="398761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363166-AECD-17EB-95D3-5A96ADE9B840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E9B399F9-AA07-677D-0E1C-6C34887B1B62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068F87A-F30B-6973-EFED-E391DC1BCCF5}"/>
              </a:ext>
            </a:extLst>
          </p:cNvPr>
          <p:cNvGrpSpPr/>
          <p:nvPr/>
        </p:nvGrpSpPr>
        <p:grpSpPr>
          <a:xfrm rot="10468480">
            <a:off x="6252125" y="2338439"/>
            <a:ext cx="127555" cy="55626"/>
            <a:chOff x="3292867" y="2557570"/>
            <a:chExt cx="914400" cy="398761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76DCB9B-8451-6C9E-724D-026BCD4E79AC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54CF52D-C074-DF01-FE60-257F452B0B85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05751E4E-98BF-67A2-46F4-5CA82618BFD5}"/>
              </a:ext>
            </a:extLst>
          </p:cNvPr>
          <p:cNvCxnSpPr>
            <a:cxnSpLocks/>
          </p:cNvCxnSpPr>
          <p:nvPr/>
        </p:nvCxnSpPr>
        <p:spPr>
          <a:xfrm>
            <a:off x="6303611" y="1827029"/>
            <a:ext cx="0" cy="490982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380D178A-F61E-0541-F281-587537BAE0B7}"/>
              </a:ext>
            </a:extLst>
          </p:cNvPr>
          <p:cNvSpPr txBox="1"/>
          <p:nvPr/>
        </p:nvSpPr>
        <p:spPr>
          <a:xfrm>
            <a:off x="5287320" y="1560088"/>
            <a:ext cx="130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Energy Electron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63CA15A-07F1-3061-5ADF-C009B966ADCD}"/>
              </a:ext>
            </a:extLst>
          </p:cNvPr>
          <p:cNvGrpSpPr/>
          <p:nvPr/>
        </p:nvGrpSpPr>
        <p:grpSpPr>
          <a:xfrm rot="20920104">
            <a:off x="2911778" y="2738117"/>
            <a:ext cx="127555" cy="55626"/>
            <a:chOff x="3292867" y="2557570"/>
            <a:chExt cx="914400" cy="398761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A43AC1D6-9BA0-51DA-1846-2FDC90A5BD16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BA51F66E-2949-709D-B983-60AB60317334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99EDCC6D-FF80-C0A3-56D1-F22D85409662}"/>
              </a:ext>
            </a:extLst>
          </p:cNvPr>
          <p:cNvGrpSpPr/>
          <p:nvPr/>
        </p:nvGrpSpPr>
        <p:grpSpPr>
          <a:xfrm rot="1262694">
            <a:off x="2745205" y="2804340"/>
            <a:ext cx="364987" cy="407507"/>
            <a:chOff x="4456415" y="2580401"/>
            <a:chExt cx="478480" cy="534222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64534E8E-A155-7FD2-9248-D78A27B56E43}"/>
                </a:ext>
              </a:extLst>
            </p:cNvPr>
            <p:cNvGrpSpPr/>
            <p:nvPr/>
          </p:nvGrpSpPr>
          <p:grpSpPr>
            <a:xfrm rot="20920104">
              <a:off x="4518305" y="2621006"/>
              <a:ext cx="188477" cy="82193"/>
              <a:chOff x="3292867" y="2557570"/>
              <a:chExt cx="914400" cy="398761"/>
            </a:xfrm>
          </p:grpSpPr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F30396-C9FF-C749-C4EA-0AA3EA0774A4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024DD455-91FE-CAB1-F7DB-D95CF941059F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05E8A8F1-9AB3-4693-02D5-6FE697C0431C}"/>
                </a:ext>
              </a:extLst>
            </p:cNvPr>
            <p:cNvGrpSpPr/>
            <p:nvPr/>
          </p:nvGrpSpPr>
          <p:grpSpPr>
            <a:xfrm rot="11481507">
              <a:off x="4663238" y="2735280"/>
              <a:ext cx="188477" cy="82193"/>
              <a:chOff x="3292867" y="2557570"/>
              <a:chExt cx="914400" cy="398761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36FDF591-59D0-1879-32D6-0A58A4147DC9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F2193919-8977-D80C-C27F-80EE538AB161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2D728FD-6F4A-6544-9F7E-BD996804890B}"/>
                </a:ext>
              </a:extLst>
            </p:cNvPr>
            <p:cNvGrpSpPr/>
            <p:nvPr/>
          </p:nvGrpSpPr>
          <p:grpSpPr>
            <a:xfrm rot="19373630">
              <a:off x="4456415" y="2814443"/>
              <a:ext cx="188477" cy="82193"/>
              <a:chOff x="3292867" y="2557570"/>
              <a:chExt cx="914400" cy="398761"/>
            </a:xfrm>
          </p:grpSpPr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29CC9715-3A01-E834-E492-E707923DFFE0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0E803CEB-A4DA-2C0A-8B2F-4B0C0B277292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525AF2E0-25FB-4F9A-D848-CE209A616BDC}"/>
                </a:ext>
              </a:extLst>
            </p:cNvPr>
            <p:cNvGrpSpPr/>
            <p:nvPr/>
          </p:nvGrpSpPr>
          <p:grpSpPr>
            <a:xfrm rot="14677263">
              <a:off x="4647749" y="2891691"/>
              <a:ext cx="188477" cy="82193"/>
              <a:chOff x="3292867" y="2557570"/>
              <a:chExt cx="914400" cy="398761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31EED4F6-A9CA-CF0D-AE0C-B8AFFD86E84F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AC023AA-783C-38FD-17F3-E89B23DA534D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C734521-E42C-F6D2-5D3C-247FF66CF1C3}"/>
                </a:ext>
              </a:extLst>
            </p:cNvPr>
            <p:cNvGrpSpPr/>
            <p:nvPr/>
          </p:nvGrpSpPr>
          <p:grpSpPr>
            <a:xfrm rot="9098012">
              <a:off x="4746418" y="2580401"/>
              <a:ext cx="188477" cy="82193"/>
              <a:chOff x="3292867" y="2557570"/>
              <a:chExt cx="914400" cy="398761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89D3E493-F29D-3898-8C61-AB18EF00B46F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4392130-A599-21D8-4969-27D240C03460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49547791-6D85-B9A9-DB7C-3B13855B9BDD}"/>
                </a:ext>
              </a:extLst>
            </p:cNvPr>
            <p:cNvGrpSpPr/>
            <p:nvPr/>
          </p:nvGrpSpPr>
          <p:grpSpPr>
            <a:xfrm rot="17923033">
              <a:off x="4481430" y="2979288"/>
              <a:ext cx="188477" cy="82193"/>
              <a:chOff x="3292867" y="2557570"/>
              <a:chExt cx="914400" cy="398761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19249927-5BA2-513C-96EC-59BE999F4326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A2C5D9CE-52DA-214B-7917-611E5717E5D6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432955E-0F7E-9FA6-1BB3-7A21FB5E8BF0}"/>
              </a:ext>
            </a:extLst>
          </p:cNvPr>
          <p:cNvGrpSpPr/>
          <p:nvPr/>
        </p:nvGrpSpPr>
        <p:grpSpPr>
          <a:xfrm rot="15112130">
            <a:off x="3112768" y="2758450"/>
            <a:ext cx="127555" cy="55626"/>
            <a:chOff x="3292867" y="2557570"/>
            <a:chExt cx="914400" cy="398761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D2D5470-54EE-86AC-650C-108EAA8F20BE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691E5F85-9DB2-D848-65F4-44BEDA2934F3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A898EA2-FB2E-4863-9510-8E07042D2A87}"/>
              </a:ext>
            </a:extLst>
          </p:cNvPr>
          <p:cNvGrpSpPr/>
          <p:nvPr/>
        </p:nvGrpSpPr>
        <p:grpSpPr>
          <a:xfrm rot="2385223">
            <a:off x="2974525" y="2633613"/>
            <a:ext cx="127555" cy="55626"/>
            <a:chOff x="3292867" y="2557570"/>
            <a:chExt cx="914400" cy="398761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53130387-CC5C-B9DB-250E-9F56E145C3DA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16FECFB-3401-5F97-73BB-79045F46C7F5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CB4D5F5E-478E-5C32-E6CB-E66553245D4A}"/>
              </a:ext>
            </a:extLst>
          </p:cNvPr>
          <p:cNvGrpSpPr/>
          <p:nvPr/>
        </p:nvGrpSpPr>
        <p:grpSpPr>
          <a:xfrm rot="10468480">
            <a:off x="3244331" y="2658837"/>
            <a:ext cx="127555" cy="55626"/>
            <a:chOff x="3292867" y="2557570"/>
            <a:chExt cx="914400" cy="398761"/>
          </a:xfrm>
        </p:grpSpPr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23E1D878-4819-3B58-F59D-CCE1D316E469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0E8647E-075E-37D5-FE04-E42012483991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5A55332D-788B-1C73-075C-85B5574ACB11}"/>
              </a:ext>
            </a:extLst>
          </p:cNvPr>
          <p:cNvCxnSpPr/>
          <p:nvPr/>
        </p:nvCxnSpPr>
        <p:spPr>
          <a:xfrm flipV="1">
            <a:off x="2420094" y="1827029"/>
            <a:ext cx="1289406" cy="1959429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D87976CB-5321-8C35-728F-8D7CF982592A}"/>
              </a:ext>
            </a:extLst>
          </p:cNvPr>
          <p:cNvGrpSpPr/>
          <p:nvPr/>
        </p:nvGrpSpPr>
        <p:grpSpPr>
          <a:xfrm rot="13942746">
            <a:off x="3049567" y="2310284"/>
            <a:ext cx="364987" cy="407507"/>
            <a:chOff x="4456415" y="2580401"/>
            <a:chExt cx="478480" cy="534222"/>
          </a:xfrm>
        </p:grpSpPr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F8066A08-AFF6-9B78-ABD3-3B662C713746}"/>
                </a:ext>
              </a:extLst>
            </p:cNvPr>
            <p:cNvGrpSpPr/>
            <p:nvPr/>
          </p:nvGrpSpPr>
          <p:grpSpPr>
            <a:xfrm rot="20920104">
              <a:off x="4518305" y="2621006"/>
              <a:ext cx="188477" cy="82193"/>
              <a:chOff x="3292867" y="2557570"/>
              <a:chExt cx="914400" cy="398761"/>
            </a:xfrm>
          </p:grpSpPr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F45D441D-0D6C-E362-B14B-E0985250E270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2B765F50-EF74-C7C6-A25E-708562BB0FF7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FBFC54F4-8110-308A-E033-5E4258A58F35}"/>
                </a:ext>
              </a:extLst>
            </p:cNvPr>
            <p:cNvGrpSpPr/>
            <p:nvPr/>
          </p:nvGrpSpPr>
          <p:grpSpPr>
            <a:xfrm rot="11481507">
              <a:off x="4663238" y="2735280"/>
              <a:ext cx="188477" cy="82193"/>
              <a:chOff x="3292867" y="2557570"/>
              <a:chExt cx="914400" cy="398761"/>
            </a:xfrm>
          </p:grpSpPr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02D58E6E-7BD8-2DE8-5D24-AEE8BCF511E9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8408D8F2-A670-6538-DE76-3320BF646B87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106CCE2C-A38F-2CBF-1B4A-4918FA37A97D}"/>
                </a:ext>
              </a:extLst>
            </p:cNvPr>
            <p:cNvGrpSpPr/>
            <p:nvPr/>
          </p:nvGrpSpPr>
          <p:grpSpPr>
            <a:xfrm rot="19373630">
              <a:off x="4456415" y="2814443"/>
              <a:ext cx="188477" cy="82193"/>
              <a:chOff x="3292867" y="2557570"/>
              <a:chExt cx="914400" cy="398761"/>
            </a:xfrm>
          </p:grpSpPr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FDB7FD6B-2DCE-B43B-04D3-1A05BB53AE68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F6247E09-5FC0-111A-905C-D521551AE16C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DAED81B2-E969-E9BA-478F-F938F38F4F00}"/>
                </a:ext>
              </a:extLst>
            </p:cNvPr>
            <p:cNvGrpSpPr/>
            <p:nvPr/>
          </p:nvGrpSpPr>
          <p:grpSpPr>
            <a:xfrm rot="14677263">
              <a:off x="4647749" y="2891691"/>
              <a:ext cx="188477" cy="82193"/>
              <a:chOff x="3292867" y="2557570"/>
              <a:chExt cx="914400" cy="398761"/>
            </a:xfrm>
          </p:grpSpPr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2802FC41-9412-E8A8-489D-777CAB8840D4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E241D006-DE1A-4B9B-4CD2-D6BB28815196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2E5847C2-3675-1126-4E92-AED22BE045A0}"/>
                </a:ext>
              </a:extLst>
            </p:cNvPr>
            <p:cNvGrpSpPr/>
            <p:nvPr/>
          </p:nvGrpSpPr>
          <p:grpSpPr>
            <a:xfrm rot="9098012">
              <a:off x="4746418" y="2580401"/>
              <a:ext cx="188477" cy="82193"/>
              <a:chOff x="3292867" y="2557570"/>
              <a:chExt cx="914400" cy="398761"/>
            </a:xfrm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731AB463-9E42-8F88-78B1-BC5FBA402810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4CC4F083-B7D1-4708-EAA8-92ACA978B2BF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5D1D734-9C64-A82A-9449-1ECE51D125DE}"/>
                </a:ext>
              </a:extLst>
            </p:cNvPr>
            <p:cNvGrpSpPr/>
            <p:nvPr/>
          </p:nvGrpSpPr>
          <p:grpSpPr>
            <a:xfrm rot="17923033">
              <a:off x="4481430" y="2979288"/>
              <a:ext cx="188477" cy="82193"/>
              <a:chOff x="3292867" y="2557570"/>
              <a:chExt cx="914400" cy="398761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9787B7B9-8083-6805-D03B-5433009A1150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767DC871-1EE4-0FC7-582D-3540CCE73847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7" name="Freeform 276">
            <a:extLst>
              <a:ext uri="{FF2B5EF4-FFF2-40B4-BE49-F238E27FC236}">
                <a16:creationId xmlns:a16="http://schemas.microsoft.com/office/drawing/2014/main" id="{D2B12FD5-AC93-6095-2F1A-DC0DC5BB892F}"/>
              </a:ext>
            </a:extLst>
          </p:cNvPr>
          <p:cNvSpPr/>
          <p:nvPr/>
        </p:nvSpPr>
        <p:spPr>
          <a:xfrm>
            <a:off x="1817434" y="2365474"/>
            <a:ext cx="3125398" cy="825022"/>
          </a:xfrm>
          <a:custGeom>
            <a:avLst/>
            <a:gdLst>
              <a:gd name="connsiteX0" fmla="*/ 0 w 2597668"/>
              <a:gd name="connsiteY0" fmla="*/ 0 h 825022"/>
              <a:gd name="connsiteX1" fmla="*/ 185630 w 2597668"/>
              <a:gd name="connsiteY1" fmla="*/ 295633 h 825022"/>
              <a:gd name="connsiteX2" fmla="*/ 680643 w 2597668"/>
              <a:gd name="connsiteY2" fmla="*/ 481263 h 825022"/>
              <a:gd name="connsiteX3" fmla="*/ 2385690 w 2597668"/>
              <a:gd name="connsiteY3" fmla="*/ 701269 h 825022"/>
              <a:gd name="connsiteX4" fmla="*/ 2571320 w 2597668"/>
              <a:gd name="connsiteY4" fmla="*/ 804397 h 825022"/>
              <a:gd name="connsiteX5" fmla="*/ 2571320 w 2597668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1993805 w 2589182"/>
              <a:gd name="connsiteY3" fmla="*/ 666893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2076307 w 2589182"/>
              <a:gd name="connsiteY3" fmla="*/ 653142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72311"/>
              <a:gd name="connsiteY0" fmla="*/ 0 h 825022"/>
              <a:gd name="connsiteX1" fmla="*/ 185630 w 2572311"/>
              <a:gd name="connsiteY1" fmla="*/ 295633 h 825022"/>
              <a:gd name="connsiteX2" fmla="*/ 680643 w 2572311"/>
              <a:gd name="connsiteY2" fmla="*/ 481263 h 825022"/>
              <a:gd name="connsiteX3" fmla="*/ 2076307 w 2572311"/>
              <a:gd name="connsiteY3" fmla="*/ 653142 h 825022"/>
              <a:gd name="connsiteX4" fmla="*/ 2385690 w 2572311"/>
              <a:gd name="connsiteY4" fmla="*/ 673768 h 825022"/>
              <a:gd name="connsiteX5" fmla="*/ 2571320 w 2572311"/>
              <a:gd name="connsiteY5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20" h="825022">
                <a:moveTo>
                  <a:pt x="0" y="0"/>
                </a:moveTo>
                <a:cubicBezTo>
                  <a:pt x="36095" y="107711"/>
                  <a:pt x="72190" y="215423"/>
                  <a:pt x="185630" y="295633"/>
                </a:cubicBezTo>
                <a:cubicBezTo>
                  <a:pt x="299071" y="375844"/>
                  <a:pt x="365530" y="421678"/>
                  <a:pt x="680643" y="481263"/>
                </a:cubicBezTo>
                <a:cubicBezTo>
                  <a:pt x="995756" y="540848"/>
                  <a:pt x="1761194" y="595849"/>
                  <a:pt x="2076307" y="653142"/>
                </a:cubicBezTo>
                <a:cubicBezTo>
                  <a:pt x="2391420" y="710435"/>
                  <a:pt x="2530069" y="706712"/>
                  <a:pt x="2571320" y="8250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id="{054A22CD-4E8F-3E85-78DF-2DD8B3223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13706">
            <a:off x="4208941" y="2116739"/>
            <a:ext cx="586949" cy="163063"/>
          </a:xfrm>
          <a:prstGeom prst="rect">
            <a:avLst/>
          </a:prstGeom>
        </p:spPr>
      </p:pic>
      <p:sp>
        <p:nvSpPr>
          <p:cNvPr id="279" name="TextBox 278">
            <a:extLst>
              <a:ext uri="{FF2B5EF4-FFF2-40B4-BE49-F238E27FC236}">
                <a16:creationId xmlns:a16="http://schemas.microsoft.com/office/drawing/2014/main" id="{93FB7872-09DC-FB94-8B79-1DDEB55811F0}"/>
              </a:ext>
            </a:extLst>
          </p:cNvPr>
          <p:cNvSpPr txBox="1"/>
          <p:nvPr/>
        </p:nvSpPr>
        <p:spPr>
          <a:xfrm>
            <a:off x="3855865" y="1636875"/>
            <a:ext cx="1301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X-ray photon</a:t>
            </a: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55ABA16D-304C-2963-C9E7-8B670F1C01EE}"/>
              </a:ext>
            </a:extLst>
          </p:cNvPr>
          <p:cNvGrpSpPr/>
          <p:nvPr/>
        </p:nvGrpSpPr>
        <p:grpSpPr>
          <a:xfrm>
            <a:off x="4341375" y="2365263"/>
            <a:ext cx="354298" cy="438708"/>
            <a:chOff x="4470430" y="2539496"/>
            <a:chExt cx="464465" cy="575127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655A0591-F078-5A46-5763-7FCFE23BF543}"/>
                </a:ext>
              </a:extLst>
            </p:cNvPr>
            <p:cNvGrpSpPr/>
            <p:nvPr/>
          </p:nvGrpSpPr>
          <p:grpSpPr>
            <a:xfrm rot="20920104">
              <a:off x="4518305" y="2621006"/>
              <a:ext cx="188477" cy="82193"/>
              <a:chOff x="3292867" y="2557570"/>
              <a:chExt cx="914400" cy="398761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568663F6-3661-75B7-130B-771C4D46AAD3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C408B8BD-B3EE-695E-864C-27289502B73A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516930E1-AF6C-EA99-53B4-284159957C6F}"/>
                </a:ext>
              </a:extLst>
            </p:cNvPr>
            <p:cNvGrpSpPr/>
            <p:nvPr/>
          </p:nvGrpSpPr>
          <p:grpSpPr>
            <a:xfrm rot="11481507">
              <a:off x="4663238" y="2735280"/>
              <a:ext cx="188477" cy="82193"/>
              <a:chOff x="3292867" y="2557570"/>
              <a:chExt cx="914400" cy="398761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2E43D340-6D31-4E2C-606D-B7F58062272C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280B7C8D-B38F-5C8B-A729-FABC06B2A4B6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B44FDF18-748E-E5B3-9EB0-8CE9C3831080}"/>
                </a:ext>
              </a:extLst>
            </p:cNvPr>
            <p:cNvGrpSpPr/>
            <p:nvPr/>
          </p:nvGrpSpPr>
          <p:grpSpPr>
            <a:xfrm rot="19373630">
              <a:off x="4470430" y="2539496"/>
              <a:ext cx="269437" cy="289589"/>
              <a:chOff x="3808506" y="1551386"/>
              <a:chExt cx="1307163" cy="1404945"/>
            </a:xfrm>
          </p:grpSpPr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ADBBB834-0251-7B78-141C-015452C390BA}"/>
                  </a:ext>
                </a:extLst>
              </p:cNvPr>
              <p:cNvSpPr/>
              <p:nvPr/>
            </p:nvSpPr>
            <p:spPr>
              <a:xfrm>
                <a:off x="4716897" y="1551386"/>
                <a:ext cx="398772" cy="3987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67E25FE5-CA20-3C8D-F41C-A3A7AD92D614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DD42FA89-FF54-7BAF-432C-4AE452F3188E}"/>
                </a:ext>
              </a:extLst>
            </p:cNvPr>
            <p:cNvGrpSpPr/>
            <p:nvPr/>
          </p:nvGrpSpPr>
          <p:grpSpPr>
            <a:xfrm rot="14677263">
              <a:off x="4647749" y="2891691"/>
              <a:ext cx="188477" cy="82193"/>
              <a:chOff x="3292867" y="2557570"/>
              <a:chExt cx="914400" cy="398761"/>
            </a:xfrm>
          </p:grpSpPr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A3FB1179-FD71-1C5D-364E-47714C0CAFB3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AE6CB4FA-68CE-9376-7AB0-74EF7D93225F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59F157A9-BBE1-B92A-0F3F-028AC27DDE68}"/>
                </a:ext>
              </a:extLst>
            </p:cNvPr>
            <p:cNvGrpSpPr/>
            <p:nvPr/>
          </p:nvGrpSpPr>
          <p:grpSpPr>
            <a:xfrm rot="9098012">
              <a:off x="4746418" y="2580401"/>
              <a:ext cx="188477" cy="82193"/>
              <a:chOff x="3292867" y="2557570"/>
              <a:chExt cx="914400" cy="398761"/>
            </a:xfrm>
          </p:grpSpPr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7BB95255-DC76-8CDD-A812-CABFBE996E75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9AC299FE-64CB-7F11-63DE-A0F77ABB1D98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4270C360-9F0A-E6D8-A296-ADC553E99678}"/>
                </a:ext>
              </a:extLst>
            </p:cNvPr>
            <p:cNvGrpSpPr/>
            <p:nvPr/>
          </p:nvGrpSpPr>
          <p:grpSpPr>
            <a:xfrm rot="17923033">
              <a:off x="4481430" y="2979288"/>
              <a:ext cx="188477" cy="82193"/>
              <a:chOff x="3292867" y="2557570"/>
              <a:chExt cx="914400" cy="398761"/>
            </a:xfrm>
          </p:grpSpPr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5BAC14EC-6723-44CE-9941-FE29FB860C26}"/>
                  </a:ext>
                </a:extLst>
              </p:cNvPr>
              <p:cNvSpPr/>
              <p:nvPr/>
            </p:nvSpPr>
            <p:spPr>
              <a:xfrm>
                <a:off x="3292867" y="2557570"/>
                <a:ext cx="398761" cy="39876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41203FF9-D1F7-B26C-099F-593379CED8AF}"/>
                  </a:ext>
                </a:extLst>
              </p:cNvPr>
              <p:cNvSpPr/>
              <p:nvPr/>
            </p:nvSpPr>
            <p:spPr>
              <a:xfrm>
                <a:off x="3808506" y="2557570"/>
                <a:ext cx="398761" cy="3987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9" name="Freeform 298">
            <a:extLst>
              <a:ext uri="{FF2B5EF4-FFF2-40B4-BE49-F238E27FC236}">
                <a16:creationId xmlns:a16="http://schemas.microsoft.com/office/drawing/2014/main" id="{28AD3E15-CB41-8048-5E79-75F2459BEF21}"/>
              </a:ext>
            </a:extLst>
          </p:cNvPr>
          <p:cNvSpPr/>
          <p:nvPr/>
        </p:nvSpPr>
        <p:spPr>
          <a:xfrm>
            <a:off x="4529033" y="2334746"/>
            <a:ext cx="408242" cy="825022"/>
          </a:xfrm>
          <a:custGeom>
            <a:avLst/>
            <a:gdLst>
              <a:gd name="connsiteX0" fmla="*/ 0 w 2597668"/>
              <a:gd name="connsiteY0" fmla="*/ 0 h 825022"/>
              <a:gd name="connsiteX1" fmla="*/ 185630 w 2597668"/>
              <a:gd name="connsiteY1" fmla="*/ 295633 h 825022"/>
              <a:gd name="connsiteX2" fmla="*/ 680643 w 2597668"/>
              <a:gd name="connsiteY2" fmla="*/ 481263 h 825022"/>
              <a:gd name="connsiteX3" fmla="*/ 2385690 w 2597668"/>
              <a:gd name="connsiteY3" fmla="*/ 701269 h 825022"/>
              <a:gd name="connsiteX4" fmla="*/ 2571320 w 2597668"/>
              <a:gd name="connsiteY4" fmla="*/ 804397 h 825022"/>
              <a:gd name="connsiteX5" fmla="*/ 2571320 w 2597668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1993805 w 2589182"/>
              <a:gd name="connsiteY3" fmla="*/ 666893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2076307 w 2589182"/>
              <a:gd name="connsiteY3" fmla="*/ 653142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72311"/>
              <a:gd name="connsiteY0" fmla="*/ 0 h 825022"/>
              <a:gd name="connsiteX1" fmla="*/ 185630 w 2572311"/>
              <a:gd name="connsiteY1" fmla="*/ 295633 h 825022"/>
              <a:gd name="connsiteX2" fmla="*/ 680643 w 2572311"/>
              <a:gd name="connsiteY2" fmla="*/ 481263 h 825022"/>
              <a:gd name="connsiteX3" fmla="*/ 2076307 w 2572311"/>
              <a:gd name="connsiteY3" fmla="*/ 653142 h 825022"/>
              <a:gd name="connsiteX4" fmla="*/ 2385690 w 2572311"/>
              <a:gd name="connsiteY4" fmla="*/ 673768 h 825022"/>
              <a:gd name="connsiteX5" fmla="*/ 2571320 w 2572311"/>
              <a:gd name="connsiteY5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20" h="825022">
                <a:moveTo>
                  <a:pt x="0" y="0"/>
                </a:moveTo>
                <a:cubicBezTo>
                  <a:pt x="36095" y="107711"/>
                  <a:pt x="72190" y="215423"/>
                  <a:pt x="185630" y="295633"/>
                </a:cubicBezTo>
                <a:cubicBezTo>
                  <a:pt x="299071" y="375844"/>
                  <a:pt x="365530" y="421678"/>
                  <a:pt x="680643" y="481263"/>
                </a:cubicBezTo>
                <a:cubicBezTo>
                  <a:pt x="995756" y="540848"/>
                  <a:pt x="1761194" y="595849"/>
                  <a:pt x="2076307" y="653142"/>
                </a:cubicBezTo>
                <a:cubicBezTo>
                  <a:pt x="2391420" y="710435"/>
                  <a:pt x="2530069" y="706712"/>
                  <a:pt x="2571320" y="8250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03D1C663-9EE1-C5ED-1210-1EAE20AF0DC5}"/>
              </a:ext>
            </a:extLst>
          </p:cNvPr>
          <p:cNvSpPr txBox="1"/>
          <p:nvPr/>
        </p:nvSpPr>
        <p:spPr>
          <a:xfrm>
            <a:off x="2564489" y="1734231"/>
            <a:ext cx="130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Ionizing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</a:p>
        </p:txBody>
      </p:sp>
      <p:pic>
        <p:nvPicPr>
          <p:cNvPr id="301" name="Picture 300">
            <a:extLst>
              <a:ext uri="{FF2B5EF4-FFF2-40B4-BE49-F238E27FC236}">
                <a16:creationId xmlns:a16="http://schemas.microsoft.com/office/drawing/2014/main" id="{0766D368-4CAB-CBE1-7B64-D4D37361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05363">
            <a:off x="1471725" y="1957056"/>
            <a:ext cx="586949" cy="163063"/>
          </a:xfrm>
          <a:prstGeom prst="rect">
            <a:avLst/>
          </a:prstGeom>
        </p:spPr>
      </p:pic>
      <p:grpSp>
        <p:nvGrpSpPr>
          <p:cNvPr id="302" name="Group 301">
            <a:extLst>
              <a:ext uri="{FF2B5EF4-FFF2-40B4-BE49-F238E27FC236}">
                <a16:creationId xmlns:a16="http://schemas.microsoft.com/office/drawing/2014/main" id="{3540DA47-8E73-C041-7AB4-FD1A2481E3E1}"/>
              </a:ext>
            </a:extLst>
          </p:cNvPr>
          <p:cNvGrpSpPr/>
          <p:nvPr/>
        </p:nvGrpSpPr>
        <p:grpSpPr>
          <a:xfrm rot="20920104">
            <a:off x="1821602" y="2365409"/>
            <a:ext cx="127555" cy="55626"/>
            <a:chOff x="3292867" y="2557570"/>
            <a:chExt cx="914400" cy="398761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159CE8D-959E-EF55-8E11-F17D1C425E9C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C1EBA1B3-CA49-6CB2-EBD2-95D1B05AAAE7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4AC41F35-CC79-F756-66C5-7A0C63576873}"/>
              </a:ext>
            </a:extLst>
          </p:cNvPr>
          <p:cNvSpPr txBox="1"/>
          <p:nvPr/>
        </p:nvSpPr>
        <p:spPr>
          <a:xfrm>
            <a:off x="1073393" y="1456010"/>
            <a:ext cx="1301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Optical photon</a:t>
            </a:r>
          </a:p>
        </p:txBody>
      </p:sp>
      <p:sp>
        <p:nvSpPr>
          <p:cNvPr id="306" name="Freeform 305">
            <a:extLst>
              <a:ext uri="{FF2B5EF4-FFF2-40B4-BE49-F238E27FC236}">
                <a16:creationId xmlns:a16="http://schemas.microsoft.com/office/drawing/2014/main" id="{BF5D9BA6-C37D-EEF1-2696-6055A4CB87C8}"/>
              </a:ext>
            </a:extLst>
          </p:cNvPr>
          <p:cNvSpPr/>
          <p:nvPr/>
        </p:nvSpPr>
        <p:spPr>
          <a:xfrm>
            <a:off x="2430338" y="2387190"/>
            <a:ext cx="2571320" cy="825022"/>
          </a:xfrm>
          <a:custGeom>
            <a:avLst/>
            <a:gdLst>
              <a:gd name="connsiteX0" fmla="*/ 0 w 2597668"/>
              <a:gd name="connsiteY0" fmla="*/ 0 h 825022"/>
              <a:gd name="connsiteX1" fmla="*/ 185630 w 2597668"/>
              <a:gd name="connsiteY1" fmla="*/ 295633 h 825022"/>
              <a:gd name="connsiteX2" fmla="*/ 680643 w 2597668"/>
              <a:gd name="connsiteY2" fmla="*/ 481263 h 825022"/>
              <a:gd name="connsiteX3" fmla="*/ 2385690 w 2597668"/>
              <a:gd name="connsiteY3" fmla="*/ 701269 h 825022"/>
              <a:gd name="connsiteX4" fmla="*/ 2571320 w 2597668"/>
              <a:gd name="connsiteY4" fmla="*/ 804397 h 825022"/>
              <a:gd name="connsiteX5" fmla="*/ 2571320 w 2597668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1993805 w 2589182"/>
              <a:gd name="connsiteY3" fmla="*/ 666893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2076307 w 2589182"/>
              <a:gd name="connsiteY3" fmla="*/ 653142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72311"/>
              <a:gd name="connsiteY0" fmla="*/ 0 h 825022"/>
              <a:gd name="connsiteX1" fmla="*/ 185630 w 2572311"/>
              <a:gd name="connsiteY1" fmla="*/ 295633 h 825022"/>
              <a:gd name="connsiteX2" fmla="*/ 680643 w 2572311"/>
              <a:gd name="connsiteY2" fmla="*/ 481263 h 825022"/>
              <a:gd name="connsiteX3" fmla="*/ 2076307 w 2572311"/>
              <a:gd name="connsiteY3" fmla="*/ 653142 h 825022"/>
              <a:gd name="connsiteX4" fmla="*/ 2385690 w 2572311"/>
              <a:gd name="connsiteY4" fmla="*/ 673768 h 825022"/>
              <a:gd name="connsiteX5" fmla="*/ 2571320 w 2572311"/>
              <a:gd name="connsiteY5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20" h="825022">
                <a:moveTo>
                  <a:pt x="0" y="0"/>
                </a:moveTo>
                <a:cubicBezTo>
                  <a:pt x="36095" y="107711"/>
                  <a:pt x="72190" y="215423"/>
                  <a:pt x="185630" y="295633"/>
                </a:cubicBezTo>
                <a:cubicBezTo>
                  <a:pt x="299071" y="375844"/>
                  <a:pt x="365530" y="421678"/>
                  <a:pt x="680643" y="481263"/>
                </a:cubicBezTo>
                <a:cubicBezTo>
                  <a:pt x="995756" y="540848"/>
                  <a:pt x="1761194" y="595849"/>
                  <a:pt x="2076307" y="653142"/>
                </a:cubicBezTo>
                <a:cubicBezTo>
                  <a:pt x="2391420" y="710435"/>
                  <a:pt x="2530069" y="706712"/>
                  <a:pt x="2571320" y="8250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E88E2F4-276C-E2E3-296C-CF81299184DD}"/>
              </a:ext>
            </a:extLst>
          </p:cNvPr>
          <p:cNvGrpSpPr/>
          <p:nvPr/>
        </p:nvGrpSpPr>
        <p:grpSpPr>
          <a:xfrm rot="20920104">
            <a:off x="7916470" y="2525629"/>
            <a:ext cx="127555" cy="55626"/>
            <a:chOff x="3292867" y="2557570"/>
            <a:chExt cx="914400" cy="398761"/>
          </a:xfrm>
        </p:grpSpPr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20A3E556-C0E3-CD5D-85D6-FA611571619D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52CAE2C1-1AF7-3375-A407-9161BA4B6DC9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0D4B18E1-D46A-3E9E-9336-2F05C4EB42D0}"/>
              </a:ext>
            </a:extLst>
          </p:cNvPr>
          <p:cNvGrpSpPr/>
          <p:nvPr/>
        </p:nvGrpSpPr>
        <p:grpSpPr>
          <a:xfrm rot="5920374">
            <a:off x="7251283" y="2849041"/>
            <a:ext cx="127555" cy="55626"/>
            <a:chOff x="3292867" y="2557570"/>
            <a:chExt cx="914400" cy="398761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E994C244-AA0D-2F8B-DAAA-C3C41CDF3697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A228B3A-0ED9-295F-7534-3184A2B9D18E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3" name="Freeform 312">
            <a:extLst>
              <a:ext uri="{FF2B5EF4-FFF2-40B4-BE49-F238E27FC236}">
                <a16:creationId xmlns:a16="http://schemas.microsoft.com/office/drawing/2014/main" id="{D6312018-88D4-9948-BF72-B7500D6A6394}"/>
              </a:ext>
            </a:extLst>
          </p:cNvPr>
          <p:cNvSpPr/>
          <p:nvPr/>
        </p:nvSpPr>
        <p:spPr>
          <a:xfrm rot="20330621">
            <a:off x="7061712" y="2463598"/>
            <a:ext cx="1354412" cy="467512"/>
          </a:xfrm>
          <a:custGeom>
            <a:avLst/>
            <a:gdLst>
              <a:gd name="connsiteX0" fmla="*/ 0 w 1354412"/>
              <a:gd name="connsiteY0" fmla="*/ 467512 h 467512"/>
              <a:gd name="connsiteX1" fmla="*/ 515639 w 1354412"/>
              <a:gd name="connsiteY1" fmla="*/ 0 h 467512"/>
              <a:gd name="connsiteX2" fmla="*/ 1086280 w 1354412"/>
              <a:gd name="connsiteY2" fmla="*/ 288758 h 467512"/>
              <a:gd name="connsiteX3" fmla="*/ 1354412 w 1354412"/>
              <a:gd name="connsiteY3" fmla="*/ 137503 h 46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4412" h="467512">
                <a:moveTo>
                  <a:pt x="0" y="467512"/>
                </a:moveTo>
                <a:lnTo>
                  <a:pt x="515639" y="0"/>
                </a:lnTo>
                <a:lnTo>
                  <a:pt x="1086280" y="288758"/>
                </a:lnTo>
                <a:lnTo>
                  <a:pt x="1354412" y="137503"/>
                </a:ln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0D18A7A4-05BB-520C-08FE-7A43AF8636FB}"/>
              </a:ext>
            </a:extLst>
          </p:cNvPr>
          <p:cNvSpPr txBox="1"/>
          <p:nvPr/>
        </p:nvSpPr>
        <p:spPr>
          <a:xfrm>
            <a:off x="7490683" y="2593055"/>
            <a:ext cx="936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Leakage Current</a:t>
            </a: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FC28CBA3-A740-4574-2D86-329E0F5E4938}"/>
              </a:ext>
            </a:extLst>
          </p:cNvPr>
          <p:cNvGrpSpPr/>
          <p:nvPr/>
        </p:nvGrpSpPr>
        <p:grpSpPr>
          <a:xfrm rot="2385223">
            <a:off x="7415762" y="2624045"/>
            <a:ext cx="127555" cy="55626"/>
            <a:chOff x="3292867" y="2557570"/>
            <a:chExt cx="914400" cy="398761"/>
          </a:xfrm>
        </p:grpSpPr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51267DB0-CA1A-B5CD-9959-625D7CDB3658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DA0D4F42-3959-4318-77E5-2BE39A3B1D08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170DFFEF-FDFD-449A-1116-BB1FF4C7FB7A}"/>
              </a:ext>
            </a:extLst>
          </p:cNvPr>
          <p:cNvGrpSpPr/>
          <p:nvPr/>
        </p:nvGrpSpPr>
        <p:grpSpPr>
          <a:xfrm rot="10468480">
            <a:off x="7671537" y="2533784"/>
            <a:ext cx="127555" cy="55626"/>
            <a:chOff x="3292867" y="2557570"/>
            <a:chExt cx="914400" cy="398761"/>
          </a:xfrm>
        </p:grpSpPr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A1D2941-346B-2570-7465-7248E2B934E5}"/>
                </a:ext>
              </a:extLst>
            </p:cNvPr>
            <p:cNvSpPr/>
            <p:nvPr/>
          </p:nvSpPr>
          <p:spPr>
            <a:xfrm>
              <a:off x="3292867" y="2557570"/>
              <a:ext cx="398761" cy="3987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0F61A742-96BD-1044-182D-07E7C79335EE}"/>
                </a:ext>
              </a:extLst>
            </p:cNvPr>
            <p:cNvSpPr/>
            <p:nvPr/>
          </p:nvSpPr>
          <p:spPr>
            <a:xfrm>
              <a:off x="3808506" y="2557570"/>
              <a:ext cx="398761" cy="3987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1" name="Freeform 320">
            <a:extLst>
              <a:ext uri="{FF2B5EF4-FFF2-40B4-BE49-F238E27FC236}">
                <a16:creationId xmlns:a16="http://schemas.microsoft.com/office/drawing/2014/main" id="{144B85FE-0E57-CBCB-5999-FAE1CB25000E}"/>
              </a:ext>
            </a:extLst>
          </p:cNvPr>
          <p:cNvSpPr/>
          <p:nvPr/>
        </p:nvSpPr>
        <p:spPr>
          <a:xfrm flipH="1">
            <a:off x="4967451" y="2318011"/>
            <a:ext cx="2794458" cy="825022"/>
          </a:xfrm>
          <a:custGeom>
            <a:avLst/>
            <a:gdLst>
              <a:gd name="connsiteX0" fmla="*/ 0 w 2597668"/>
              <a:gd name="connsiteY0" fmla="*/ 0 h 825022"/>
              <a:gd name="connsiteX1" fmla="*/ 185630 w 2597668"/>
              <a:gd name="connsiteY1" fmla="*/ 295633 h 825022"/>
              <a:gd name="connsiteX2" fmla="*/ 680643 w 2597668"/>
              <a:gd name="connsiteY2" fmla="*/ 481263 h 825022"/>
              <a:gd name="connsiteX3" fmla="*/ 2385690 w 2597668"/>
              <a:gd name="connsiteY3" fmla="*/ 701269 h 825022"/>
              <a:gd name="connsiteX4" fmla="*/ 2571320 w 2597668"/>
              <a:gd name="connsiteY4" fmla="*/ 804397 h 825022"/>
              <a:gd name="connsiteX5" fmla="*/ 2571320 w 2597668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1993805 w 2589182"/>
              <a:gd name="connsiteY3" fmla="*/ 666893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89182"/>
              <a:gd name="connsiteY0" fmla="*/ 0 h 825022"/>
              <a:gd name="connsiteX1" fmla="*/ 185630 w 2589182"/>
              <a:gd name="connsiteY1" fmla="*/ 295633 h 825022"/>
              <a:gd name="connsiteX2" fmla="*/ 680643 w 2589182"/>
              <a:gd name="connsiteY2" fmla="*/ 481263 h 825022"/>
              <a:gd name="connsiteX3" fmla="*/ 2076307 w 2589182"/>
              <a:gd name="connsiteY3" fmla="*/ 653142 h 825022"/>
              <a:gd name="connsiteX4" fmla="*/ 2571320 w 2589182"/>
              <a:gd name="connsiteY4" fmla="*/ 804397 h 825022"/>
              <a:gd name="connsiteX5" fmla="*/ 2571320 w 2589182"/>
              <a:gd name="connsiteY5" fmla="*/ 825022 h 825022"/>
              <a:gd name="connsiteX0" fmla="*/ 0 w 2572311"/>
              <a:gd name="connsiteY0" fmla="*/ 0 h 825022"/>
              <a:gd name="connsiteX1" fmla="*/ 185630 w 2572311"/>
              <a:gd name="connsiteY1" fmla="*/ 295633 h 825022"/>
              <a:gd name="connsiteX2" fmla="*/ 680643 w 2572311"/>
              <a:gd name="connsiteY2" fmla="*/ 481263 h 825022"/>
              <a:gd name="connsiteX3" fmla="*/ 2076307 w 2572311"/>
              <a:gd name="connsiteY3" fmla="*/ 653142 h 825022"/>
              <a:gd name="connsiteX4" fmla="*/ 2385690 w 2572311"/>
              <a:gd name="connsiteY4" fmla="*/ 673768 h 825022"/>
              <a:gd name="connsiteX5" fmla="*/ 2571320 w 2572311"/>
              <a:gd name="connsiteY5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  <a:gd name="connsiteX0" fmla="*/ 0 w 2571320"/>
              <a:gd name="connsiteY0" fmla="*/ 0 h 825022"/>
              <a:gd name="connsiteX1" fmla="*/ 185630 w 2571320"/>
              <a:gd name="connsiteY1" fmla="*/ 295633 h 825022"/>
              <a:gd name="connsiteX2" fmla="*/ 680643 w 2571320"/>
              <a:gd name="connsiteY2" fmla="*/ 481263 h 825022"/>
              <a:gd name="connsiteX3" fmla="*/ 2076307 w 2571320"/>
              <a:gd name="connsiteY3" fmla="*/ 653142 h 825022"/>
              <a:gd name="connsiteX4" fmla="*/ 2571320 w 2571320"/>
              <a:gd name="connsiteY4" fmla="*/ 825022 h 82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320" h="825022">
                <a:moveTo>
                  <a:pt x="0" y="0"/>
                </a:moveTo>
                <a:cubicBezTo>
                  <a:pt x="36095" y="107711"/>
                  <a:pt x="72190" y="215423"/>
                  <a:pt x="185630" y="295633"/>
                </a:cubicBezTo>
                <a:cubicBezTo>
                  <a:pt x="299071" y="375844"/>
                  <a:pt x="365530" y="421678"/>
                  <a:pt x="680643" y="481263"/>
                </a:cubicBezTo>
                <a:cubicBezTo>
                  <a:pt x="995756" y="540848"/>
                  <a:pt x="1761194" y="595849"/>
                  <a:pt x="2076307" y="653142"/>
                </a:cubicBezTo>
                <a:cubicBezTo>
                  <a:pt x="2391420" y="710435"/>
                  <a:pt x="2530069" y="706712"/>
                  <a:pt x="2571320" y="8250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 Placeholder 322">
            <a:extLst>
              <a:ext uri="{FF2B5EF4-FFF2-40B4-BE49-F238E27FC236}">
                <a16:creationId xmlns:a16="http://schemas.microsoft.com/office/drawing/2014/main" id="{48C4A469-ED67-E52E-E203-687CB879D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714968"/>
            <a:ext cx="8229600" cy="27796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Ionizing particles - ~300 keV – Cosmic Ray (COR), Trapped Energetic Electrons/Protons (TREL,SAA)</a:t>
            </a:r>
          </a:p>
          <a:p>
            <a:r>
              <a:rPr lang="en-US" dirty="0"/>
              <a:t>Optical Photons, Leakage Current – Noise Peak</a:t>
            </a:r>
          </a:p>
          <a:p>
            <a:r>
              <a:rPr lang="en-US" dirty="0"/>
              <a:t>X-ray Photons – CXB, LHB, Halo</a:t>
            </a:r>
          </a:p>
          <a:p>
            <a:r>
              <a:rPr lang="en-US" dirty="0"/>
              <a:t>Lower Energy Electrons – Precipitating &amp; Forbidden Electrons - 1-20 keV (PREL,LEEL)</a:t>
            </a:r>
          </a:p>
        </p:txBody>
      </p:sp>
      <p:sp>
        <p:nvSpPr>
          <p:cNvPr id="322" name="Title 321">
            <a:extLst>
              <a:ext uri="{FF2B5EF4-FFF2-40B4-BE49-F238E27FC236}">
                <a16:creationId xmlns:a16="http://schemas.microsoft.com/office/drawing/2014/main" id="{73E03A7C-22F1-FD21-BD99-E29ABD24C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NICER Background</a:t>
            </a:r>
          </a:p>
        </p:txBody>
      </p:sp>
    </p:spTree>
    <p:extLst>
      <p:ext uri="{BB962C8B-B14F-4D97-AF65-F5344CB8AC3E}">
        <p14:creationId xmlns:p14="http://schemas.microsoft.com/office/powerpoint/2010/main" val="268178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D13F4-F6A3-6647-8E3B-8F7095EE6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60723"/>
            <a:ext cx="8229600" cy="13339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Both tracks will deposit ~300 keV of energy in silicon</a:t>
            </a:r>
          </a:p>
          <a:p>
            <a:pPr lvl="1"/>
            <a:r>
              <a:rPr lang="en-US" dirty="0"/>
              <a:t>Depends on particle type, energy, angle</a:t>
            </a:r>
          </a:p>
          <a:p>
            <a:pPr lvl="1"/>
            <a:r>
              <a:rPr lang="en-US" dirty="0"/>
              <a:t>This is above the ~25 keV overshoot threshold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6916DA-1DD0-BC45-BD02-95F42213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Ionizing Particles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29744-9E29-084E-AB05-5E65CF27F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426" y="1457256"/>
            <a:ext cx="5245100" cy="32258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603E4A1-A656-1B43-B1F6-F2F6A6227B8A}"/>
              </a:ext>
            </a:extLst>
          </p:cNvPr>
          <p:cNvSpPr/>
          <p:nvPr/>
        </p:nvSpPr>
        <p:spPr>
          <a:xfrm>
            <a:off x="4017992" y="2332099"/>
            <a:ext cx="475949" cy="1247442"/>
          </a:xfrm>
          <a:custGeom>
            <a:avLst/>
            <a:gdLst>
              <a:gd name="connsiteX0" fmla="*/ 473369 w 473369"/>
              <a:gd name="connsiteY0" fmla="*/ 1247442 h 1247442"/>
              <a:gd name="connsiteX1" fmla="*/ 306101 w 473369"/>
              <a:gd name="connsiteY1" fmla="*/ 924057 h 1247442"/>
              <a:gd name="connsiteX2" fmla="*/ 71926 w 473369"/>
              <a:gd name="connsiteY2" fmla="*/ 645277 h 1247442"/>
              <a:gd name="connsiteX3" fmla="*/ 16169 w 473369"/>
              <a:gd name="connsiteY3" fmla="*/ 310740 h 1247442"/>
              <a:gd name="connsiteX4" fmla="*/ 328404 w 473369"/>
              <a:gd name="connsiteY4" fmla="*/ 110018 h 1247442"/>
              <a:gd name="connsiteX5" fmla="*/ 462218 w 473369"/>
              <a:gd name="connsiteY5" fmla="*/ 9657 h 1247442"/>
              <a:gd name="connsiteX6" fmla="*/ 451067 w 473369"/>
              <a:gd name="connsiteY6" fmla="*/ 9657 h 1247442"/>
              <a:gd name="connsiteX0" fmla="*/ 489111 w 489111"/>
              <a:gd name="connsiteY0" fmla="*/ 1247442 h 1247442"/>
              <a:gd name="connsiteX1" fmla="*/ 321843 w 489111"/>
              <a:gd name="connsiteY1" fmla="*/ 924057 h 1247442"/>
              <a:gd name="connsiteX2" fmla="*/ 43063 w 489111"/>
              <a:gd name="connsiteY2" fmla="*/ 589521 h 1247442"/>
              <a:gd name="connsiteX3" fmla="*/ 31911 w 489111"/>
              <a:gd name="connsiteY3" fmla="*/ 310740 h 1247442"/>
              <a:gd name="connsiteX4" fmla="*/ 344146 w 489111"/>
              <a:gd name="connsiteY4" fmla="*/ 110018 h 1247442"/>
              <a:gd name="connsiteX5" fmla="*/ 477960 w 489111"/>
              <a:gd name="connsiteY5" fmla="*/ 9657 h 1247442"/>
              <a:gd name="connsiteX6" fmla="*/ 466809 w 489111"/>
              <a:gd name="connsiteY6" fmla="*/ 9657 h 1247442"/>
              <a:gd name="connsiteX0" fmla="*/ 471117 w 471117"/>
              <a:gd name="connsiteY0" fmla="*/ 1247442 h 1247442"/>
              <a:gd name="connsiteX1" fmla="*/ 303849 w 471117"/>
              <a:gd name="connsiteY1" fmla="*/ 924057 h 1247442"/>
              <a:gd name="connsiteX2" fmla="*/ 25069 w 471117"/>
              <a:gd name="connsiteY2" fmla="*/ 589521 h 1247442"/>
              <a:gd name="connsiteX3" fmla="*/ 47371 w 471117"/>
              <a:gd name="connsiteY3" fmla="*/ 377647 h 1247442"/>
              <a:gd name="connsiteX4" fmla="*/ 326152 w 471117"/>
              <a:gd name="connsiteY4" fmla="*/ 110018 h 1247442"/>
              <a:gd name="connsiteX5" fmla="*/ 459966 w 471117"/>
              <a:gd name="connsiteY5" fmla="*/ 9657 h 1247442"/>
              <a:gd name="connsiteX6" fmla="*/ 448815 w 471117"/>
              <a:gd name="connsiteY6" fmla="*/ 9657 h 1247442"/>
              <a:gd name="connsiteX0" fmla="*/ 475949 w 475949"/>
              <a:gd name="connsiteY0" fmla="*/ 1247442 h 1247442"/>
              <a:gd name="connsiteX1" fmla="*/ 375588 w 475949"/>
              <a:gd name="connsiteY1" fmla="*/ 935209 h 1247442"/>
              <a:gd name="connsiteX2" fmla="*/ 29901 w 475949"/>
              <a:gd name="connsiteY2" fmla="*/ 589521 h 1247442"/>
              <a:gd name="connsiteX3" fmla="*/ 52203 w 475949"/>
              <a:gd name="connsiteY3" fmla="*/ 377647 h 1247442"/>
              <a:gd name="connsiteX4" fmla="*/ 330984 w 475949"/>
              <a:gd name="connsiteY4" fmla="*/ 110018 h 1247442"/>
              <a:gd name="connsiteX5" fmla="*/ 464798 w 475949"/>
              <a:gd name="connsiteY5" fmla="*/ 9657 h 1247442"/>
              <a:gd name="connsiteX6" fmla="*/ 453647 w 475949"/>
              <a:gd name="connsiteY6" fmla="*/ 9657 h 124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949" h="1247442">
                <a:moveTo>
                  <a:pt x="475949" y="1247442"/>
                </a:moveTo>
                <a:cubicBezTo>
                  <a:pt x="425768" y="1135930"/>
                  <a:pt x="449929" y="1044862"/>
                  <a:pt x="375588" y="935209"/>
                </a:cubicBezTo>
                <a:cubicBezTo>
                  <a:pt x="301247" y="825556"/>
                  <a:pt x="83798" y="682448"/>
                  <a:pt x="29901" y="589521"/>
                </a:cubicBezTo>
                <a:cubicBezTo>
                  <a:pt x="-23996" y="496594"/>
                  <a:pt x="2023" y="457564"/>
                  <a:pt x="52203" y="377647"/>
                </a:cubicBezTo>
                <a:cubicBezTo>
                  <a:pt x="102383" y="297730"/>
                  <a:pt x="262218" y="171350"/>
                  <a:pt x="330984" y="110018"/>
                </a:cubicBezTo>
                <a:cubicBezTo>
                  <a:pt x="399750" y="48686"/>
                  <a:pt x="464798" y="9657"/>
                  <a:pt x="464798" y="9657"/>
                </a:cubicBezTo>
                <a:cubicBezTo>
                  <a:pt x="485242" y="-7070"/>
                  <a:pt x="469444" y="1293"/>
                  <a:pt x="453647" y="96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422F2-93BC-5942-8DBF-A1CC34D8025D}"/>
              </a:ext>
            </a:extLst>
          </p:cNvPr>
          <p:cNvSpPr txBox="1"/>
          <p:nvPr/>
        </p:nvSpPr>
        <p:spPr>
          <a:xfrm>
            <a:off x="2024939" y="2715696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Volume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CEBC21-00EE-6A45-B610-38EFF45B2213}"/>
              </a:ext>
            </a:extLst>
          </p:cNvPr>
          <p:cNvCxnSpPr>
            <a:cxnSpLocks/>
          </p:cNvCxnSpPr>
          <p:nvPr/>
        </p:nvCxnSpPr>
        <p:spPr>
          <a:xfrm flipV="1">
            <a:off x="2690346" y="1457256"/>
            <a:ext cx="3777361" cy="3225801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3E21AA-6A4F-FF48-8E6B-D618D973601C}"/>
              </a:ext>
            </a:extLst>
          </p:cNvPr>
          <p:cNvSpPr txBox="1"/>
          <p:nvPr/>
        </p:nvSpPr>
        <p:spPr>
          <a:xfrm>
            <a:off x="1826011" y="4101460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Tracks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B84CC0-A59D-C880-CC9A-E6A794C8D000}"/>
              </a:ext>
            </a:extLst>
          </p:cNvPr>
          <p:cNvCxnSpPr>
            <a:cxnSpLocks/>
          </p:cNvCxnSpPr>
          <p:nvPr/>
        </p:nvCxnSpPr>
        <p:spPr>
          <a:xfrm flipV="1">
            <a:off x="1713107" y="1427900"/>
            <a:ext cx="3391630" cy="2896393"/>
          </a:xfrm>
          <a:prstGeom prst="line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42DE6E-CA80-6048-9F0C-E5BEB2A8748E}"/>
              </a:ext>
            </a:extLst>
          </p:cNvPr>
          <p:cNvSpPr txBox="1"/>
          <p:nvPr/>
        </p:nvSpPr>
        <p:spPr>
          <a:xfrm>
            <a:off x="4871502" y="2722207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Dead Volume</a:t>
            </a:r>
          </a:p>
        </p:txBody>
      </p:sp>
    </p:spTree>
    <p:extLst>
      <p:ext uri="{BB962C8B-B14F-4D97-AF65-F5344CB8AC3E}">
        <p14:creationId xmlns:p14="http://schemas.microsoft.com/office/powerpoint/2010/main" val="41472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7402-DCAD-EF99-D98D-B623B610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7717BE-95CA-BA1E-4894-EC1FC5793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60723"/>
            <a:ext cx="8229600" cy="13339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Tracks that clip the &lt;10% of the active region provide the primary background due to ionizing particles (“corner clippers”)</a:t>
            </a:r>
          </a:p>
          <a:p>
            <a:pPr lvl="1"/>
            <a:r>
              <a:rPr lang="en-US" dirty="0"/>
              <a:t>Other parts of deposited energy track are lost to dead volume</a:t>
            </a:r>
          </a:p>
          <a:p>
            <a:r>
              <a:rPr lang="en-US" dirty="0"/>
              <a:t>We use overshoots as a diagnostic for corner clippers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97422-9B12-2C23-6D0D-74C8E4AA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Ionizing Particles and Overshoots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2E1AB-AE8F-7F9A-DF9A-65C8C2CA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426" y="1457256"/>
            <a:ext cx="5245100" cy="32258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D0A82FF-D10D-4852-341B-FEEDF1BF27BF}"/>
              </a:ext>
            </a:extLst>
          </p:cNvPr>
          <p:cNvSpPr/>
          <p:nvPr/>
        </p:nvSpPr>
        <p:spPr>
          <a:xfrm>
            <a:off x="4017992" y="2332099"/>
            <a:ext cx="475949" cy="1247442"/>
          </a:xfrm>
          <a:custGeom>
            <a:avLst/>
            <a:gdLst>
              <a:gd name="connsiteX0" fmla="*/ 473369 w 473369"/>
              <a:gd name="connsiteY0" fmla="*/ 1247442 h 1247442"/>
              <a:gd name="connsiteX1" fmla="*/ 306101 w 473369"/>
              <a:gd name="connsiteY1" fmla="*/ 924057 h 1247442"/>
              <a:gd name="connsiteX2" fmla="*/ 71926 w 473369"/>
              <a:gd name="connsiteY2" fmla="*/ 645277 h 1247442"/>
              <a:gd name="connsiteX3" fmla="*/ 16169 w 473369"/>
              <a:gd name="connsiteY3" fmla="*/ 310740 h 1247442"/>
              <a:gd name="connsiteX4" fmla="*/ 328404 w 473369"/>
              <a:gd name="connsiteY4" fmla="*/ 110018 h 1247442"/>
              <a:gd name="connsiteX5" fmla="*/ 462218 w 473369"/>
              <a:gd name="connsiteY5" fmla="*/ 9657 h 1247442"/>
              <a:gd name="connsiteX6" fmla="*/ 451067 w 473369"/>
              <a:gd name="connsiteY6" fmla="*/ 9657 h 1247442"/>
              <a:gd name="connsiteX0" fmla="*/ 489111 w 489111"/>
              <a:gd name="connsiteY0" fmla="*/ 1247442 h 1247442"/>
              <a:gd name="connsiteX1" fmla="*/ 321843 w 489111"/>
              <a:gd name="connsiteY1" fmla="*/ 924057 h 1247442"/>
              <a:gd name="connsiteX2" fmla="*/ 43063 w 489111"/>
              <a:gd name="connsiteY2" fmla="*/ 589521 h 1247442"/>
              <a:gd name="connsiteX3" fmla="*/ 31911 w 489111"/>
              <a:gd name="connsiteY3" fmla="*/ 310740 h 1247442"/>
              <a:gd name="connsiteX4" fmla="*/ 344146 w 489111"/>
              <a:gd name="connsiteY4" fmla="*/ 110018 h 1247442"/>
              <a:gd name="connsiteX5" fmla="*/ 477960 w 489111"/>
              <a:gd name="connsiteY5" fmla="*/ 9657 h 1247442"/>
              <a:gd name="connsiteX6" fmla="*/ 466809 w 489111"/>
              <a:gd name="connsiteY6" fmla="*/ 9657 h 1247442"/>
              <a:gd name="connsiteX0" fmla="*/ 471117 w 471117"/>
              <a:gd name="connsiteY0" fmla="*/ 1247442 h 1247442"/>
              <a:gd name="connsiteX1" fmla="*/ 303849 w 471117"/>
              <a:gd name="connsiteY1" fmla="*/ 924057 h 1247442"/>
              <a:gd name="connsiteX2" fmla="*/ 25069 w 471117"/>
              <a:gd name="connsiteY2" fmla="*/ 589521 h 1247442"/>
              <a:gd name="connsiteX3" fmla="*/ 47371 w 471117"/>
              <a:gd name="connsiteY3" fmla="*/ 377647 h 1247442"/>
              <a:gd name="connsiteX4" fmla="*/ 326152 w 471117"/>
              <a:gd name="connsiteY4" fmla="*/ 110018 h 1247442"/>
              <a:gd name="connsiteX5" fmla="*/ 459966 w 471117"/>
              <a:gd name="connsiteY5" fmla="*/ 9657 h 1247442"/>
              <a:gd name="connsiteX6" fmla="*/ 448815 w 471117"/>
              <a:gd name="connsiteY6" fmla="*/ 9657 h 1247442"/>
              <a:gd name="connsiteX0" fmla="*/ 475949 w 475949"/>
              <a:gd name="connsiteY0" fmla="*/ 1247442 h 1247442"/>
              <a:gd name="connsiteX1" fmla="*/ 375588 w 475949"/>
              <a:gd name="connsiteY1" fmla="*/ 935209 h 1247442"/>
              <a:gd name="connsiteX2" fmla="*/ 29901 w 475949"/>
              <a:gd name="connsiteY2" fmla="*/ 589521 h 1247442"/>
              <a:gd name="connsiteX3" fmla="*/ 52203 w 475949"/>
              <a:gd name="connsiteY3" fmla="*/ 377647 h 1247442"/>
              <a:gd name="connsiteX4" fmla="*/ 330984 w 475949"/>
              <a:gd name="connsiteY4" fmla="*/ 110018 h 1247442"/>
              <a:gd name="connsiteX5" fmla="*/ 464798 w 475949"/>
              <a:gd name="connsiteY5" fmla="*/ 9657 h 1247442"/>
              <a:gd name="connsiteX6" fmla="*/ 453647 w 475949"/>
              <a:gd name="connsiteY6" fmla="*/ 9657 h 1247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949" h="1247442">
                <a:moveTo>
                  <a:pt x="475949" y="1247442"/>
                </a:moveTo>
                <a:cubicBezTo>
                  <a:pt x="425768" y="1135930"/>
                  <a:pt x="449929" y="1044862"/>
                  <a:pt x="375588" y="935209"/>
                </a:cubicBezTo>
                <a:cubicBezTo>
                  <a:pt x="301247" y="825556"/>
                  <a:pt x="83798" y="682448"/>
                  <a:pt x="29901" y="589521"/>
                </a:cubicBezTo>
                <a:cubicBezTo>
                  <a:pt x="-23996" y="496594"/>
                  <a:pt x="2023" y="457564"/>
                  <a:pt x="52203" y="377647"/>
                </a:cubicBezTo>
                <a:cubicBezTo>
                  <a:pt x="102383" y="297730"/>
                  <a:pt x="262218" y="171350"/>
                  <a:pt x="330984" y="110018"/>
                </a:cubicBezTo>
                <a:cubicBezTo>
                  <a:pt x="399750" y="48686"/>
                  <a:pt x="464798" y="9657"/>
                  <a:pt x="464798" y="9657"/>
                </a:cubicBezTo>
                <a:cubicBezTo>
                  <a:pt x="485242" y="-7070"/>
                  <a:pt x="469444" y="1293"/>
                  <a:pt x="453647" y="965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75CF1-0F4C-E8E5-0D77-FECADAD039F4}"/>
              </a:ext>
            </a:extLst>
          </p:cNvPr>
          <p:cNvSpPr txBox="1"/>
          <p:nvPr/>
        </p:nvSpPr>
        <p:spPr>
          <a:xfrm>
            <a:off x="2024939" y="2715696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Volume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C4D8C2-C0D5-B3AC-BBF4-A086DF2AC9EE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122813" y="3267308"/>
            <a:ext cx="270767" cy="26823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85AB2B-986C-9112-C6A0-70B108C0E816}"/>
              </a:ext>
            </a:extLst>
          </p:cNvPr>
          <p:cNvCxnSpPr>
            <a:cxnSpLocks/>
          </p:cNvCxnSpPr>
          <p:nvPr/>
        </p:nvCxnSpPr>
        <p:spPr>
          <a:xfrm flipV="1">
            <a:off x="2552369" y="2332099"/>
            <a:ext cx="1465623" cy="124744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BEA891-5E8A-9E9D-0453-CB556669E661}"/>
              </a:ext>
            </a:extLst>
          </p:cNvPr>
          <p:cNvSpPr txBox="1"/>
          <p:nvPr/>
        </p:nvSpPr>
        <p:spPr>
          <a:xfrm>
            <a:off x="2890903" y="3176282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200 keV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9448B-A949-DAC7-AAF8-27F01C17B144}"/>
              </a:ext>
            </a:extLst>
          </p:cNvPr>
          <p:cNvSpPr txBox="1"/>
          <p:nvPr/>
        </p:nvSpPr>
        <p:spPr>
          <a:xfrm>
            <a:off x="3768368" y="3182779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 keV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F83AD9-DB85-644A-530F-F5E6BF01AEBA}"/>
              </a:ext>
            </a:extLst>
          </p:cNvPr>
          <p:cNvCxnSpPr>
            <a:cxnSpLocks/>
          </p:cNvCxnSpPr>
          <p:nvPr/>
        </p:nvCxnSpPr>
        <p:spPr>
          <a:xfrm flipV="1">
            <a:off x="4390001" y="2332099"/>
            <a:ext cx="977129" cy="935209"/>
          </a:xfrm>
          <a:prstGeom prst="line">
            <a:avLst/>
          </a:prstGeom>
          <a:ln w="57150">
            <a:solidFill>
              <a:srgbClr val="FF0000">
                <a:alpha val="30959"/>
              </a:srgb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5629BE-37BE-BB2A-A9D1-E7D580FF5D86}"/>
              </a:ext>
            </a:extLst>
          </p:cNvPr>
          <p:cNvSpPr txBox="1"/>
          <p:nvPr/>
        </p:nvSpPr>
        <p:spPr>
          <a:xfrm>
            <a:off x="4670350" y="2715697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Dead Volume</a:t>
            </a:r>
          </a:p>
        </p:txBody>
      </p:sp>
    </p:spTree>
    <p:extLst>
      <p:ext uri="{BB962C8B-B14F-4D97-AF65-F5344CB8AC3E}">
        <p14:creationId xmlns:p14="http://schemas.microsoft.com/office/powerpoint/2010/main" val="366208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8A82EB-1BD7-A246-AF97-9BB75D84F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60F435-8016-8841-A547-99AC5BD1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View of Overshoots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2468A-ED72-A242-84C5-78AE7F7A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4" y="1457256"/>
            <a:ext cx="7382107" cy="5192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D0EDB1-DA99-C242-94B4-5F22E5713DE6}"/>
              </a:ext>
            </a:extLst>
          </p:cNvPr>
          <p:cNvSpPr txBox="1"/>
          <p:nvPr/>
        </p:nvSpPr>
        <p:spPr>
          <a:xfrm>
            <a:off x="3556000" y="4927600"/>
            <a:ext cx="646331" cy="369332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>
                  <a:glow rad="1006448">
                    <a:schemeClr val="bg1">
                      <a:alpha val="84000"/>
                    </a:schemeClr>
                  </a:glow>
                </a:effectLst>
              </a:rPr>
              <a:t>SAA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8AF69-4E5B-0C46-822B-10F90F79E5E3}"/>
              </a:ext>
            </a:extLst>
          </p:cNvPr>
          <p:cNvSpPr txBox="1"/>
          <p:nvPr/>
        </p:nvSpPr>
        <p:spPr>
          <a:xfrm>
            <a:off x="5092700" y="3244334"/>
            <a:ext cx="2159566" cy="369332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>
                  <a:glow rad="1006448">
                    <a:schemeClr val="bg1">
                      <a:alpha val="84000"/>
                    </a:schemeClr>
                  </a:glow>
                </a:effectLst>
              </a:rPr>
              <a:t>Cosmic Ray (COR)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D52BB-C589-0641-A3C4-DCE8AEA16467}"/>
              </a:ext>
            </a:extLst>
          </p:cNvPr>
          <p:cNvSpPr txBox="1"/>
          <p:nvPr/>
        </p:nvSpPr>
        <p:spPr>
          <a:xfrm>
            <a:off x="6691163" y="5855567"/>
            <a:ext cx="1672253" cy="646331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effectLst>
                  <a:glow rad="827731">
                    <a:schemeClr val="bg1">
                      <a:alpha val="48000"/>
                    </a:schemeClr>
                  </a:glow>
                </a:effectLst>
              </a:rPr>
              <a:t>“Polar Horns” </a:t>
            </a:r>
            <a:br>
              <a:rPr lang="en-US" sz="1800" dirty="0">
                <a:solidFill>
                  <a:srgbClr val="00B050"/>
                </a:solidFill>
                <a:effectLst>
                  <a:glow rad="827731">
                    <a:schemeClr val="bg1">
                      <a:alpha val="48000"/>
                    </a:schemeClr>
                  </a:glow>
                </a:effectLst>
              </a:rPr>
            </a:br>
            <a:r>
              <a:rPr lang="en-US" sz="1800" dirty="0">
                <a:solidFill>
                  <a:srgbClr val="00B050"/>
                </a:solidFill>
                <a:effectLst>
                  <a:glow rad="827731">
                    <a:schemeClr val="bg1">
                      <a:alpha val="48000"/>
                    </a:schemeClr>
                  </a:glow>
                </a:effectLst>
              </a:rPr>
              <a:t>(TREL/PREL)</a:t>
            </a:r>
          </a:p>
        </p:txBody>
      </p:sp>
    </p:spTree>
    <p:extLst>
      <p:ext uri="{BB962C8B-B14F-4D97-AF65-F5344CB8AC3E}">
        <p14:creationId xmlns:p14="http://schemas.microsoft.com/office/powerpoint/2010/main" val="760753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C251791BBBD4DA562FB9DCAD30A0D" ma:contentTypeVersion="7" ma:contentTypeDescription="Create a new document." ma:contentTypeScope="" ma:versionID="be2d73f95ff7a6508cbd3679f7aa105d">
  <xsd:schema xmlns:xsd="http://www.w3.org/2001/XMLSchema" xmlns:xs="http://www.w3.org/2001/XMLSchema" xmlns:p="http://schemas.microsoft.com/office/2006/metadata/properties" xmlns:ns2="7797ec6c-7d21-4392-97f6-03c669bb40ee" targetNamespace="http://schemas.microsoft.com/office/2006/metadata/properties" ma:root="true" ma:fieldsID="c154fc7521cfd1b4ff00c98bba8ce904" ns2:_="">
    <xsd:import namespace="7797ec6c-7d21-4392-97f6-03c669bb40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7ec6c-7d21-4392-97f6-03c669bb4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85212C-665A-4562-8693-6DD049353CB3}">
  <ds:schemaRefs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797ec6c-7d21-4392-97f6-03c669bb40e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537F67A-4A07-4B3E-B5AF-C5574E292A7F}">
  <ds:schemaRefs>
    <ds:schemaRef ds:uri="7797ec6c-7d21-4392-97f6-03c669bb40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F649C1-5465-47D0-8AD2-8C2FA20E2B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6133</TotalTime>
  <Words>1278</Words>
  <Application>Microsoft Macintosh PowerPoint</Application>
  <PresentationFormat>On-screen Show (4:3)</PresentationFormat>
  <Paragraphs>190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SCORPEON Background Modeling</vt:lpstr>
      <vt:lpstr>Summary Up Front</vt:lpstr>
      <vt:lpstr>NICER Calibration Elements (x52!)</vt:lpstr>
      <vt:lpstr>Unique Features of NICER</vt:lpstr>
      <vt:lpstr>Sources of NICER Background</vt:lpstr>
      <vt:lpstr>Ionizing Particles</vt:lpstr>
      <vt:lpstr>Ionizing Particles and Overshoots</vt:lpstr>
      <vt:lpstr>Geographic View of Overshoots</vt:lpstr>
      <vt:lpstr>The Cosmic Ray Component is Predictable</vt:lpstr>
      <vt:lpstr>Residuals After Subtracting COR</vt:lpstr>
      <vt:lpstr>Trapped Electron Population</vt:lpstr>
      <vt:lpstr>Basic Recipe</vt:lpstr>
      <vt:lpstr>SCORPEON Name</vt:lpstr>
      <vt:lpstr>Types of Background Components</vt:lpstr>
      <vt:lpstr>Electron-Dominated Components</vt:lpstr>
      <vt:lpstr>Electron-Dominated Components</vt:lpstr>
      <vt:lpstr>Spectral Comparison of Electron Components</vt:lpstr>
      <vt:lpstr>Energy Ranges of Components</vt:lpstr>
      <vt:lpstr>Our Solution</vt:lpstr>
      <vt:lpstr>Cosmic Ray (COR)</vt:lpstr>
      <vt:lpstr>South Atlantic Anomaly (SAA)</vt:lpstr>
      <vt:lpstr>Trapped Electrons (TREL)</vt:lpstr>
      <vt:lpstr>Precipitating Electrons (PREL)</vt:lpstr>
      <vt:lpstr>Low-Energy Electrons (LEEL)</vt:lpstr>
      <vt:lpstr>Astrophysical &amp; Terrestrial X-rays</vt:lpstr>
      <vt:lpstr>XSPEC Fitting Example</vt:lpstr>
      <vt:lpstr>NICER Modeling of RX J1856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Markwardt, Craig B (GSFC-6620)</cp:lastModifiedBy>
  <cp:revision>15</cp:revision>
  <dcterms:modified xsi:type="dcterms:W3CDTF">2026-04-15T16:49:45Z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0x010100383C251791BBBD4DA562FB9DCAD30A0D</vt:lpwstr>
  </property>
</Properties>
</file>