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5" r:id="rId4"/>
  </p:sldMasterIdLst>
  <p:notesMasterIdLst>
    <p:notesMasterId r:id="rId13"/>
  </p:notesMasterIdLst>
  <p:sldIdLst>
    <p:sldId id="256" r:id="rId5"/>
    <p:sldId id="1487" r:id="rId6"/>
    <p:sldId id="1504" r:id="rId7"/>
    <p:sldId id="1506" r:id="rId8"/>
    <p:sldId id="1507" r:id="rId9"/>
    <p:sldId id="1508" r:id="rId10"/>
    <p:sldId id="1509" r:id="rId11"/>
    <p:sldId id="1510" r:id="rId12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zoumanian, Zaven (GSFC-6620)" initials="A(" lastIdx="2" clrIdx="0">
    <p:extLst>
      <p:ext uri="{19B8F6BF-5375-455C-9EA6-DF929625EA0E}">
        <p15:presenceInfo xmlns:p15="http://schemas.microsoft.com/office/powerpoint/2012/main" userId="S::zarzouma@ndc.nasa.gov::9f57680f-ad50-465f-8dfc-32d89a8d575f" providerId="AD"/>
      </p:ext>
    </p:extLst>
  </p:cmAuthor>
  <p:cmAuthor id="2" name="Markwardt, Craig B (GSFC-6620)" initials="M(" lastIdx="2" clrIdx="1">
    <p:extLst>
      <p:ext uri="{19B8F6BF-5375-455C-9EA6-DF929625EA0E}">
        <p15:presenceInfo xmlns:p15="http://schemas.microsoft.com/office/powerpoint/2012/main" userId="S::cmarkwar@ndc.nasa.gov::c2d30e8a-cce4-49f9-b03d-0ed55392d69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10"/>
    <p:restoredTop sz="95863"/>
  </p:normalViewPr>
  <p:slideViewPr>
    <p:cSldViewPr snapToGrid="0" snapToObjects="1">
      <p:cViewPr varScale="1">
        <p:scale>
          <a:sx n="112" d="100"/>
          <a:sy n="112" d="100"/>
        </p:scale>
        <p:origin x="1992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Page">
  <p:cSld name="Title Pag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3390" cy="6857543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 txBox="1">
            <a:spLocks noGrp="1"/>
          </p:cNvSpPr>
          <p:nvPr>
            <p:ph type="body" idx="1"/>
          </p:nvPr>
        </p:nvSpPr>
        <p:spPr>
          <a:xfrm>
            <a:off x="544437" y="3700533"/>
            <a:ext cx="4654032" cy="1862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ctr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28600" algn="ctr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28600" algn="ctr">
              <a:spcBef>
                <a:spcPts val="360"/>
              </a:spcBef>
              <a:spcAft>
                <a:spcPts val="0"/>
              </a:spcAft>
              <a:buClr>
                <a:srgbClr val="366092"/>
              </a:buClr>
              <a:buSzPts val="1800"/>
              <a:buNone/>
              <a:defRPr sz="1800"/>
            </a:lvl4pPr>
            <a:lvl5pPr marL="2286000" lvl="4" indent="-228600" algn="ctr">
              <a:spcBef>
                <a:spcPts val="360"/>
              </a:spcBef>
              <a:spcAft>
                <a:spcPts val="0"/>
              </a:spcAft>
              <a:buClr>
                <a:srgbClr val="366092"/>
              </a:buClr>
              <a:buSzPts val="1800"/>
              <a:buNone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body" idx="1"/>
          </p:nvPr>
        </p:nvSpPr>
        <p:spPr>
          <a:xfrm>
            <a:off x="457200" y="1457256"/>
            <a:ext cx="8229600" cy="5037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rgbClr val="366092"/>
              </a:buClr>
              <a:buSzPts val="28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rgbClr val="366092"/>
              </a:buClr>
              <a:buSzPts val="2800"/>
              <a:buChar char="–"/>
              <a:defRPr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rgbClr val="366092"/>
              </a:buClr>
              <a:buSzPts val="24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rgbClr val="366092"/>
              </a:buClr>
              <a:buSzPts val="2000"/>
              <a:buChar char="–"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rgbClr val="366092"/>
              </a:buClr>
              <a:buSzPts val="2000"/>
              <a:buChar char="»"/>
              <a:defRPr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2326105" y="539869"/>
            <a:ext cx="6360695" cy="641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2D517F"/>
              </a:buClr>
              <a:buSzPts val="3200"/>
              <a:buFont typeface="Calibri"/>
              <a:buNone/>
              <a:defRPr sz="3200" b="1" i="1" u="none" strike="noStrike" cap="none">
                <a:solidFill>
                  <a:srgbClr val="2D51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ntent">
  <p:cSld name="Title and Two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>
            <a:off x="457200" y="1457256"/>
            <a:ext cx="4038600" cy="5037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rgbClr val="366092"/>
              </a:buClr>
              <a:buSzPts val="28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rgbClr val="366092"/>
              </a:buClr>
              <a:buSzPts val="2800"/>
              <a:buChar char="–"/>
              <a:defRPr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rgbClr val="366092"/>
              </a:buClr>
              <a:buSzPts val="24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rgbClr val="366092"/>
              </a:buClr>
              <a:buSzPts val="2000"/>
              <a:buChar char="–"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rgbClr val="366092"/>
              </a:buClr>
              <a:buSzPts val="2000"/>
              <a:buChar char="»"/>
              <a:defRPr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2"/>
          </p:nvPr>
        </p:nvSpPr>
        <p:spPr>
          <a:xfrm>
            <a:off x="4648200" y="1456346"/>
            <a:ext cx="4038600" cy="5038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rgbClr val="366092"/>
              </a:buClr>
              <a:buSzPts val="28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rgbClr val="366092"/>
              </a:buClr>
              <a:buSzPts val="2800"/>
              <a:buChar char="–"/>
              <a:defRPr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rgbClr val="366092"/>
              </a:buClr>
              <a:buSzPts val="24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rgbClr val="366092"/>
              </a:buClr>
              <a:buSzPts val="2000"/>
              <a:buChar char="–"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rgbClr val="366092"/>
              </a:buClr>
              <a:buSzPts val="2000"/>
              <a:buChar char="»"/>
              <a:defRPr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2326105" y="539869"/>
            <a:ext cx="6360695" cy="641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2D517F"/>
              </a:buClr>
              <a:buSzPts val="3200"/>
              <a:buFont typeface="Calibri"/>
              <a:buNone/>
              <a:defRPr sz="3200" b="1" i="1" u="none" strike="noStrike" cap="none">
                <a:solidFill>
                  <a:srgbClr val="2D51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Horizontal Content">
  <p:cSld name="Title and Two Horizontal Conten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457200" y="1457256"/>
            <a:ext cx="8229600" cy="2422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rgbClr val="366092"/>
              </a:buClr>
              <a:buSzPts val="28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rgbClr val="366092"/>
              </a:buClr>
              <a:buSzPts val="2800"/>
              <a:buChar char="–"/>
              <a:defRPr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rgbClr val="366092"/>
              </a:buClr>
              <a:buSzPts val="24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rgbClr val="366092"/>
              </a:buClr>
              <a:buSzPts val="2000"/>
              <a:buChar char="–"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rgbClr val="366092"/>
              </a:buClr>
              <a:buSzPts val="2000"/>
              <a:buChar char="»"/>
              <a:defRPr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2"/>
          </p:nvPr>
        </p:nvSpPr>
        <p:spPr>
          <a:xfrm>
            <a:off x="457200" y="4071880"/>
            <a:ext cx="8229600" cy="2422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rgbClr val="366092"/>
              </a:buClr>
              <a:buSzPts val="28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rgbClr val="366092"/>
              </a:buClr>
              <a:buSzPts val="2800"/>
              <a:buChar char="–"/>
              <a:defRPr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rgbClr val="366092"/>
              </a:buClr>
              <a:buSzPts val="24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rgbClr val="366092"/>
              </a:buClr>
              <a:buSzPts val="2000"/>
              <a:buChar char="–"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rgbClr val="366092"/>
              </a:buClr>
              <a:buSzPts val="2000"/>
              <a:buChar char="»"/>
              <a:defRPr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2326105" y="539869"/>
            <a:ext cx="6360695" cy="641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2D517F"/>
              </a:buClr>
              <a:buSzPts val="3200"/>
              <a:buFont typeface="Calibri"/>
              <a:buNone/>
              <a:defRPr sz="3200" b="1" i="1" u="none" strike="noStrike" cap="none">
                <a:solidFill>
                  <a:srgbClr val="2D51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ntent">
  <p:cSld name="Title and Three Conten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body" idx="1"/>
          </p:nvPr>
        </p:nvSpPr>
        <p:spPr>
          <a:xfrm>
            <a:off x="457200" y="1457256"/>
            <a:ext cx="4038600" cy="5037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rgbClr val="366092"/>
              </a:buClr>
              <a:buSzPts val="28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rgbClr val="366092"/>
              </a:buClr>
              <a:buSzPts val="2800"/>
              <a:buChar char="–"/>
              <a:defRPr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rgbClr val="366092"/>
              </a:buClr>
              <a:buSzPts val="24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rgbClr val="366092"/>
              </a:buClr>
              <a:buSzPts val="2000"/>
              <a:buChar char="–"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rgbClr val="366092"/>
              </a:buClr>
              <a:buSzPts val="2000"/>
              <a:buChar char="»"/>
              <a:defRPr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2"/>
          </p:nvPr>
        </p:nvSpPr>
        <p:spPr>
          <a:xfrm>
            <a:off x="4648200" y="1456346"/>
            <a:ext cx="4038600" cy="2422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rgbClr val="366092"/>
              </a:buClr>
              <a:buSzPts val="28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rgbClr val="366092"/>
              </a:buClr>
              <a:buSzPts val="2800"/>
              <a:buChar char="–"/>
              <a:defRPr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rgbClr val="366092"/>
              </a:buClr>
              <a:buSzPts val="24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rgbClr val="366092"/>
              </a:buClr>
              <a:buSzPts val="2000"/>
              <a:buChar char="–"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rgbClr val="366092"/>
              </a:buClr>
              <a:buSzPts val="2000"/>
              <a:buChar char="»"/>
              <a:defRPr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body" idx="3"/>
          </p:nvPr>
        </p:nvSpPr>
        <p:spPr>
          <a:xfrm>
            <a:off x="4648200" y="4070970"/>
            <a:ext cx="4038600" cy="2422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rgbClr val="366092"/>
              </a:buClr>
              <a:buSzPts val="28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rgbClr val="366092"/>
              </a:buClr>
              <a:buSzPts val="2800"/>
              <a:buChar char="–"/>
              <a:defRPr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rgbClr val="366092"/>
              </a:buClr>
              <a:buSzPts val="24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rgbClr val="366092"/>
              </a:buClr>
              <a:buSzPts val="2000"/>
              <a:buChar char="–"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rgbClr val="366092"/>
              </a:buClr>
              <a:buSzPts val="2000"/>
              <a:buChar char="»"/>
              <a:defRPr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2326105" y="539869"/>
            <a:ext cx="6360695" cy="641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2D517F"/>
              </a:buClr>
              <a:buSzPts val="3200"/>
              <a:buFont typeface="Calibri"/>
              <a:buNone/>
              <a:defRPr sz="3200" b="1" i="1" u="none" strike="noStrike" cap="none">
                <a:solidFill>
                  <a:srgbClr val="2D51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ntent">
  <p:cSld name="Title and Four Conte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457200" y="1457256"/>
            <a:ext cx="4038600" cy="2422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rgbClr val="366092"/>
              </a:buClr>
              <a:buSzPts val="28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rgbClr val="366092"/>
              </a:buClr>
              <a:buSzPts val="2800"/>
              <a:buChar char="–"/>
              <a:defRPr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rgbClr val="366092"/>
              </a:buClr>
              <a:buSzPts val="24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rgbClr val="366092"/>
              </a:buClr>
              <a:buSzPts val="2000"/>
              <a:buChar char="–"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rgbClr val="366092"/>
              </a:buClr>
              <a:buSzPts val="2000"/>
              <a:buChar char="»"/>
              <a:defRPr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2"/>
          </p:nvPr>
        </p:nvSpPr>
        <p:spPr>
          <a:xfrm>
            <a:off x="457200" y="4071880"/>
            <a:ext cx="4038600" cy="2422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rgbClr val="366092"/>
              </a:buClr>
              <a:buSzPts val="28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rgbClr val="366092"/>
              </a:buClr>
              <a:buSzPts val="2800"/>
              <a:buChar char="–"/>
              <a:defRPr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rgbClr val="366092"/>
              </a:buClr>
              <a:buSzPts val="24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rgbClr val="366092"/>
              </a:buClr>
              <a:buSzPts val="2000"/>
              <a:buChar char="–"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rgbClr val="366092"/>
              </a:buClr>
              <a:buSzPts val="2000"/>
              <a:buChar char="»"/>
              <a:defRPr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3"/>
          </p:nvPr>
        </p:nvSpPr>
        <p:spPr>
          <a:xfrm>
            <a:off x="4648200" y="1456346"/>
            <a:ext cx="4038600" cy="2422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rgbClr val="366092"/>
              </a:buClr>
              <a:buSzPts val="28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rgbClr val="366092"/>
              </a:buClr>
              <a:buSzPts val="2800"/>
              <a:buChar char="–"/>
              <a:defRPr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rgbClr val="366092"/>
              </a:buClr>
              <a:buSzPts val="24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rgbClr val="366092"/>
              </a:buClr>
              <a:buSzPts val="2000"/>
              <a:buChar char="–"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rgbClr val="366092"/>
              </a:buClr>
              <a:buSzPts val="2000"/>
              <a:buChar char="»"/>
              <a:defRPr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4"/>
          </p:nvPr>
        </p:nvSpPr>
        <p:spPr>
          <a:xfrm>
            <a:off x="4648200" y="4070970"/>
            <a:ext cx="4038600" cy="2422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rgbClr val="366092"/>
              </a:buClr>
              <a:buSzPts val="28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rgbClr val="366092"/>
              </a:buClr>
              <a:buSzPts val="2800"/>
              <a:buChar char="–"/>
              <a:defRPr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rgbClr val="366092"/>
              </a:buClr>
              <a:buSzPts val="24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rgbClr val="366092"/>
              </a:buClr>
              <a:buSzPts val="2000"/>
              <a:buChar char="–"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rgbClr val="366092"/>
              </a:buClr>
              <a:buSzPts val="2000"/>
              <a:buChar char="»"/>
              <a:defRPr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title"/>
          </p:nvPr>
        </p:nvSpPr>
        <p:spPr>
          <a:xfrm>
            <a:off x="2326105" y="539869"/>
            <a:ext cx="6360695" cy="641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2D517F"/>
              </a:buClr>
              <a:buSzPts val="3200"/>
              <a:buFont typeface="Calibri"/>
              <a:buNone/>
              <a:defRPr sz="3200" b="1" i="1" u="none" strike="noStrike" cap="none">
                <a:solidFill>
                  <a:srgbClr val="2D51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section Title Pages">
  <p:cSld name="Subsection Title Page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1524000" y="3133250"/>
            <a:ext cx="6096000" cy="641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2D517F"/>
              </a:buClr>
              <a:buSzPts val="3200"/>
              <a:buFont typeface="Calibri"/>
              <a:buNone/>
              <a:defRPr sz="3200" b="1" i="1" u="none" strike="noStrike" cap="none">
                <a:solidFill>
                  <a:srgbClr val="2D51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0"/>
          </p:nvPr>
        </p:nvSpPr>
        <p:spPr>
          <a:xfrm>
            <a:off x="457200" y="1457256"/>
            <a:ext cx="8229600" cy="5037385"/>
          </a:xfrm>
        </p:spPr>
        <p:txBody>
          <a:bodyPr/>
          <a:lstStyle>
            <a:lvl1pPr>
              <a:defRPr>
                <a:latin typeface="Calibri"/>
                <a:cs typeface="Calibri"/>
              </a:defRPr>
            </a:lvl1pPr>
            <a:lvl2pPr>
              <a:defRPr>
                <a:latin typeface="Calibri"/>
                <a:cs typeface="Calibri"/>
              </a:defRPr>
            </a:lvl2pPr>
            <a:lvl3pPr>
              <a:defRPr>
                <a:latin typeface="Calibri"/>
                <a:cs typeface="Calibri"/>
              </a:defRPr>
            </a:lvl3pPr>
            <a:lvl4pPr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326105" y="539869"/>
            <a:ext cx="6360695" cy="641467"/>
          </a:xfrm>
          <a:prstGeom prst="rect">
            <a:avLst/>
          </a:prstGeom>
        </p:spPr>
        <p:txBody>
          <a:bodyPr anchor="b"/>
          <a:lstStyle>
            <a:lvl1pPr algn="l">
              <a:defRPr lang="en-US" sz="3200" b="1" i="1" kern="1200" baseline="0" dirty="0" smtClean="0">
                <a:gradFill flip="none" rotWithShape="1">
                  <a:gsLst>
                    <a:gs pos="0">
                      <a:srgbClr val="2D517F"/>
                    </a:gs>
                    <a:gs pos="100000">
                      <a:srgbClr val="121A33"/>
                    </a:gs>
                  </a:gsLst>
                  <a:lin ang="0" scaled="1"/>
                  <a:tileRect/>
                </a:gradFill>
                <a:latin typeface="Calibri"/>
                <a:ea typeface="+mj-ea"/>
                <a:cs typeface="Calibri"/>
              </a:defRPr>
            </a:lvl1pPr>
          </a:lstStyle>
          <a:p>
            <a:r>
              <a:rPr lang="en-US"/>
              <a:t>Click to edit one-line title</a:t>
            </a:r>
          </a:p>
        </p:txBody>
      </p:sp>
    </p:spTree>
    <p:extLst>
      <p:ext uri="{BB962C8B-B14F-4D97-AF65-F5344CB8AC3E}">
        <p14:creationId xmlns:p14="http://schemas.microsoft.com/office/powerpoint/2010/main" val="1138574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FAED20-38DB-1B40-BE3F-645F3DC1C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E41CD-F0CE-F149-9271-9F4FE596AC17}" type="datetimeFigureOut">
              <a:rPr lang="en-US" smtClean="0"/>
              <a:t>4/20/26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E9537F-0423-644E-A266-5A54D58B0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230086-D9B6-4042-81A2-0B49E0639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0755D-DD26-D942-BF09-DF90F59A8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030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1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rgbClr val="366092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rgbClr val="366092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rgbClr val="36609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rgbClr val="366092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rgbClr val="366092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/>
          <p:nvPr/>
        </p:nvSpPr>
        <p:spPr>
          <a:xfrm>
            <a:off x="8823970" y="6586641"/>
            <a:ext cx="335448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121A33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000" b="0" i="0" u="none" strike="noStrike" cap="none">
              <a:solidFill>
                <a:srgbClr val="121A3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1"/>
          <p:cNvSpPr/>
          <p:nvPr/>
        </p:nvSpPr>
        <p:spPr>
          <a:xfrm>
            <a:off x="1751263" y="1180087"/>
            <a:ext cx="7392737" cy="47103"/>
          </a:xfrm>
          <a:prstGeom prst="rect">
            <a:avLst/>
          </a:prstGeom>
          <a:gradFill>
            <a:gsLst>
              <a:gs pos="0">
                <a:srgbClr val="2D517F"/>
              </a:gs>
              <a:gs pos="100000">
                <a:srgbClr val="121A33"/>
              </a:gs>
            </a:gsLst>
            <a:lin ang="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8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9"/>
          <p:cNvSpPr txBox="1">
            <a:spLocks noGrp="1"/>
          </p:cNvSpPr>
          <p:nvPr>
            <p:ph type="body" idx="1"/>
          </p:nvPr>
        </p:nvSpPr>
        <p:spPr>
          <a:xfrm>
            <a:off x="108998" y="3700525"/>
            <a:ext cx="7989600" cy="18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30"/>
              <a:buNone/>
            </a:pPr>
            <a:r>
              <a:rPr lang="en-US" sz="3330" dirty="0"/>
              <a:t>PCA and Sky Monitors for Crab Flux Transfer </a:t>
            </a:r>
            <a:br>
              <a:rPr lang="en-US" sz="3330" dirty="0"/>
            </a:br>
            <a:r>
              <a:rPr lang="en-US" sz="2590" dirty="0"/>
              <a:t>Craig Markwardt (NASA/GSFC)</a:t>
            </a:r>
            <a:br>
              <a:rPr lang="en-US" sz="2590" dirty="0"/>
            </a:br>
            <a:endParaRPr dirty="0"/>
          </a:p>
        </p:txBody>
      </p:sp>
      <p:pic>
        <p:nvPicPr>
          <p:cNvPr id="45" name="Google Shape;45;p9" descr="NASA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5656" y="5978875"/>
            <a:ext cx="956264" cy="812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9" descr="GSFC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86878" y="5871218"/>
            <a:ext cx="445842" cy="810621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47;p9" descr="Moog.jpg"/>
          <p:cNvPicPr preferRelativeResize="0"/>
          <p:nvPr/>
        </p:nvPicPr>
        <p:blipFill rotWithShape="1">
          <a:blip r:embed="rId5">
            <a:alphaModFix/>
          </a:blip>
          <a:srcRect l="6697" t="14626" r="6830" b="16740"/>
          <a:stretch/>
        </p:blipFill>
        <p:spPr>
          <a:xfrm>
            <a:off x="6328790" y="6521896"/>
            <a:ext cx="1544647" cy="310444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9" descr="DTU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194601" y="6109357"/>
            <a:ext cx="472630" cy="687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p9" descr="BroadReach.jpg"/>
          <p:cNvPicPr preferRelativeResize="0"/>
          <p:nvPr/>
        </p:nvPicPr>
        <p:blipFill rotWithShape="1">
          <a:blip r:embed="rId7">
            <a:alphaModFix/>
          </a:blip>
          <a:srcRect r="7247" b="21363"/>
          <a:stretch/>
        </p:blipFill>
        <p:spPr>
          <a:xfrm>
            <a:off x="5257801" y="6350929"/>
            <a:ext cx="828039" cy="374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9" descr="DTU.jpg"/>
          <p:cNvPicPr preferRelativeResize="0"/>
          <p:nvPr/>
        </p:nvPicPr>
        <p:blipFill rotWithShape="1">
          <a:blip r:embed="rId8">
            <a:alphaModFix/>
          </a:blip>
          <a:srcRect b="59574"/>
          <a:stretch/>
        </p:blipFill>
        <p:spPr>
          <a:xfrm>
            <a:off x="4194600" y="6146342"/>
            <a:ext cx="470469" cy="276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9" descr="BroadReach.jpg"/>
          <p:cNvPicPr preferRelativeResize="0"/>
          <p:nvPr/>
        </p:nvPicPr>
        <p:blipFill rotWithShape="1">
          <a:blip r:embed="rId9">
            <a:alphaModFix/>
          </a:blip>
          <a:srcRect t="83754" r="2816" b="2920"/>
          <a:stretch/>
        </p:blipFill>
        <p:spPr>
          <a:xfrm>
            <a:off x="5249985" y="6768051"/>
            <a:ext cx="867594" cy="6351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9" descr="Kavl.pn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389350" y="6040288"/>
            <a:ext cx="1427224" cy="700389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9"/>
          <p:cNvSpPr txBox="1"/>
          <p:nvPr/>
        </p:nvSpPr>
        <p:spPr>
          <a:xfrm>
            <a:off x="1606177" y="6596390"/>
            <a:ext cx="642470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GSFC</a:t>
            </a:r>
            <a:endParaRPr/>
          </a:p>
        </p:txBody>
      </p:sp>
      <p:sp>
        <p:nvSpPr>
          <p:cNvPr id="54" name="Google Shape;54;p9"/>
          <p:cNvSpPr txBox="1"/>
          <p:nvPr/>
        </p:nvSpPr>
        <p:spPr>
          <a:xfrm>
            <a:off x="4075571" y="0"/>
            <a:ext cx="5068429" cy="1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Arial"/>
              <a:buNone/>
            </a:pPr>
            <a:r>
              <a:rPr lang="en-US" sz="42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Working Groups</a:t>
            </a:r>
            <a:br>
              <a:rPr lang="en-US" sz="36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dirty="0"/>
          </a:p>
        </p:txBody>
      </p:sp>
      <p:pic>
        <p:nvPicPr>
          <p:cNvPr id="55" name="Google Shape;55;p9" descr="https://lh4.googleusercontent.com/tFJBv5KjYZSvBCzq0-DtwMNlAe3Zv2Q-TfrvjdAhkf042lQ1dLoIjd7PtSaAzJfxp0wLZJN4NjHhcBRZD5zFsp81-an6LfRD0sCnrdHvOMtKEQ6AagVQN0h4fSWbXqcb7aUc-dN2LmI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7642141" y="4883833"/>
            <a:ext cx="1334477" cy="15392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8B49FEC-7780-AE4C-AF94-94B4C30FE9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X-ray Instruments with ”Absolute” calibration for bright sources may not be frequent</a:t>
            </a:r>
          </a:p>
          <a:p>
            <a:r>
              <a:rPr lang="en-US" dirty="0"/>
              <a:t>Desire to transfer a flux standard to a different date</a:t>
            </a:r>
          </a:p>
          <a:p>
            <a:r>
              <a:rPr lang="en-US" dirty="0"/>
              <a:t>Use sky monitors as a relative transfer standard</a:t>
            </a:r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89D76CE-CB7F-7640-968D-61E967737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</p:spTree>
    <p:extLst>
      <p:ext uri="{BB962C8B-B14F-4D97-AF65-F5344CB8AC3E}">
        <p14:creationId xmlns:p14="http://schemas.microsoft.com/office/powerpoint/2010/main" val="14042036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1750008-284B-FD38-F590-AC4E07F90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Fermi GBM: Crab (15-50 keV)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16EB1C-3B92-A0A1-E077-C63BCADCA7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325269"/>
            <a:ext cx="7772400" cy="5190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948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ACA937-003B-2157-3C5F-D50D0F8E34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1A27506-1103-1C8A-D068-35396846E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RXTE ASM: Crab (1.5-12 keV)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699CD7-878F-DDA6-7E52-9FD53080CB2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03736" y="1325269"/>
            <a:ext cx="7736528" cy="5190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7715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9D4235-811D-A594-1FF2-8EE726125D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A97F49F-9C11-935F-597E-996164C6A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Swift BAT: Crab (15-50 keV)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BA225A-87CA-2E03-1788-8DDBF67C3AB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03736" y="1352034"/>
            <a:ext cx="7736528" cy="513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589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143348-28E1-58F1-CA2A-47C01AC4A4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BA62297-B7A5-D5A7-2CA9-1B912CA01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Sky Monitors Combined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EE34B4-567F-F5A5-2FB8-333A234B994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03736" y="1372558"/>
            <a:ext cx="7736528" cy="509586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1D7F0C8-791C-04BD-773F-ED6856540781}"/>
              </a:ext>
            </a:extLst>
          </p:cNvPr>
          <p:cNvSpPr txBox="1"/>
          <p:nvPr/>
        </p:nvSpPr>
        <p:spPr>
          <a:xfrm>
            <a:off x="1926254" y="2949202"/>
            <a:ext cx="16369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Crab-Normalized?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DFE8AF-0ADF-7ACF-4463-B26C3C3B90B0}"/>
              </a:ext>
            </a:extLst>
          </p:cNvPr>
          <p:cNvSpPr txBox="1"/>
          <p:nvPr/>
        </p:nvSpPr>
        <p:spPr>
          <a:xfrm>
            <a:off x="1564761" y="1701581"/>
            <a:ext cx="5741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ASM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B6C865-8FD6-5E4A-AB4D-DB0FA517CA4E}"/>
              </a:ext>
            </a:extLst>
          </p:cNvPr>
          <p:cNvSpPr txBox="1"/>
          <p:nvPr/>
        </p:nvSpPr>
        <p:spPr>
          <a:xfrm>
            <a:off x="7649331" y="4469483"/>
            <a:ext cx="5341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FD7D65-ACA4-FF18-0028-15F69D128BD3}"/>
              </a:ext>
            </a:extLst>
          </p:cNvPr>
          <p:cNvSpPr txBox="1"/>
          <p:nvPr/>
        </p:nvSpPr>
        <p:spPr>
          <a:xfrm>
            <a:off x="7649331" y="2356901"/>
            <a:ext cx="5934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GBM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AE503C7-1921-BE78-2163-1D4A0C34C747}"/>
              </a:ext>
            </a:extLst>
          </p:cNvPr>
          <p:cNvCxnSpPr>
            <a:cxnSpLocks/>
          </p:cNvCxnSpPr>
          <p:nvPr/>
        </p:nvCxnSpPr>
        <p:spPr>
          <a:xfrm flipV="1">
            <a:off x="2326105" y="2391191"/>
            <a:ext cx="0" cy="55801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E97AE72-E0A4-C804-9497-2547839F2847}"/>
              </a:ext>
            </a:extLst>
          </p:cNvPr>
          <p:cNvSpPr txBox="1"/>
          <p:nvPr/>
        </p:nvSpPr>
        <p:spPr>
          <a:xfrm>
            <a:off x="5506452" y="5177665"/>
            <a:ext cx="1130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Clear Break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369C8AD-893A-C810-7189-949785E3E352}"/>
              </a:ext>
            </a:extLst>
          </p:cNvPr>
          <p:cNvCxnSpPr>
            <a:cxnSpLocks/>
          </p:cNvCxnSpPr>
          <p:nvPr/>
        </p:nvCxnSpPr>
        <p:spPr>
          <a:xfrm flipV="1">
            <a:off x="6071671" y="4069080"/>
            <a:ext cx="680379" cy="110858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21572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FACEC0A-FD1D-4B0D-72E2-5CD668DBCC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NuSTAR</a:t>
            </a:r>
            <a:r>
              <a:rPr lang="en-US" dirty="0"/>
              <a:t> Stray Light: 2013-present</a:t>
            </a:r>
          </a:p>
          <a:p>
            <a:r>
              <a:rPr lang="en-US" dirty="0"/>
              <a:t>RXTE PCA: 1996-2012</a:t>
            </a:r>
          </a:p>
          <a:p>
            <a:r>
              <a:rPr lang="en-US" dirty="0"/>
              <a:t>Swift BAT: 2005-2018</a:t>
            </a:r>
          </a:p>
          <a:p>
            <a:r>
              <a:rPr lang="en-US" dirty="0"/>
              <a:t>Femi GBM: 2008-present</a:t>
            </a:r>
          </a:p>
          <a:p>
            <a:r>
              <a:rPr lang="en-US" dirty="0"/>
              <a:t>Relative errors ~1%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B9296DC-45F4-F813-FB74-5F19E6251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 Term Flux Transfer</a:t>
            </a:r>
          </a:p>
        </p:txBody>
      </p:sp>
    </p:spTree>
    <p:extLst>
      <p:ext uri="{BB962C8B-B14F-4D97-AF65-F5344CB8AC3E}">
        <p14:creationId xmlns:p14="http://schemas.microsoft.com/office/powerpoint/2010/main" val="34520331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7F75385-EB3C-5131-DFCC-31FB3C156F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5314950"/>
            <a:ext cx="8229600" cy="1179691"/>
          </a:xfrm>
        </p:spPr>
        <p:txBody>
          <a:bodyPr>
            <a:normAutofit fontScale="92500"/>
          </a:bodyPr>
          <a:lstStyle/>
          <a:p>
            <a:r>
              <a:rPr lang="en-US" dirty="0"/>
              <a:t>Use GBM to “extend” PCA flux solution to the </a:t>
            </a:r>
            <a:r>
              <a:rPr lang="en-US" dirty="0" err="1"/>
              <a:t>NuSTAR</a:t>
            </a:r>
            <a:r>
              <a:rPr lang="en-US" dirty="0"/>
              <a:t> epoch: ~4% difference between two solutions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1ED8964-87F6-519E-AB26-74B3962DF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Application: PCA+GBM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5AEA73-60DB-CA88-388D-732D726D2B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238065" y="-180857"/>
            <a:ext cx="40678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5607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3C251791BBBD4DA562FB9DCAD30A0D" ma:contentTypeVersion="7" ma:contentTypeDescription="Create a new document." ma:contentTypeScope="" ma:versionID="be2d73f95ff7a6508cbd3679f7aa105d">
  <xsd:schema xmlns:xsd="http://www.w3.org/2001/XMLSchema" xmlns:xs="http://www.w3.org/2001/XMLSchema" xmlns:p="http://schemas.microsoft.com/office/2006/metadata/properties" xmlns:ns2="7797ec6c-7d21-4392-97f6-03c669bb40ee" targetNamespace="http://schemas.microsoft.com/office/2006/metadata/properties" ma:root="true" ma:fieldsID="c154fc7521cfd1b4ff00c98bba8ce904" ns2:_="">
    <xsd:import namespace="7797ec6c-7d21-4392-97f6-03c669bb40e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97ec6c-7d21-4392-97f6-03c669bb40e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537F67A-4A07-4B3E-B5AF-C5574E292A7F}">
  <ds:schemaRefs>
    <ds:schemaRef ds:uri="7797ec6c-7d21-4392-97f6-03c669bb40e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1785212C-665A-4562-8693-6DD049353CB3}">
  <ds:schemaRefs>
    <ds:schemaRef ds:uri="http://purl.org/dc/dcmitype/"/>
    <ds:schemaRef ds:uri="http://purl.org/dc/elements/1.1/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7797ec6c-7d21-4392-97f6-03c669bb40ee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99F649C1-5465-47D0-8AD2-8C2FA20E2B9C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7005d458-45be-48ae-8140-d43da96dd17b}" enabled="0" method="" siteId="{7005d458-45be-48ae-8140-d43da96dd17b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7600</TotalTime>
  <Words>141</Words>
  <Application>Microsoft Macintosh PowerPoint</Application>
  <PresentationFormat>On-screen Show (4:3)</PresentationFormat>
  <Paragraphs>24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PowerPoint Presentation</vt:lpstr>
      <vt:lpstr>Motivation</vt:lpstr>
      <vt:lpstr>Fermi GBM: Crab (15-50 keV)</vt:lpstr>
      <vt:lpstr>RXTE ASM: Crab (1.5-12 keV)</vt:lpstr>
      <vt:lpstr>Swift BAT: Crab (15-50 keV)</vt:lpstr>
      <vt:lpstr>Sky Monitors Combined</vt:lpstr>
      <vt:lpstr>Long Term Flux Transfer</vt:lpstr>
      <vt:lpstr>Example Application: PCA+GBM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Markwardt, Craig B (GSFC-6620)</cp:lastModifiedBy>
  <cp:revision>18</cp:revision>
  <dcterms:modified xsi:type="dcterms:W3CDTF">2026-04-21T14:28:46Z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0x010100383C251791BBBD4DA562FB9DCAD30A0D</vt:lpwstr>
  </property>
</Properties>
</file>