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1079" r:id="rId2"/>
    <p:sldId id="1082" r:id="rId3"/>
    <p:sldId id="1177" r:id="rId4"/>
    <p:sldId id="1084" r:id="rId5"/>
    <p:sldId id="1102" r:id="rId6"/>
    <p:sldId id="1103" r:id="rId7"/>
    <p:sldId id="1104" r:id="rId8"/>
    <p:sldId id="1088" r:id="rId9"/>
    <p:sldId id="1105" r:id="rId10"/>
    <p:sldId id="1091" r:id="rId11"/>
    <p:sldId id="1093" r:id="rId12"/>
    <p:sldId id="1106" r:id="rId13"/>
    <p:sldId id="1108" r:id="rId14"/>
    <p:sldId id="1109" r:id="rId15"/>
    <p:sldId id="481" r:id="rId16"/>
    <p:sldId id="1179" r:id="rId17"/>
    <p:sldId id="1112" r:id="rId18"/>
    <p:sldId id="1111" r:id="rId19"/>
    <p:sldId id="615" r:id="rId20"/>
    <p:sldId id="616" r:id="rId21"/>
    <p:sldId id="1118" r:id="rId22"/>
    <p:sldId id="1117" r:id="rId23"/>
    <p:sldId id="623" r:id="rId24"/>
    <p:sldId id="1120" r:id="rId25"/>
    <p:sldId id="1124" r:id="rId26"/>
    <p:sldId id="1125" r:id="rId27"/>
    <p:sldId id="1127" r:id="rId28"/>
    <p:sldId id="482" r:id="rId29"/>
    <p:sldId id="1162" r:id="rId30"/>
    <p:sldId id="1181" r:id="rId31"/>
    <p:sldId id="1161" r:id="rId32"/>
    <p:sldId id="1160" r:id="rId33"/>
    <p:sldId id="1163" r:id="rId34"/>
    <p:sldId id="1164" r:id="rId35"/>
    <p:sldId id="1166" r:id="rId36"/>
    <p:sldId id="1167" r:id="rId37"/>
    <p:sldId id="1169" r:id="rId38"/>
    <p:sldId id="1170" r:id="rId39"/>
    <p:sldId id="1186" r:id="rId40"/>
    <p:sldId id="1173" r:id="rId41"/>
    <p:sldId id="1174" r:id="rId42"/>
    <p:sldId id="1175" r:id="rId43"/>
    <p:sldId id="1130" r:id="rId44"/>
    <p:sldId id="1180" r:id="rId45"/>
    <p:sldId id="1114" r:id="rId46"/>
    <p:sldId id="620" r:id="rId47"/>
    <p:sldId id="1187" r:id="rId48"/>
    <p:sldId id="460" r:id="rId49"/>
    <p:sldId id="1149" r:id="rId50"/>
    <p:sldId id="1144" r:id="rId51"/>
    <p:sldId id="627" r:id="rId52"/>
    <p:sldId id="908" r:id="rId53"/>
    <p:sldId id="1184" r:id="rId54"/>
    <p:sldId id="910" r:id="rId55"/>
    <p:sldId id="1189" r:id="rId56"/>
    <p:sldId id="1136" r:id="rId57"/>
    <p:sldId id="1176" r:id="rId5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76D6F8-4964-9D47-8C56-4251E6ECE91B}">
          <p14:sldIdLst>
            <p14:sldId id="1079"/>
          </p14:sldIdLst>
        </p14:section>
        <p14:section name="Challenges of data transmission" id="{5C55529C-CC26-444F-AEEB-70DB3BF32DDB}">
          <p14:sldIdLst>
            <p14:sldId id="1082"/>
            <p14:sldId id="1177"/>
            <p14:sldId id="1084"/>
            <p14:sldId id="1102"/>
            <p14:sldId id="1103"/>
            <p14:sldId id="1104"/>
            <p14:sldId id="1088"/>
            <p14:sldId id="1105"/>
            <p14:sldId id="1091"/>
            <p14:sldId id="1093"/>
            <p14:sldId id="1106"/>
            <p14:sldId id="1108"/>
            <p14:sldId id="1109"/>
            <p14:sldId id="481"/>
            <p14:sldId id="1179"/>
            <p14:sldId id="1112"/>
            <p14:sldId id="1111"/>
            <p14:sldId id="615"/>
            <p14:sldId id="616"/>
            <p14:sldId id="1118"/>
            <p14:sldId id="1117"/>
          </p14:sldIdLst>
        </p14:section>
        <p14:section name="eROSITA event compression" id="{3EFF6571-1BA3-4842-BC93-064A346EC7F8}">
          <p14:sldIdLst>
            <p14:sldId id="623"/>
            <p14:sldId id="1120"/>
            <p14:sldId id="1124"/>
            <p14:sldId id="1125"/>
            <p14:sldId id="1127"/>
            <p14:sldId id="482"/>
          </p14:sldIdLst>
        </p14:section>
        <p14:section name="On ground: decoding the compressed data" id="{7911047B-ADCB-6E47-8286-83E112A78CD8}">
          <p14:sldIdLst>
            <p14:sldId id="1162"/>
            <p14:sldId id="1181"/>
            <p14:sldId id="1161"/>
            <p14:sldId id="1160"/>
            <p14:sldId id="1163"/>
            <p14:sldId id="1164"/>
            <p14:sldId id="1166"/>
            <p14:sldId id="1167"/>
            <p14:sldId id="1169"/>
            <p14:sldId id="1170"/>
            <p14:sldId id="1186"/>
            <p14:sldId id="1173"/>
            <p14:sldId id="1174"/>
            <p14:sldId id="1175"/>
            <p14:sldId id="1130"/>
            <p14:sldId id="1180"/>
            <p14:sldId id="1114"/>
            <p14:sldId id="620"/>
            <p14:sldId id="1187"/>
            <p14:sldId id="460"/>
            <p14:sldId id="1149"/>
          </p14:sldIdLst>
        </p14:section>
        <p14:section name="On ground: fiding an appropriate energy threshold" id="{50806363-C8EF-3641-9FF6-C30B517F6A2F}">
          <p14:sldIdLst>
            <p14:sldId id="1144"/>
            <p14:sldId id="627"/>
            <p14:sldId id="908"/>
            <p14:sldId id="1184"/>
            <p14:sldId id="910"/>
            <p14:sldId id="1189"/>
            <p14:sldId id="1136"/>
            <p14:sldId id="11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orient="horz" pos="340" userDrawn="1">
          <p15:clr>
            <a:srgbClr val="A4A3A4"/>
          </p15:clr>
        </p15:guide>
        <p15:guide id="3" pos="3192" userDrawn="1">
          <p15:clr>
            <a:srgbClr val="A4A3A4"/>
          </p15:clr>
        </p15:guide>
        <p15:guide id="4" pos="4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8CD"/>
    <a:srgbClr val="FFFF82"/>
    <a:srgbClr val="FFFF8B"/>
    <a:srgbClr val="00612C"/>
    <a:srgbClr val="FFFF6C"/>
    <a:srgbClr val="D7A203"/>
    <a:srgbClr val="00FF77"/>
    <a:srgbClr val="FFFFDD"/>
    <a:srgbClr val="CC9A02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 autoAdjust="0"/>
    <p:restoredTop sz="88571" autoAdjust="0"/>
  </p:normalViewPr>
  <p:slideViewPr>
    <p:cSldViewPr snapToGrid="0" snapToObjects="1">
      <p:cViewPr varScale="1">
        <p:scale>
          <a:sx n="150" d="100"/>
          <a:sy n="150" d="100"/>
        </p:scale>
        <p:origin x="240" y="168"/>
      </p:cViewPr>
      <p:guideLst>
        <p:guide orient="horz" pos="1476"/>
        <p:guide orient="horz" pos="340"/>
        <p:guide pos="3192"/>
        <p:guide pos="41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3E10D-AC99-0943-9C2D-0A762B437452}" type="datetimeFigureOut">
              <a:rPr lang="de-DE" smtClean="0"/>
              <a:t>22.04.26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4DD53-2931-A646-9D72-DEAE678CFB2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0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149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37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70"/>
            <a:ext cx="7772400" cy="1102519"/>
          </a:xfrm>
        </p:spPr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22.04.26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6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22.04.26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64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99200" y="4866876"/>
            <a:ext cx="28968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Virtual German eROSITA Consortium Meeting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23400" y="486687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Calibration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52400" y="486687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K. Dennerl, 2021 Jun 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1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4827385"/>
            <a:ext cx="9144000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/>
              <a:t>Pelham/Germany                                         </a:t>
            </a:r>
            <a:r>
              <a:rPr lang="en-US" sz="1400"/>
              <a:t>18th IACHEC meeting, 20-23 April 2026                                      </a:t>
            </a:r>
            <a:r>
              <a:rPr lang="de-DE" sz="1400" dirty="0"/>
              <a:t>K. Dennerl / MPE</a:t>
            </a:r>
          </a:p>
        </p:txBody>
      </p:sp>
      <p:pic>
        <p:nvPicPr>
          <p:cNvPr id="3" name="Bild 21">
            <a:extLst>
              <a:ext uri="{FF2B5EF4-FFF2-40B4-BE49-F238E27FC236}">
                <a16:creationId xmlns:a16="http://schemas.microsoft.com/office/drawing/2014/main" id="{99899138-CB86-AD88-6414-F163FE69A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57645" t="14659" r="11563" b="22937"/>
          <a:stretch>
            <a:fillRect/>
          </a:stretch>
        </p:blipFill>
        <p:spPr>
          <a:xfrm>
            <a:off x="5934456" y="0"/>
            <a:ext cx="3209544" cy="4854028"/>
          </a:xfrm>
          <a:prstGeom prst="rect">
            <a:avLst/>
          </a:prstGeom>
        </p:spPr>
      </p:pic>
      <p:pic>
        <p:nvPicPr>
          <p:cNvPr id="5" name="Bild 21">
            <a:extLst>
              <a:ext uri="{FF2B5EF4-FFF2-40B4-BE49-F238E27FC236}">
                <a16:creationId xmlns:a16="http://schemas.microsoft.com/office/drawing/2014/main" id="{E9687873-1FF7-7E73-AD46-0903C78ACF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8432" t="9886" r="57795" b="27959"/>
          <a:stretch>
            <a:fillRect/>
          </a:stretch>
        </p:blipFill>
        <p:spPr>
          <a:xfrm>
            <a:off x="0" y="1"/>
            <a:ext cx="2478024" cy="485402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688336" y="463108"/>
            <a:ext cx="3456435" cy="142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Behind the scenes of eROSITA</a:t>
            </a:r>
            <a:r>
              <a:rPr lang="de-DE" sz="2800" b="1" dirty="0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:</a:t>
            </a:r>
          </a:p>
          <a:p>
            <a:pPr algn="ctr">
              <a:lnSpc>
                <a:spcPct val="140000"/>
              </a:lnSpc>
            </a:pPr>
            <a:r>
              <a:rPr lang="de-DE" sz="24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how we transmit the data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Bild 6" descr="Unbenannt.png">
            <a:extLst>
              <a:ext uri="{FF2B5EF4-FFF2-40B4-BE49-F238E27FC236}">
                <a16:creationId xmlns:a16="http://schemas.microsoft.com/office/drawing/2014/main" id="{0E52C059-6D41-6511-A47D-6785C856E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82" b="2706"/>
          <a:stretch>
            <a:fillRect/>
          </a:stretch>
        </p:blipFill>
        <p:spPr>
          <a:xfrm>
            <a:off x="2542875" y="2089812"/>
            <a:ext cx="3597512" cy="2653608"/>
          </a:xfrm>
          <a:prstGeom prst="rect">
            <a:avLst/>
          </a:prstGeom>
          <a:effectLst>
            <a:glow rad="12700">
              <a:schemeClr val="bg1">
                <a:alpha val="2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6116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356A-C594-0B09-242E-F2231180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2BA98BC-AC8D-AA39-14A4-BEF9E01649BA}"/>
              </a:ext>
            </a:extLst>
          </p:cNvPr>
          <p:cNvGrpSpPr/>
          <p:nvPr/>
        </p:nvGrpSpPr>
        <p:grpSpPr>
          <a:xfrm>
            <a:off x="1747305" y="756725"/>
            <a:ext cx="5649388" cy="3630049"/>
            <a:chOff x="395457" y="912624"/>
            <a:chExt cx="8403468" cy="5399701"/>
          </a:xfrm>
        </p:grpSpPr>
        <p:sp>
          <p:nvSpPr>
            <p:cNvPr id="2" name="Abgerundetes Rechteck 36">
              <a:extLst>
                <a:ext uri="{FF2B5EF4-FFF2-40B4-BE49-F238E27FC236}">
                  <a16:creationId xmlns:a16="http://schemas.microsoft.com/office/drawing/2014/main" id="{296A7F47-04C6-980B-8F24-39A8D0546150}"/>
                </a:ext>
              </a:extLst>
            </p:cNvPr>
            <p:cNvSpPr/>
            <p:nvPr/>
          </p:nvSpPr>
          <p:spPr>
            <a:xfrm>
              <a:off x="395457" y="912624"/>
              <a:ext cx="8403468" cy="539970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grpSp>
          <p:nvGrpSpPr>
            <p:cNvPr id="3" name="Group 34">
              <a:extLst>
                <a:ext uri="{FF2B5EF4-FFF2-40B4-BE49-F238E27FC236}">
                  <a16:creationId xmlns:a16="http://schemas.microsoft.com/office/drawing/2014/main" id="{65A0DAD4-35B5-B701-0CBE-059E1E81D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1800" y="1196975"/>
              <a:ext cx="5492750" cy="1073150"/>
              <a:chOff x="1156" y="894"/>
              <a:chExt cx="3460" cy="676"/>
            </a:xfrm>
          </p:grpSpPr>
          <p:pic>
            <p:nvPicPr>
              <p:cNvPr id="4" name="Picture 3" descr="t1">
                <a:extLst>
                  <a:ext uri="{FF2B5EF4-FFF2-40B4-BE49-F238E27FC236}">
                    <a16:creationId xmlns:a16="http://schemas.microsoft.com/office/drawing/2014/main" id="{848032BD-DD04-CF13-8413-066CACC593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73" t="74895" r="32138" b="5736"/>
              <a:stretch>
                <a:fillRect/>
              </a:stretch>
            </p:blipFill>
            <p:spPr bwMode="auto">
              <a:xfrm>
                <a:off x="1156" y="894"/>
                <a:ext cx="689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4" descr="t2">
                <a:extLst>
                  <a:ext uri="{FF2B5EF4-FFF2-40B4-BE49-F238E27FC236}">
                    <a16:creationId xmlns:a16="http://schemas.microsoft.com/office/drawing/2014/main" id="{D54DADD9-004F-ACB0-6BE6-6299A4A398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73" t="74895" r="32138" b="5736"/>
              <a:stretch>
                <a:fillRect/>
              </a:stretch>
            </p:blipFill>
            <p:spPr bwMode="auto">
              <a:xfrm>
                <a:off x="1845" y="894"/>
                <a:ext cx="689" cy="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 descr="t3">
                <a:extLst>
                  <a:ext uri="{FF2B5EF4-FFF2-40B4-BE49-F238E27FC236}">
                    <a16:creationId xmlns:a16="http://schemas.microsoft.com/office/drawing/2014/main" id="{6F6B5733-BAD6-B623-8C3D-EB90EA62D5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73" t="74895" r="32138" b="5736"/>
              <a:stretch>
                <a:fillRect/>
              </a:stretch>
            </p:blipFill>
            <p:spPr bwMode="auto">
              <a:xfrm>
                <a:off x="2532" y="894"/>
                <a:ext cx="689" cy="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t4">
                <a:extLst>
                  <a:ext uri="{FF2B5EF4-FFF2-40B4-BE49-F238E27FC236}">
                    <a16:creationId xmlns:a16="http://schemas.microsoft.com/office/drawing/2014/main" id="{5F2091AE-07CC-53C9-6A9D-B2432FE58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73" t="74895" r="32138" b="5736"/>
              <a:stretch>
                <a:fillRect/>
              </a:stretch>
            </p:blipFill>
            <p:spPr bwMode="auto">
              <a:xfrm>
                <a:off x="3234" y="894"/>
                <a:ext cx="689" cy="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t5">
                <a:extLst>
                  <a:ext uri="{FF2B5EF4-FFF2-40B4-BE49-F238E27FC236}">
                    <a16:creationId xmlns:a16="http://schemas.microsoft.com/office/drawing/2014/main" id="{D9DC49A7-99F7-30D5-A2A0-EFB5EB3452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73" t="74895" r="32138" b="5736"/>
              <a:stretch>
                <a:fillRect/>
              </a:stretch>
            </p:blipFill>
            <p:spPr bwMode="auto">
              <a:xfrm>
                <a:off x="3927" y="894"/>
                <a:ext cx="689" cy="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8" descr="t6">
              <a:extLst>
                <a:ext uri="{FF2B5EF4-FFF2-40B4-BE49-F238E27FC236}">
                  <a16:creationId xmlns:a16="http://schemas.microsoft.com/office/drawing/2014/main" id="{ACB3E867-3D0C-3125-812B-C1CC14FC8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7" t="61780" r="14935" b="7904"/>
            <a:stretch>
              <a:fillRect/>
            </a:stretch>
          </p:blipFill>
          <p:spPr bwMode="auto">
            <a:xfrm>
              <a:off x="1846263" y="3248025"/>
              <a:ext cx="5111750" cy="299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17CC39B9-5A9A-59D6-46CD-AA5091CECD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2088" y="2978150"/>
              <a:ext cx="0" cy="2503487"/>
            </a:xfrm>
            <a:prstGeom prst="line">
              <a:avLst/>
            </a:prstGeom>
            <a:noFill/>
            <a:ln w="28575">
              <a:solidFill>
                <a:srgbClr val="808080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2F2E923F-CD4D-EF86-DC72-DA99027D3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4688" y="2978150"/>
              <a:ext cx="0" cy="2503487"/>
            </a:xfrm>
            <a:prstGeom prst="line">
              <a:avLst/>
            </a:prstGeom>
            <a:noFill/>
            <a:ln w="28575">
              <a:solidFill>
                <a:srgbClr val="808080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606F3C8D-C246-8C86-0F9D-808EF6B86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81475" y="2978150"/>
              <a:ext cx="0" cy="2503487"/>
            </a:xfrm>
            <a:prstGeom prst="line">
              <a:avLst/>
            </a:prstGeom>
            <a:noFill/>
            <a:ln w="28575">
              <a:solidFill>
                <a:srgbClr val="808080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D14DAE88-721B-8A35-3233-CAA99C320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5725" y="2978150"/>
              <a:ext cx="0" cy="2486025"/>
            </a:xfrm>
            <a:prstGeom prst="line">
              <a:avLst/>
            </a:prstGeom>
            <a:noFill/>
            <a:ln w="28575">
              <a:solidFill>
                <a:srgbClr val="808080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0344025A-43EF-2F6A-D136-4BB711B08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8863" y="2978150"/>
              <a:ext cx="0" cy="2486025"/>
            </a:xfrm>
            <a:prstGeom prst="line">
              <a:avLst/>
            </a:prstGeom>
            <a:noFill/>
            <a:ln w="28575">
              <a:solidFill>
                <a:srgbClr val="808080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pic>
          <p:nvPicPr>
            <p:cNvPr id="16" name="Picture 18" descr="t6">
              <a:extLst>
                <a:ext uri="{FF2B5EF4-FFF2-40B4-BE49-F238E27FC236}">
                  <a16:creationId xmlns:a16="http://schemas.microsoft.com/office/drawing/2014/main" id="{B5539C00-2F18-52E6-B04F-FC30EBCB1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3" t="47409" r="8794" b="48561"/>
            <a:stretch>
              <a:fillRect/>
            </a:stretch>
          </p:blipFill>
          <p:spPr bwMode="auto">
            <a:xfrm>
              <a:off x="1341438" y="2857168"/>
              <a:ext cx="6049962" cy="398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 descr="t6">
              <a:extLst>
                <a:ext uri="{FF2B5EF4-FFF2-40B4-BE49-F238E27FC236}">
                  <a16:creationId xmlns:a16="http://schemas.microsoft.com/office/drawing/2014/main" id="{99F5881A-3BCE-474B-4A2A-1963340F9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3" t="52997" r="87000" b="17699"/>
            <a:stretch>
              <a:fillRect/>
            </a:stretch>
          </p:blipFill>
          <p:spPr bwMode="auto">
            <a:xfrm>
              <a:off x="1385888" y="2978150"/>
              <a:ext cx="531812" cy="2752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35">
              <a:extLst>
                <a:ext uri="{FF2B5EF4-FFF2-40B4-BE49-F238E27FC236}">
                  <a16:creationId xmlns:a16="http://schemas.microsoft.com/office/drawing/2014/main" id="{0BEEC2AA-55A2-A9F4-B40C-12E4E8603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4524" y="3738564"/>
              <a:ext cx="1008063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1D8EFF"/>
                  </a:solidFill>
                </a:rPr>
                <a:t>doubles</a:t>
              </a:r>
            </a:p>
          </p:txBody>
        </p:sp>
        <p:sp>
          <p:nvSpPr>
            <p:cNvPr id="19" name="Text Box 36">
              <a:extLst>
                <a:ext uri="{FF2B5EF4-FFF2-40B4-BE49-F238E27FC236}">
                  <a16:creationId xmlns:a16="http://schemas.microsoft.com/office/drawing/2014/main" id="{33EBACA2-CE48-6BC7-D8EB-DC82CE6F0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4524" y="4005264"/>
              <a:ext cx="979488" cy="380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F62F00"/>
                  </a:solidFill>
                </a:rPr>
                <a:t>singles</a:t>
              </a:r>
            </a:p>
          </p:txBody>
        </p:sp>
        <p:sp>
          <p:nvSpPr>
            <p:cNvPr id="20" name="Text Box 37">
              <a:extLst>
                <a:ext uri="{FF2B5EF4-FFF2-40B4-BE49-F238E27FC236}">
                  <a16:creationId xmlns:a16="http://schemas.microsoft.com/office/drawing/2014/main" id="{73800FBA-7360-7829-F172-C8C90D90C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4524" y="5059363"/>
              <a:ext cx="1008063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008000"/>
                  </a:solidFill>
                </a:rPr>
                <a:t>triples</a:t>
              </a:r>
            </a:p>
          </p:txBody>
        </p:sp>
        <p:sp>
          <p:nvSpPr>
            <p:cNvPr id="21" name="Text Box 38">
              <a:extLst>
                <a:ext uri="{FF2B5EF4-FFF2-40B4-BE49-F238E27FC236}">
                  <a16:creationId xmlns:a16="http://schemas.microsoft.com/office/drawing/2014/main" id="{49C10D02-9D9C-A81F-EDD5-683E6B45A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6575" y="5275263"/>
              <a:ext cx="1223963" cy="598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A85400"/>
                  </a:solidFill>
                </a:rPr>
                <a:t>quadruples</a:t>
              </a:r>
            </a:p>
          </p:txBody>
        </p:sp>
        <p:sp>
          <p:nvSpPr>
            <p:cNvPr id="22" name="Line 39">
              <a:extLst>
                <a:ext uri="{FF2B5EF4-FFF2-40B4-BE49-F238E27FC236}">
                  <a16:creationId xmlns:a16="http://schemas.microsoft.com/office/drawing/2014/main" id="{93E4726C-9D8F-8782-CB59-FFDDB51F2D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39962" y="2281237"/>
              <a:ext cx="492126" cy="688976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498B180B-EC20-3ECE-28B3-536FF5A23F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4688" y="2286000"/>
              <a:ext cx="71437" cy="71120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24" name="Line 41">
              <a:extLst>
                <a:ext uri="{FF2B5EF4-FFF2-40B4-BE49-F238E27FC236}">
                  <a16:creationId xmlns:a16="http://schemas.microsoft.com/office/drawing/2014/main" id="{470D5A45-64C8-2B45-14A0-77EBCB8C4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81475" y="2270125"/>
              <a:ext cx="257175" cy="700088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45FEEE97-56BB-A161-B7F4-37F979AFF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5725" y="2286000"/>
              <a:ext cx="352425" cy="71120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768F5B0D-35DA-FB21-D702-DC98D4754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8863" y="2286000"/>
              <a:ext cx="460375" cy="71120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100"/>
            </a:p>
          </p:txBody>
        </p:sp>
        <p:sp>
          <p:nvSpPr>
            <p:cNvPr id="27" name="Text Box 45">
              <a:extLst>
                <a:ext uri="{FF2B5EF4-FFF2-40B4-BE49-F238E27FC236}">
                  <a16:creationId xmlns:a16="http://schemas.microsoft.com/office/drawing/2014/main" id="{165B5A92-D9B3-6BE0-6979-A206B0BD1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9820" y="2541588"/>
              <a:ext cx="782637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0.5%</a:t>
              </a:r>
            </a:p>
          </p:txBody>
        </p:sp>
        <p:sp>
          <p:nvSpPr>
            <p:cNvPr id="28" name="Text Box 46">
              <a:extLst>
                <a:ext uri="{FF2B5EF4-FFF2-40B4-BE49-F238E27FC236}">
                  <a16:creationId xmlns:a16="http://schemas.microsoft.com/office/drawing/2014/main" id="{24EDFA6C-AE1C-8B3D-A918-4CF6831CF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2541588"/>
              <a:ext cx="647699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1%</a:t>
              </a:r>
            </a:p>
          </p:txBody>
        </p:sp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9012CB33-0799-5C78-155F-FAF85B66D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313" y="2541588"/>
              <a:ext cx="647699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2%</a:t>
              </a:r>
            </a:p>
          </p:txBody>
        </p:sp>
        <p:sp>
          <p:nvSpPr>
            <p:cNvPr id="30" name="Text Box 48">
              <a:extLst>
                <a:ext uri="{FF2B5EF4-FFF2-40B4-BE49-F238E27FC236}">
                  <a16:creationId xmlns:a16="http://schemas.microsoft.com/office/drawing/2014/main" id="{C8AC2AD2-D46C-A351-99F6-B62222DB5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0813" y="2541588"/>
              <a:ext cx="647699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3%</a:t>
              </a:r>
            </a:p>
          </p:txBody>
        </p:sp>
        <p:sp>
          <p:nvSpPr>
            <p:cNvPr id="31" name="Text Box 49">
              <a:extLst>
                <a:ext uri="{FF2B5EF4-FFF2-40B4-BE49-F238E27FC236}">
                  <a16:creationId xmlns:a16="http://schemas.microsoft.com/office/drawing/2014/main" id="{2A292BD5-CF2B-4F3E-E96D-A94108F22B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875" y="2541588"/>
              <a:ext cx="647699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4%</a:t>
              </a:r>
            </a:p>
          </p:txBody>
        </p:sp>
        <p:sp>
          <p:nvSpPr>
            <p:cNvPr id="32" name="Text Box 64">
              <a:extLst>
                <a:ext uri="{FF2B5EF4-FFF2-40B4-BE49-F238E27FC236}">
                  <a16:creationId xmlns:a16="http://schemas.microsoft.com/office/drawing/2014/main" id="{EDC5F53D-A0E0-EA9F-022E-7B69E67B7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824" y="1412876"/>
              <a:ext cx="1076050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1D8EFF"/>
                  </a:solidFill>
                </a:rPr>
                <a:t>doubles</a:t>
              </a:r>
            </a:p>
          </p:txBody>
        </p:sp>
        <p:sp>
          <p:nvSpPr>
            <p:cNvPr id="33" name="Text Box 65">
              <a:extLst>
                <a:ext uri="{FF2B5EF4-FFF2-40B4-BE49-F238E27FC236}">
                  <a16:creationId xmlns:a16="http://schemas.microsoft.com/office/drawing/2014/main" id="{DEA66EAD-E9AC-86E1-A7E4-A1D258E7D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041" y="1101725"/>
              <a:ext cx="1045549" cy="380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F62F00"/>
                  </a:solidFill>
                </a:rPr>
                <a:t>singles</a:t>
              </a:r>
            </a:p>
          </p:txBody>
        </p:sp>
        <p:sp>
          <p:nvSpPr>
            <p:cNvPr id="34" name="Text Box 66">
              <a:extLst>
                <a:ext uri="{FF2B5EF4-FFF2-40B4-BE49-F238E27FC236}">
                  <a16:creationId xmlns:a16="http://schemas.microsoft.com/office/drawing/2014/main" id="{A15D0875-9EE3-EC82-FAAF-6208E845D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824" y="1724025"/>
              <a:ext cx="1076050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008000"/>
                  </a:solidFill>
                </a:rPr>
                <a:t>triples</a:t>
              </a:r>
            </a:p>
          </p:txBody>
        </p:sp>
        <p:sp>
          <p:nvSpPr>
            <p:cNvPr id="35" name="Text Box 67">
              <a:extLst>
                <a:ext uri="{FF2B5EF4-FFF2-40B4-BE49-F238E27FC236}">
                  <a16:creationId xmlns:a16="http://schemas.microsoft.com/office/drawing/2014/main" id="{B89C2EF7-888F-5B1A-37C9-BD7A6515B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13" y="2038350"/>
              <a:ext cx="1306512" cy="3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 i="1">
                  <a:solidFill>
                    <a:srgbClr val="A85400"/>
                  </a:solidFill>
                </a:rPr>
                <a:t>quadruples</a:t>
              </a:r>
            </a:p>
          </p:txBody>
        </p:sp>
        <p:sp>
          <p:nvSpPr>
            <p:cNvPr id="36" name="Text Box 73">
              <a:extLst>
                <a:ext uri="{FF2B5EF4-FFF2-40B4-BE49-F238E27FC236}">
                  <a16:creationId xmlns:a16="http://schemas.microsoft.com/office/drawing/2014/main" id="{26C83F66-8A8A-E54E-54AE-B32F26579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0451" y="1155694"/>
              <a:ext cx="1403350" cy="13423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50" i="1"/>
                <a:t>only one parameter: </a:t>
              </a:r>
              <a:r>
                <a:rPr lang="en-US" sz="1050" i="1">
                  <a:solidFill>
                    <a:srgbClr val="003366"/>
                  </a:solidFill>
                </a:rPr>
                <a:t>low energy threshold [%]</a:t>
              </a:r>
            </a:p>
          </p:txBody>
        </p:sp>
      </p:grpSp>
      <p:sp>
        <p:nvSpPr>
          <p:cNvPr id="38" name="Textfeld 1">
            <a:extLst>
              <a:ext uri="{FF2B5EF4-FFF2-40B4-BE49-F238E27FC236}">
                <a16:creationId xmlns:a16="http://schemas.microsoft.com/office/drawing/2014/main" id="{0A8FDBA8-488E-591F-DEE5-035233128028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BE73B-8F0A-10DC-5BBC-31AFB7E95863}"/>
              </a:ext>
            </a:extLst>
          </p:cNvPr>
          <p:cNvSpPr txBox="1"/>
          <p:nvPr/>
        </p:nvSpPr>
        <p:spPr>
          <a:xfrm>
            <a:off x="14793" y="4581591"/>
            <a:ext cx="9144000" cy="39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 t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 </a:t>
            </a:r>
            <a:r>
              <a:rPr lang="en-US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spatial resolution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depends on the low energy threshold</a:t>
            </a:r>
          </a:p>
        </p:txBody>
      </p:sp>
    </p:spTree>
    <p:extLst>
      <p:ext uri="{BB962C8B-B14F-4D97-AF65-F5344CB8AC3E}">
        <p14:creationId xmlns:p14="http://schemas.microsoft.com/office/powerpoint/2010/main" val="50666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DCEF-09CA-DC13-13B1-395655E9D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k110308_003_raw.png">
            <a:extLst>
              <a:ext uri="{FF2B5EF4-FFF2-40B4-BE49-F238E27FC236}">
                <a16:creationId xmlns:a16="http://schemas.microsoft.com/office/drawing/2014/main" id="{C1F3B71D-1CA2-599D-8B6E-E312E6035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34161" r="1260" b="7509"/>
          <a:stretch/>
        </p:blipFill>
        <p:spPr>
          <a:xfrm rot="16200000">
            <a:off x="1019857" y="1666869"/>
            <a:ext cx="3882810" cy="25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25400" dir="240000" sx="102000" sy="102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90500"/>
            <a:bevelB w="381000" h="190500"/>
            <a:contourClr>
              <a:srgbClr val="969696"/>
            </a:contourClr>
          </a:sp3d>
        </p:spPr>
      </p:pic>
      <p:pic>
        <p:nvPicPr>
          <p:cNvPr id="3" name="Bild 2" descr="hk110308_003_sub_tophat8.png">
            <a:extLst>
              <a:ext uri="{FF2B5EF4-FFF2-40B4-BE49-F238E27FC236}">
                <a16:creationId xmlns:a16="http://schemas.microsoft.com/office/drawing/2014/main" id="{3A592006-7340-23AA-78AB-2CE71A087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34236" r="1372" b="7501"/>
          <a:stretch/>
        </p:blipFill>
        <p:spPr>
          <a:xfrm rot="16200000">
            <a:off x="4136061" y="1668299"/>
            <a:ext cx="3881090" cy="2563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25400" dir="240000" sx="102000" sy="102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90500"/>
            <a:bevelB w="381000" h="190500"/>
            <a:contourClr>
              <a:srgbClr val="969696"/>
            </a:contourClr>
          </a:sp3d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71FEBB9E-70DC-7DC9-405A-F83ACE03073E}"/>
              </a:ext>
            </a:extLst>
          </p:cNvPr>
          <p:cNvSpPr txBox="1"/>
          <p:nvPr/>
        </p:nvSpPr>
        <p:spPr>
          <a:xfrm>
            <a:off x="761373" y="189596"/>
            <a:ext cx="7621253" cy="400110"/>
          </a:xfrm>
          <a:prstGeom prst="rect">
            <a:avLst/>
          </a:prstGeom>
          <a:noFill/>
          <a:effectLst>
            <a:outerShdw blurRad="222250" dist="38100" dir="414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 b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Comparison of X-ray CCD images without and with subpixel resolution</a:t>
            </a:r>
          </a:p>
        </p:txBody>
      </p:sp>
      <p:cxnSp>
        <p:nvCxnSpPr>
          <p:cNvPr id="6" name="Gerade Verbindung mit Pfeil 8">
            <a:extLst>
              <a:ext uri="{FF2B5EF4-FFF2-40B4-BE49-F238E27FC236}">
                <a16:creationId xmlns:a16="http://schemas.microsoft.com/office/drawing/2014/main" id="{84444A62-BBF8-17A3-A93A-C1E47B0D3314}"/>
              </a:ext>
            </a:extLst>
          </p:cNvPr>
          <p:cNvCxnSpPr/>
          <p:nvPr/>
        </p:nvCxnSpPr>
        <p:spPr>
          <a:xfrm flipH="1">
            <a:off x="4272505" y="624107"/>
            <a:ext cx="386038" cy="33649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9">
            <a:extLst>
              <a:ext uri="{FF2B5EF4-FFF2-40B4-BE49-F238E27FC236}">
                <a16:creationId xmlns:a16="http://schemas.microsoft.com/office/drawing/2014/main" id="{EE581EA2-678A-6A23-F071-BF6F1276FBA6}"/>
              </a:ext>
            </a:extLst>
          </p:cNvPr>
          <p:cNvCxnSpPr>
            <a:cxnSpLocks/>
          </p:cNvCxnSpPr>
          <p:nvPr/>
        </p:nvCxnSpPr>
        <p:spPr>
          <a:xfrm>
            <a:off x="5938332" y="624107"/>
            <a:ext cx="111535" cy="25860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0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67E37-B013-9E5E-790B-5F6B9E74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>
            <a:extLst>
              <a:ext uri="{FF2B5EF4-FFF2-40B4-BE49-F238E27FC236}">
                <a16:creationId xmlns:a16="http://schemas.microsoft.com/office/drawing/2014/main" id="{8860B725-A4B4-4870-838D-BFD1780A373D}"/>
              </a:ext>
            </a:extLst>
          </p:cNvPr>
          <p:cNvSpPr txBox="1"/>
          <p:nvPr/>
        </p:nvSpPr>
        <p:spPr>
          <a:xfrm>
            <a:off x="761373" y="189596"/>
            <a:ext cx="7621253" cy="400110"/>
          </a:xfrm>
          <a:prstGeom prst="rect">
            <a:avLst/>
          </a:prstGeom>
          <a:noFill/>
          <a:effectLst>
            <a:outerShdw blurRad="222250" dist="38100" dir="414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 b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Comparison of X-ray CCD images without and with subpixel resolution</a:t>
            </a:r>
          </a:p>
        </p:txBody>
      </p:sp>
      <p:cxnSp>
        <p:nvCxnSpPr>
          <p:cNvPr id="3" name="Gerade Verbindung mit Pfeil 8">
            <a:extLst>
              <a:ext uri="{FF2B5EF4-FFF2-40B4-BE49-F238E27FC236}">
                <a16:creationId xmlns:a16="http://schemas.microsoft.com/office/drawing/2014/main" id="{A05F7C19-9763-5E87-18BA-1588479349FA}"/>
              </a:ext>
            </a:extLst>
          </p:cNvPr>
          <p:cNvCxnSpPr/>
          <p:nvPr/>
        </p:nvCxnSpPr>
        <p:spPr>
          <a:xfrm flipH="1">
            <a:off x="4272505" y="624107"/>
            <a:ext cx="386038" cy="33649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9">
            <a:extLst>
              <a:ext uri="{FF2B5EF4-FFF2-40B4-BE49-F238E27FC236}">
                <a16:creationId xmlns:a16="http://schemas.microsoft.com/office/drawing/2014/main" id="{4725AE13-52C8-7941-C94A-16F3F13A5C64}"/>
              </a:ext>
            </a:extLst>
          </p:cNvPr>
          <p:cNvCxnSpPr>
            <a:cxnSpLocks/>
          </p:cNvCxnSpPr>
          <p:nvPr/>
        </p:nvCxnSpPr>
        <p:spPr>
          <a:xfrm>
            <a:off x="5938332" y="624107"/>
            <a:ext cx="111535" cy="25860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1" descr="hk110307_009_raw_pos2.png">
            <a:extLst>
              <a:ext uri="{FF2B5EF4-FFF2-40B4-BE49-F238E27FC236}">
                <a16:creationId xmlns:a16="http://schemas.microsoft.com/office/drawing/2014/main" id="{F80DC04A-A709-BCC9-B1C5-7805358BA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34236" r="757" b="7501"/>
          <a:stretch/>
        </p:blipFill>
        <p:spPr>
          <a:xfrm rot="16200000">
            <a:off x="1011831" y="1674890"/>
            <a:ext cx="3882815" cy="2548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25400" dir="240000" sx="102000" sy="102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90500"/>
            <a:bevelB w="381000" h="190500"/>
            <a:contourClr>
              <a:srgbClr val="969696"/>
            </a:contourClr>
          </a:sp3d>
        </p:spPr>
      </p:pic>
      <p:pic>
        <p:nvPicPr>
          <p:cNvPr id="10" name="Bild 2" descr="hk110307_009_sub_gauss4_pos2.png">
            <a:extLst>
              <a:ext uri="{FF2B5EF4-FFF2-40B4-BE49-F238E27FC236}">
                <a16:creationId xmlns:a16="http://schemas.microsoft.com/office/drawing/2014/main" id="{AE8CFB8C-25FC-30AC-AB78-497924882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34236" r="757" b="7501"/>
          <a:stretch/>
        </p:blipFill>
        <p:spPr>
          <a:xfrm rot="16200000">
            <a:off x="4128041" y="1674592"/>
            <a:ext cx="3881090" cy="2547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25400" dir="240000" sx="102000" sy="102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90500"/>
            <a:bevelB w="381000" h="1905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769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BDE65-EEB0-8C28-E962-008FBBD94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1">
            <a:extLst>
              <a:ext uri="{FF2B5EF4-FFF2-40B4-BE49-F238E27FC236}">
                <a16:creationId xmlns:a16="http://schemas.microsoft.com/office/drawing/2014/main" id="{ACDA9394-5A82-06A3-6C5F-9C3F91494181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3646B2-21F0-7094-0438-A59AA0CE5D91}"/>
              </a:ext>
            </a:extLst>
          </p:cNvPr>
          <p:cNvSpPr txBox="1"/>
          <p:nvPr/>
        </p:nvSpPr>
        <p:spPr>
          <a:xfrm>
            <a:off x="14793" y="723214"/>
            <a:ext cx="9144000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The problem with a </a:t>
            </a:r>
            <a:r>
              <a:rPr lang="en-US" sz="1400" b="1" dirty="0">
                <a:solidFill>
                  <a:srgbClr val="7030A0"/>
                </a:solidFill>
              </a:rPr>
              <a:t>spatially constant low energy threshold</a:t>
            </a:r>
            <a:r>
              <a:rPr lang="en-US" sz="1400" dirty="0"/>
              <a:t>:</a:t>
            </a:r>
          </a:p>
        </p:txBody>
      </p:sp>
      <p:pic>
        <p:nvPicPr>
          <p:cNvPr id="9" name="Bild 4" descr="dark12i_.png">
            <a:extLst>
              <a:ext uri="{FF2B5EF4-FFF2-40B4-BE49-F238E27FC236}">
                <a16:creationId xmlns:a16="http://schemas.microsoft.com/office/drawing/2014/main" id="{0B22B171-7356-15CA-6352-90C5B652E9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094" y="1253036"/>
            <a:ext cx="2831398" cy="3399587"/>
          </a:xfrm>
          <a:prstGeom prst="rect">
            <a:avLst/>
          </a:prstGeom>
        </p:spPr>
      </p:pic>
      <p:sp>
        <p:nvSpPr>
          <p:cNvPr id="40" name="Textfeld 5">
            <a:extLst>
              <a:ext uri="{FF2B5EF4-FFF2-40B4-BE49-F238E27FC236}">
                <a16:creationId xmlns:a16="http://schemas.microsoft.com/office/drawing/2014/main" id="{16E61BEB-6DE6-8CA9-CFFC-292A21E50B47}"/>
              </a:ext>
            </a:extLst>
          </p:cNvPr>
          <p:cNvSpPr txBox="1"/>
          <p:nvPr/>
        </p:nvSpPr>
        <p:spPr>
          <a:xfrm>
            <a:off x="3286684" y="4645748"/>
            <a:ext cx="2715808" cy="220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800" dirty="0" err="1"/>
              <a:t>ground</a:t>
            </a:r>
            <a:r>
              <a:rPr lang="de-DE" sz="800" dirty="0"/>
              <a:t> </a:t>
            </a:r>
            <a:r>
              <a:rPr lang="de-DE" sz="800" dirty="0" err="1"/>
              <a:t>calibration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TM6: all </a:t>
            </a:r>
            <a:r>
              <a:rPr lang="de-DE" sz="800" dirty="0" err="1"/>
              <a:t>events</a:t>
            </a:r>
            <a:r>
              <a:rPr lang="de-DE" sz="800" dirty="0"/>
              <a:t> </a:t>
            </a:r>
            <a:r>
              <a:rPr lang="de-DE" sz="800" dirty="0" err="1"/>
              <a:t>with</a:t>
            </a:r>
            <a:r>
              <a:rPr lang="de-DE" sz="800" dirty="0"/>
              <a:t> PHA </a:t>
            </a:r>
            <a:r>
              <a:rPr lang="de-DE" sz="800" dirty="0" err="1"/>
              <a:t>above</a:t>
            </a:r>
            <a:r>
              <a:rPr lang="de-DE" sz="800" dirty="0"/>
              <a:t> 67 </a:t>
            </a:r>
            <a:r>
              <a:rPr lang="de-DE" sz="800" dirty="0" err="1"/>
              <a:t>adu</a:t>
            </a:r>
            <a:endParaRPr lang="de-DE" sz="800" dirty="0"/>
          </a:p>
        </p:txBody>
      </p:sp>
      <p:sp>
        <p:nvSpPr>
          <p:cNvPr id="41" name="Textfeld 6">
            <a:extLst>
              <a:ext uri="{FF2B5EF4-FFF2-40B4-BE49-F238E27FC236}">
                <a16:creationId xmlns:a16="http://schemas.microsoft.com/office/drawing/2014/main" id="{79A0E5C4-3BB3-8B45-6C75-729CA4667D3B}"/>
              </a:ext>
            </a:extLst>
          </p:cNvPr>
          <p:cNvSpPr txBox="1"/>
          <p:nvPr/>
        </p:nvSpPr>
        <p:spPr>
          <a:xfrm>
            <a:off x="6301798" y="2113011"/>
            <a:ext cx="2501134" cy="1910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10000"/>
              </a:lnSpc>
              <a:buFont typeface="Wingdings" pitchFamily="2" charset="2"/>
              <a:buChar char="à"/>
            </a:pPr>
            <a:r>
              <a:rPr lang="de-DE" sz="1200" dirty="0" err="1"/>
              <a:t>noise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not </a:t>
            </a:r>
            <a:r>
              <a:rPr lang="de-DE" sz="1200" dirty="0" err="1"/>
              <a:t>uniformly</a:t>
            </a:r>
            <a:r>
              <a:rPr lang="de-DE" sz="1200" dirty="0"/>
              <a:t> </a:t>
            </a:r>
            <a:r>
              <a:rPr lang="de-DE" sz="1200" dirty="0" err="1"/>
              <a:t>distributed</a:t>
            </a:r>
            <a:br>
              <a:rPr lang="de-DE" sz="1200" dirty="0"/>
            </a:br>
            <a:r>
              <a:rPr lang="de-DE" sz="1200" dirty="0"/>
              <a:t> </a:t>
            </a:r>
            <a:r>
              <a:rPr lang="de-DE" sz="1200" dirty="0" err="1"/>
              <a:t>over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CCD</a:t>
            </a:r>
          </a:p>
          <a:p>
            <a:pPr>
              <a:lnSpc>
                <a:spcPct val="110000"/>
              </a:lnSpc>
            </a:pPr>
            <a:endParaRPr lang="de-DE" sz="1200" dirty="0"/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à"/>
            </a:pPr>
            <a:r>
              <a:rPr lang="de-DE" sz="1200" dirty="0">
                <a:sym typeface="Wingdings" pitchFamily="2" charset="2"/>
              </a:rPr>
              <a:t>a subset of pixels may occupy</a:t>
            </a:r>
            <a:br>
              <a:rPr lang="de-DE" sz="1200" dirty="0">
                <a:sym typeface="Wingdings" pitchFamily="2" charset="2"/>
              </a:rPr>
            </a:br>
            <a:r>
              <a:rPr lang="de-DE" sz="1200" dirty="0">
                <a:sym typeface="Wingdings" pitchFamily="2" charset="2"/>
              </a:rPr>
              <a:t>a major fraction of telemetry</a:t>
            </a:r>
          </a:p>
          <a:p>
            <a:pPr>
              <a:lnSpc>
                <a:spcPct val="110000"/>
              </a:lnSpc>
            </a:pPr>
            <a:endParaRPr lang="de-DE" sz="1200" dirty="0">
              <a:sym typeface="Wingdings" pitchFamily="2" charset="2"/>
            </a:endParaRP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à"/>
            </a:pPr>
            <a:r>
              <a:rPr lang="de-DE" sz="1200" dirty="0">
                <a:sym typeface="Wingdings" pitchFamily="2" charset="2"/>
              </a:rPr>
              <a:t>the low energy threshold has to</a:t>
            </a:r>
            <a:br>
              <a:rPr lang="de-DE" sz="1200" dirty="0">
                <a:sym typeface="Wingdings" pitchFamily="2" charset="2"/>
              </a:rPr>
            </a:br>
            <a:r>
              <a:rPr lang="de-DE" sz="1200" dirty="0">
                <a:sym typeface="Wingdings" pitchFamily="2" charset="2"/>
              </a:rPr>
              <a:t>be set to an unnecessarily high</a:t>
            </a:r>
            <a:br>
              <a:rPr lang="de-DE" sz="1200" dirty="0">
                <a:sym typeface="Wingdings" pitchFamily="2" charset="2"/>
              </a:rPr>
            </a:br>
            <a:r>
              <a:rPr lang="de-DE" sz="1200" dirty="0">
                <a:sym typeface="Wingdings" pitchFamily="2" charset="2"/>
              </a:rPr>
              <a:t>value for the majority of the pixels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2AEB2C-DF44-1539-B5DB-74F739916908}"/>
              </a:ext>
            </a:extLst>
          </p:cNvPr>
          <p:cNvGrpSpPr/>
          <p:nvPr/>
        </p:nvGrpSpPr>
        <p:grpSpPr>
          <a:xfrm>
            <a:off x="306693" y="1643183"/>
            <a:ext cx="2662313" cy="3102833"/>
            <a:chOff x="733825" y="818535"/>
            <a:chExt cx="3032049" cy="353374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6589099-4706-3E5E-57A8-0FA97C2EA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7415"/>
            <a:stretch>
              <a:fillRect/>
            </a:stretch>
          </p:blipFill>
          <p:spPr>
            <a:xfrm>
              <a:off x="1001811" y="818535"/>
              <a:ext cx="2764063" cy="316980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8ACE96-52C6-8B8B-E91C-F2F049298830}"/>
                </a:ext>
              </a:extLst>
            </p:cNvPr>
            <p:cNvSpPr txBox="1"/>
            <p:nvPr/>
          </p:nvSpPr>
          <p:spPr>
            <a:xfrm>
              <a:off x="1270716" y="3933046"/>
              <a:ext cx="2182603" cy="41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/>
                <a:t>charge </a:t>
              </a:r>
              <a:r>
                <a:rPr lang="en-US" sz="1600" dirty="0"/>
                <a:t>[adu,≈eV]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1097EF-062D-E592-F574-F99BA60CAE0E}"/>
                </a:ext>
              </a:extLst>
            </p:cNvPr>
            <p:cNvSpPr txBox="1"/>
            <p:nvPr/>
          </p:nvSpPr>
          <p:spPr>
            <a:xfrm rot="16200000">
              <a:off x="-359358" y="2008995"/>
              <a:ext cx="2605604" cy="41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/>
                <a:t>event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2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A0953-5C23-594D-144C-0242F8407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1">
            <a:extLst>
              <a:ext uri="{FF2B5EF4-FFF2-40B4-BE49-F238E27FC236}">
                <a16:creationId xmlns:a16="http://schemas.microsoft.com/office/drawing/2014/main" id="{568AADA8-363B-5B05-AD89-2A486FDC1AE0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8F5987-97F3-C252-3A61-C6381DCBDD3D}"/>
              </a:ext>
            </a:extLst>
          </p:cNvPr>
          <p:cNvSpPr txBox="1"/>
          <p:nvPr/>
        </p:nvSpPr>
        <p:spPr>
          <a:xfrm>
            <a:off x="14793" y="723214"/>
            <a:ext cx="9144000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/>
              <a:t>Motivation for </a:t>
            </a:r>
            <a:r>
              <a:rPr lang="en-US" sz="1600" b="1" dirty="0">
                <a:solidFill>
                  <a:srgbClr val="7030A0"/>
                </a:solidFill>
              </a:rPr>
              <a:t>applying adaptive thresholds</a:t>
            </a:r>
            <a:r>
              <a:rPr lang="en-US" sz="1600" dirty="0"/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4182B8-87AC-1F2F-013D-0674BF657525}"/>
              </a:ext>
            </a:extLst>
          </p:cNvPr>
          <p:cNvGrpSpPr/>
          <p:nvPr/>
        </p:nvGrpSpPr>
        <p:grpSpPr>
          <a:xfrm>
            <a:off x="437321" y="1447241"/>
            <a:ext cx="2662313" cy="3102833"/>
            <a:chOff x="733825" y="818535"/>
            <a:chExt cx="3032049" cy="353374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5852A62-57A0-2AFC-92AA-843059D54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15"/>
            <a:stretch>
              <a:fillRect/>
            </a:stretch>
          </p:blipFill>
          <p:spPr>
            <a:xfrm>
              <a:off x="1001811" y="818535"/>
              <a:ext cx="2764063" cy="316980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93FC8C-638D-F60B-BF56-9770B7DF82D6}"/>
                </a:ext>
              </a:extLst>
            </p:cNvPr>
            <p:cNvSpPr txBox="1"/>
            <p:nvPr/>
          </p:nvSpPr>
          <p:spPr>
            <a:xfrm>
              <a:off x="1270716" y="3933046"/>
              <a:ext cx="2182603" cy="41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/>
                <a:t>charge </a:t>
              </a:r>
              <a:r>
                <a:rPr lang="en-US" sz="1600" dirty="0"/>
                <a:t>[adu,≈eV]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2815DD-7CE7-55A5-963A-88C26F9C28C4}"/>
                </a:ext>
              </a:extLst>
            </p:cNvPr>
            <p:cNvSpPr txBox="1"/>
            <p:nvPr/>
          </p:nvSpPr>
          <p:spPr>
            <a:xfrm rot="16200000">
              <a:off x="-359358" y="2008995"/>
              <a:ext cx="2605604" cy="41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/>
                <a:t>event rate</a:t>
              </a:r>
            </a:p>
          </p:txBody>
        </p:sp>
      </p:grpSp>
      <p:sp>
        <p:nvSpPr>
          <p:cNvPr id="2" name="Trapez 2">
            <a:extLst>
              <a:ext uri="{FF2B5EF4-FFF2-40B4-BE49-F238E27FC236}">
                <a16:creationId xmlns:a16="http://schemas.microsoft.com/office/drawing/2014/main" id="{4430FC57-C9F9-2A20-BB43-C3E358102450}"/>
              </a:ext>
            </a:extLst>
          </p:cNvPr>
          <p:cNvSpPr/>
          <p:nvPr/>
        </p:nvSpPr>
        <p:spPr>
          <a:xfrm rot="10800000">
            <a:off x="3974145" y="1330990"/>
            <a:ext cx="3841793" cy="1717010"/>
          </a:xfrm>
          <a:prstGeom prst="trapezoid">
            <a:avLst>
              <a:gd name="adj" fmla="val 50313"/>
            </a:avLst>
          </a:prstGeom>
          <a:solidFill>
            <a:srgbClr val="FF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2B8E3149-792A-D594-B341-ABF4268BA36B}"/>
              </a:ext>
            </a:extLst>
          </p:cNvPr>
          <p:cNvSpPr txBox="1"/>
          <p:nvPr/>
        </p:nvSpPr>
        <p:spPr>
          <a:xfrm>
            <a:off x="4093757" y="1385970"/>
            <a:ext cx="3536482" cy="157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slightly</a:t>
            </a:r>
            <a:r>
              <a:rPr lang="de-DE" sz="1400" dirty="0"/>
              <a:t> </a:t>
            </a:r>
            <a:r>
              <a:rPr lang="de-DE" sz="1400" dirty="0" err="1"/>
              <a:t>reducing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energy</a:t>
            </a:r>
            <a:r>
              <a:rPr lang="de-DE" sz="1400" dirty="0"/>
              <a:t> </a:t>
            </a:r>
            <a:r>
              <a:rPr lang="de-DE" sz="1400" dirty="0" err="1"/>
              <a:t>thresholds</a:t>
            </a:r>
            <a:br>
              <a:rPr lang="de-DE" sz="1400" dirty="0"/>
            </a:br>
            <a:r>
              <a:rPr lang="de-DE" sz="1400" dirty="0"/>
              <a:t>in </a:t>
            </a:r>
            <a:r>
              <a:rPr lang="de-DE" sz="1400" dirty="0" err="1"/>
              <a:t>noisier</a:t>
            </a:r>
            <a:r>
              <a:rPr lang="de-DE" sz="1400" dirty="0"/>
              <a:t> </a:t>
            </a:r>
            <a:r>
              <a:rPr lang="de-DE" sz="1400" dirty="0" err="1"/>
              <a:t>regions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/>
              <a:t>a </a:t>
            </a:r>
            <a:r>
              <a:rPr lang="de-DE" sz="1400" dirty="0" err="1"/>
              <a:t>lot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telemetry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saved</a:t>
            </a:r>
            <a:r>
              <a:rPr lang="de-DE" sz="1400" dirty="0"/>
              <a:t>.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dirty="0"/>
              <a:t>The </a:t>
            </a:r>
            <a:r>
              <a:rPr lang="de-DE" sz="1400" dirty="0" err="1"/>
              <a:t>saved</a:t>
            </a:r>
            <a:r>
              <a:rPr lang="de-DE" sz="1400" dirty="0"/>
              <a:t> </a:t>
            </a:r>
            <a:r>
              <a:rPr lang="de-DE" sz="1400" dirty="0" err="1"/>
              <a:t>telemetry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utilized</a:t>
            </a:r>
            <a:br>
              <a:rPr lang="de-DE" sz="1400" dirty="0"/>
            </a:b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reducing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thresholds</a:t>
            </a:r>
            <a:br>
              <a:rPr lang="de-DE" sz="1400" dirty="0"/>
            </a:br>
            <a:r>
              <a:rPr lang="de-DE" sz="1400" dirty="0"/>
              <a:t>in larger </a:t>
            </a:r>
            <a:r>
              <a:rPr lang="de-DE" sz="1400" dirty="0" err="1"/>
              <a:t>area</a:t>
            </a:r>
            <a:r>
              <a:rPr lang="de-DE" sz="1400" dirty="0"/>
              <a:t>.</a:t>
            </a:r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B32CD017-2B4F-DC64-5B58-46CCD75AF6BB}"/>
              </a:ext>
            </a:extLst>
          </p:cNvPr>
          <p:cNvSpPr txBox="1"/>
          <p:nvPr/>
        </p:nvSpPr>
        <p:spPr>
          <a:xfrm>
            <a:off x="4420771" y="3283222"/>
            <a:ext cx="3052118" cy="559834"/>
          </a:xfrm>
          <a:prstGeom prst="rect">
            <a:avLst/>
          </a:prstGeom>
          <a:solidFill>
            <a:srgbClr val="CCFFCC"/>
          </a:solidFill>
        </p:spPr>
        <p:txBody>
          <a:bodyPr wrap="none" tIns="0" bIns="93600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charset="0"/>
              <a:buChar char="à"/>
            </a:pPr>
            <a:r>
              <a:rPr lang="de-DE" sz="1400" dirty="0" err="1">
                <a:sym typeface="Wingdings"/>
              </a:rPr>
              <a:t>better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spectral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and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spatial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resolution</a:t>
            </a:r>
            <a:br>
              <a:rPr lang="de-DE" sz="1400" dirty="0">
                <a:sym typeface="Wingdings"/>
              </a:rPr>
            </a:br>
            <a:r>
              <a:rPr lang="de-DE" sz="1200" dirty="0">
                <a:sym typeface="Wingdings"/>
              </a:rPr>
              <a:t>(</a:t>
            </a:r>
            <a:r>
              <a:rPr lang="de-DE" sz="1200" dirty="0" err="1">
                <a:sym typeface="Wingdings"/>
              </a:rPr>
              <a:t>though</a:t>
            </a:r>
            <a:r>
              <a:rPr lang="de-DE" sz="1200" dirty="0">
                <a:sym typeface="Wingdings"/>
              </a:rPr>
              <a:t> not </a:t>
            </a:r>
            <a:r>
              <a:rPr lang="de-DE" sz="1200" dirty="0" err="1">
                <a:sym typeface="Wingdings"/>
              </a:rPr>
              <a:t>homogeneous</a:t>
            </a:r>
            <a:r>
              <a:rPr lang="de-DE" sz="1200" dirty="0">
                <a:sym typeface="Wingdings"/>
              </a:rPr>
              <a:t> </a:t>
            </a:r>
            <a:r>
              <a:rPr lang="de-DE" sz="1200" dirty="0" err="1">
                <a:sym typeface="Wingdings"/>
              </a:rPr>
              <a:t>over</a:t>
            </a:r>
            <a:r>
              <a:rPr lang="de-DE" sz="1200" dirty="0">
                <a:sym typeface="Wingdings"/>
              </a:rPr>
              <a:t> </a:t>
            </a:r>
            <a:r>
              <a:rPr lang="de-DE" sz="1200" dirty="0" err="1">
                <a:sym typeface="Wingdings"/>
              </a:rPr>
              <a:t>the</a:t>
            </a:r>
            <a:r>
              <a:rPr lang="de-DE" sz="1200" dirty="0">
                <a:sym typeface="Wingdings"/>
              </a:rPr>
              <a:t> CCD)</a:t>
            </a:r>
            <a:endParaRPr lang="de-DE" sz="1200" dirty="0"/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4C63D791-5670-2CF0-FC3A-F81EAA052FD6}"/>
              </a:ext>
            </a:extLst>
          </p:cNvPr>
          <p:cNvSpPr txBox="1"/>
          <p:nvPr/>
        </p:nvSpPr>
        <p:spPr>
          <a:xfrm>
            <a:off x="4414359" y="3919142"/>
            <a:ext cx="3417474" cy="850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charset="0"/>
              <a:buChar char="à"/>
            </a:pP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determination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of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pixel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specific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thresholds</a:t>
            </a:r>
            <a:br>
              <a:rPr lang="de-DE" sz="1400" dirty="0">
                <a:sym typeface="Wingdings"/>
              </a:rPr>
            </a:br>
            <a:r>
              <a:rPr lang="de-DE" sz="1400" dirty="0">
                <a:sym typeface="Wingdings"/>
              </a:rPr>
              <a:t>so </a:t>
            </a:r>
            <a:r>
              <a:rPr lang="de-DE" sz="1400" dirty="0" err="1">
                <a:sym typeface="Wingdings"/>
              </a:rPr>
              <a:t>that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each</a:t>
            </a:r>
            <a:r>
              <a:rPr lang="de-DE" sz="1400" dirty="0">
                <a:sym typeface="Wingdings"/>
              </a:rPr>
              <a:t> (</a:t>
            </a:r>
            <a:r>
              <a:rPr lang="de-DE" sz="1400" dirty="0" err="1">
                <a:sym typeface="Wingdings"/>
              </a:rPr>
              <a:t>unexposed</a:t>
            </a:r>
            <a:r>
              <a:rPr lang="de-DE" sz="1400" dirty="0">
                <a:sym typeface="Wingdings"/>
              </a:rPr>
              <a:t>) </a:t>
            </a:r>
            <a:r>
              <a:rPr lang="de-DE" sz="1400" dirty="0" err="1">
                <a:sym typeface="Wingdings"/>
              </a:rPr>
              <a:t>pixel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uses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about</a:t>
            </a:r>
            <a:br>
              <a:rPr lang="de-DE" sz="1400" dirty="0">
                <a:sym typeface="Wingdings"/>
              </a:rPr>
            </a:br>
            <a:r>
              <a:rPr lang="de-DE" sz="1400" dirty="0" err="1">
                <a:sym typeface="Wingdings"/>
              </a:rPr>
              <a:t>the</a:t>
            </a:r>
            <a:r>
              <a:rPr lang="de-DE" sz="1400" dirty="0">
                <a:sym typeface="Wingdings"/>
              </a:rPr>
              <a:t> same </a:t>
            </a:r>
            <a:r>
              <a:rPr lang="de-DE" sz="1400" dirty="0" err="1">
                <a:sym typeface="Wingdings"/>
              </a:rPr>
              <a:t>telemetry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8605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39667" y="903161"/>
            <a:ext cx="7137042" cy="2903681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180000" tIns="91440" rIns="144000" bIns="14040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transmit</a:t>
            </a:r>
            <a:r>
              <a:rPr lang="de-DE" sz="1600" dirty="0"/>
              <a:t> ~ 5 </a:t>
            </a:r>
            <a:r>
              <a:rPr lang="de-DE" sz="1600" dirty="0" err="1"/>
              <a:t>events</a:t>
            </a:r>
            <a:r>
              <a:rPr lang="de-DE" sz="1600" dirty="0"/>
              <a:t>/</a:t>
            </a:r>
            <a:r>
              <a:rPr lang="de-DE" sz="1600" dirty="0" err="1"/>
              <a:t>frame</a:t>
            </a:r>
            <a:r>
              <a:rPr lang="de-DE" sz="1600" dirty="0"/>
              <a:t> per CCD </a:t>
            </a:r>
            <a:r>
              <a:rPr lang="de-DE" sz="1600" dirty="0">
                <a:sym typeface="Wingdings"/>
              </a:rPr>
              <a:t> ~ 0.68 </a:t>
            </a:r>
            <a:r>
              <a:rPr lang="de-DE" sz="1600" dirty="0" err="1">
                <a:sym typeface="Wingdings"/>
              </a:rPr>
              <a:t>events</a:t>
            </a:r>
            <a:r>
              <a:rPr lang="de-DE" sz="1600" dirty="0">
                <a:sym typeface="Wingdings"/>
              </a:rPr>
              <a:t>/</a:t>
            </a:r>
            <a:r>
              <a:rPr lang="de-DE" sz="1600" dirty="0" err="1">
                <a:sym typeface="Wingdings"/>
              </a:rPr>
              <a:t>ks</a:t>
            </a:r>
            <a:r>
              <a:rPr lang="de-DE" sz="1600" dirty="0">
                <a:sym typeface="Wingdings"/>
              </a:rPr>
              <a:t> per </a:t>
            </a:r>
            <a:r>
              <a:rPr lang="de-DE" sz="1600" dirty="0" err="1">
                <a:sym typeface="Wingdings"/>
              </a:rPr>
              <a:t>pixel</a:t>
            </a:r>
            <a:endParaRPr lang="de-DE" sz="1600" dirty="0">
              <a:sym typeface="Wingdings"/>
            </a:endParaRPr>
          </a:p>
          <a:p>
            <a:pPr marL="285750" indent="-285750">
              <a:lnSpc>
                <a:spcPct val="140000"/>
              </a:lnSpc>
              <a:buFont typeface="Wingdings" charset="2"/>
              <a:buChar char="Ø"/>
            </a:pPr>
            <a:r>
              <a:rPr lang="de-DE" sz="1400" dirty="0">
                <a:sym typeface="Wingdings"/>
              </a:rPr>
              <a:t>an </a:t>
            </a:r>
            <a:r>
              <a:rPr lang="de-DE" sz="1400" dirty="0" err="1">
                <a:sym typeface="Wingdings"/>
              </a:rPr>
              <a:t>average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pixel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may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produce</a:t>
            </a:r>
            <a:r>
              <a:rPr lang="de-DE" sz="1400" dirty="0">
                <a:sym typeface="Wingdings"/>
              </a:rPr>
              <a:t> ‚</a:t>
            </a:r>
            <a:r>
              <a:rPr lang="de-DE" sz="1400" dirty="0" err="1">
                <a:sym typeface="Wingdings"/>
              </a:rPr>
              <a:t>signal</a:t>
            </a:r>
            <a:r>
              <a:rPr lang="de-DE" sz="1400" dirty="0">
                <a:sym typeface="Wingdings"/>
              </a:rPr>
              <a:t>‘ </a:t>
            </a:r>
            <a:r>
              <a:rPr lang="de-DE" sz="1400" dirty="0" err="1">
                <a:sym typeface="Wingdings"/>
              </a:rPr>
              <a:t>above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the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event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threshold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only</a:t>
            </a:r>
            <a:r>
              <a:rPr lang="de-DE" sz="1400" dirty="0">
                <a:sym typeface="Wingdings"/>
              </a:rPr>
              <a:t> </a:t>
            </a:r>
            <a:r>
              <a:rPr lang="de-DE" sz="1400" b="1" dirty="0" err="1">
                <a:sym typeface="Wingdings"/>
              </a:rPr>
              <a:t>once</a:t>
            </a:r>
            <a:r>
              <a:rPr lang="de-DE" sz="1400" b="1" dirty="0">
                <a:sym typeface="Wingdings"/>
              </a:rPr>
              <a:t> </a:t>
            </a:r>
            <a:r>
              <a:rPr lang="de-DE" sz="1400" b="1" dirty="0" err="1">
                <a:sym typeface="Wingdings"/>
              </a:rPr>
              <a:t>every</a:t>
            </a:r>
            <a:r>
              <a:rPr lang="de-DE" sz="1400" b="1" dirty="0">
                <a:sym typeface="Wingdings"/>
              </a:rPr>
              <a:t> ~25 min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de-DE" sz="1400" dirty="0" err="1">
                <a:sym typeface="Wingdings"/>
              </a:rPr>
              <a:t>exposure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times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of</a:t>
            </a:r>
            <a:r>
              <a:rPr lang="de-DE" sz="1400" dirty="0">
                <a:sym typeface="Wingdings"/>
              </a:rPr>
              <a:t> ~</a:t>
            </a:r>
            <a:r>
              <a:rPr lang="de-DE" sz="1400" dirty="0" err="1">
                <a:sym typeface="Wingdings"/>
              </a:rPr>
              <a:t>hours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are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required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to</a:t>
            </a:r>
            <a:r>
              <a:rPr lang="de-DE" sz="1400" dirty="0">
                <a:sym typeface="Wingdings"/>
              </a:rPr>
              <a:t> find </a:t>
            </a:r>
            <a:r>
              <a:rPr lang="de-DE" sz="1400" dirty="0" err="1">
                <a:sym typeface="Wingdings"/>
              </a:rPr>
              <a:t>suitable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thresholds</a:t>
            </a:r>
            <a:endParaRPr lang="de-DE" sz="1400" dirty="0">
              <a:sym typeface="Wingdings"/>
            </a:endParaRPr>
          </a:p>
          <a:p>
            <a:pPr>
              <a:lnSpc>
                <a:spcPct val="120000"/>
              </a:lnSpc>
            </a:pPr>
            <a:endParaRPr lang="de-DE" sz="1400" dirty="0"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Symbol" charset="2"/>
              <a:buChar char="-"/>
            </a:pPr>
            <a:r>
              <a:rPr lang="de-DE" sz="1400" dirty="0" err="1">
                <a:sym typeface="Wingdings"/>
              </a:rPr>
              <a:t>computation</a:t>
            </a:r>
            <a:r>
              <a:rPr lang="de-DE" sz="1400" dirty="0">
                <a:sym typeface="Wingdings"/>
              </a:rPr>
              <a:t> not </a:t>
            </a:r>
            <a:r>
              <a:rPr lang="de-DE" sz="1400" dirty="0" err="1">
                <a:sym typeface="Wingdings"/>
              </a:rPr>
              <a:t>possible</a:t>
            </a:r>
            <a:r>
              <a:rPr lang="de-DE" sz="1400" dirty="0">
                <a:sym typeface="Wingdings"/>
              </a:rPr>
              <a:t> in </a:t>
            </a:r>
            <a:r>
              <a:rPr lang="de-DE" sz="1400" dirty="0" err="1">
                <a:sym typeface="Wingdings"/>
              </a:rPr>
              <a:t>space</a:t>
            </a:r>
            <a:endParaRPr lang="de-DE" sz="1400" dirty="0"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Symbol" charset="2"/>
              <a:buChar char="-"/>
            </a:pPr>
            <a:r>
              <a:rPr lang="de-DE" sz="1400" dirty="0" err="1">
                <a:sym typeface="Wingdings"/>
              </a:rPr>
              <a:t>upload</a:t>
            </a:r>
            <a:r>
              <a:rPr lang="de-DE" sz="1400" dirty="0">
                <a:sym typeface="Wingdings"/>
              </a:rPr>
              <a:t> not </a:t>
            </a:r>
            <a:r>
              <a:rPr lang="de-DE" sz="1400" dirty="0" err="1">
                <a:sym typeface="Wingdings"/>
              </a:rPr>
              <a:t>feasible</a:t>
            </a:r>
            <a:r>
              <a:rPr lang="de-DE" sz="1400" dirty="0">
                <a:sym typeface="Wingdings"/>
              </a:rPr>
              <a:t> after </a:t>
            </a:r>
            <a:r>
              <a:rPr lang="de-DE" sz="1400" dirty="0" err="1">
                <a:sym typeface="Wingdings"/>
              </a:rPr>
              <a:t>launch</a:t>
            </a:r>
            <a:endParaRPr lang="de-DE" sz="1400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de-DE" sz="1400" dirty="0" err="1">
                <a:sym typeface="Wingdings"/>
              </a:rPr>
              <a:t>thresholds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need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to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be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determined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before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launch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and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uploaded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into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onboard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memory</a:t>
            </a:r>
            <a:endParaRPr lang="de-DE" sz="1400" dirty="0">
              <a:sym typeface="Wingdings"/>
            </a:endParaRPr>
          </a:p>
          <a:p>
            <a:pPr marL="171450" indent="-171450">
              <a:lnSpc>
                <a:spcPct val="120000"/>
              </a:lnSpc>
              <a:buFont typeface="Wingdings" charset="0"/>
              <a:buChar char="à"/>
            </a:pPr>
            <a:endParaRPr lang="de-DE" sz="1400" dirty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sz="1400" dirty="0">
                <a:sym typeface="Wingdings"/>
              </a:rPr>
              <a:t>Noise </a:t>
            </a:r>
            <a:r>
              <a:rPr lang="de-DE" sz="1400" dirty="0" err="1">
                <a:sym typeface="Wingdings"/>
              </a:rPr>
              <a:t>may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be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higher</a:t>
            </a:r>
            <a:r>
              <a:rPr lang="de-DE" sz="1400" dirty="0">
                <a:sym typeface="Wingdings"/>
              </a:rPr>
              <a:t> in </a:t>
            </a:r>
            <a:r>
              <a:rPr lang="de-DE" sz="1400" dirty="0" err="1">
                <a:sym typeface="Wingdings"/>
              </a:rPr>
              <a:t>space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by</a:t>
            </a:r>
            <a:r>
              <a:rPr lang="de-DE" sz="1400" dirty="0">
                <a:sym typeface="Wingdings"/>
              </a:rPr>
              <a:t> an </a:t>
            </a:r>
            <a:r>
              <a:rPr lang="de-DE" sz="1400" dirty="0" err="1">
                <a:sym typeface="Wingdings"/>
              </a:rPr>
              <a:t>unknown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amount</a:t>
            </a:r>
            <a:endParaRPr lang="de-DE" sz="1400" dirty="0"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de-DE" sz="1400" dirty="0" err="1">
                <a:sym typeface="Wingdings"/>
              </a:rPr>
              <a:t>possibility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to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scale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uploaded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threshold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maps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by</a:t>
            </a:r>
            <a:r>
              <a:rPr lang="de-DE" sz="1400" dirty="0">
                <a:sym typeface="Wingdings"/>
              </a:rPr>
              <a:t> a </a:t>
            </a:r>
            <a:r>
              <a:rPr lang="de-DE" sz="1400" dirty="0" err="1">
                <a:sym typeface="Wingdings"/>
              </a:rPr>
              <a:t>commandable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factor</a:t>
            </a:r>
            <a:r>
              <a:rPr lang="de-DE" sz="1400" dirty="0"/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39667" y="3948011"/>
            <a:ext cx="6350391" cy="860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de-DE" sz="1400" b="1" dirty="0" err="1">
                <a:sym typeface="Wingdings"/>
              </a:rPr>
              <a:t>computation</a:t>
            </a:r>
            <a:r>
              <a:rPr lang="de-DE" sz="1400" b="1" dirty="0">
                <a:sym typeface="Wingdings"/>
              </a:rPr>
              <a:t> </a:t>
            </a:r>
            <a:r>
              <a:rPr lang="de-DE" sz="1400" b="1" dirty="0" err="1">
                <a:sym typeface="Wingdings"/>
              </a:rPr>
              <a:t>of</a:t>
            </a:r>
            <a:r>
              <a:rPr lang="de-DE" sz="1400" b="1" dirty="0">
                <a:sym typeface="Wingdings"/>
              </a:rPr>
              <a:t> </a:t>
            </a:r>
            <a:r>
              <a:rPr lang="de-DE" sz="1400" b="1" dirty="0" err="1">
                <a:sym typeface="Wingdings"/>
              </a:rPr>
              <a:t>threshold</a:t>
            </a:r>
            <a:r>
              <a:rPr lang="de-DE" sz="1400" b="1" dirty="0">
                <a:sym typeface="Wingdings"/>
              </a:rPr>
              <a:t> </a:t>
            </a:r>
            <a:r>
              <a:rPr lang="de-DE" sz="1400" b="1" dirty="0" err="1">
                <a:sym typeface="Wingdings"/>
              </a:rPr>
              <a:t>maps</a:t>
            </a:r>
            <a:r>
              <a:rPr lang="de-DE" sz="1400" b="1" dirty="0">
                <a:sym typeface="Wingdings"/>
              </a:rPr>
              <a:t>:</a:t>
            </a:r>
            <a:br>
              <a:rPr lang="de-DE" sz="1400" b="1" dirty="0">
                <a:sym typeface="Wingdings"/>
              </a:rPr>
            </a:br>
            <a:r>
              <a:rPr lang="de-DE" sz="1400" dirty="0" err="1">
                <a:sym typeface="Wingdings"/>
              </a:rPr>
              <a:t>for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each</a:t>
            </a:r>
            <a:r>
              <a:rPr lang="de-DE" sz="1400" dirty="0">
                <a:sym typeface="Wingdings"/>
              </a:rPr>
              <a:t> individual </a:t>
            </a:r>
            <a:r>
              <a:rPr lang="de-DE" sz="1400" dirty="0" err="1">
                <a:sym typeface="Wingdings"/>
              </a:rPr>
              <a:t>pixel</a:t>
            </a:r>
            <a:br>
              <a:rPr lang="de-DE" sz="1400" dirty="0">
                <a:sym typeface="Wingdings"/>
              </a:rPr>
            </a:br>
            <a:r>
              <a:rPr lang="de-DE" sz="1400" dirty="0" err="1">
                <a:sym typeface="Wingdings"/>
              </a:rPr>
              <a:t>determine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the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minimum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adu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value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above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which</a:t>
            </a:r>
            <a:r>
              <a:rPr lang="de-DE" sz="1400" dirty="0">
                <a:sym typeface="Wingdings"/>
              </a:rPr>
              <a:t> a rate </a:t>
            </a:r>
            <a:r>
              <a:rPr lang="de-DE" sz="1400" dirty="0" err="1">
                <a:sym typeface="Wingdings"/>
              </a:rPr>
              <a:t>of</a:t>
            </a:r>
            <a:r>
              <a:rPr lang="de-DE" sz="1400" dirty="0">
                <a:sym typeface="Wingdings"/>
              </a:rPr>
              <a:t> ~0.68 </a:t>
            </a:r>
            <a:r>
              <a:rPr lang="de-DE" sz="1400" dirty="0" err="1">
                <a:sym typeface="Wingdings"/>
              </a:rPr>
              <a:t>events</a:t>
            </a:r>
            <a:r>
              <a:rPr lang="de-DE" sz="1400" dirty="0">
                <a:sym typeface="Wingdings"/>
              </a:rPr>
              <a:t>/</a:t>
            </a:r>
            <a:r>
              <a:rPr lang="de-DE" sz="1400" dirty="0" err="1">
                <a:sym typeface="Wingdings"/>
              </a:rPr>
              <a:t>ks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>
                <a:sym typeface="Wingdings"/>
              </a:rPr>
              <a:t>results</a:t>
            </a:r>
            <a:r>
              <a:rPr lang="de-DE" sz="1400" dirty="0">
                <a:sym typeface="Wingdings"/>
              </a:rPr>
              <a:t> </a:t>
            </a:r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1627732" y="167516"/>
            <a:ext cx="5884496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Determination </a:t>
            </a:r>
            <a:r>
              <a:rPr lang="de-DE" sz="2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</a:t>
            </a: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adaptive „</a:t>
            </a:r>
            <a:r>
              <a:rPr lang="de-DE" sz="2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</a:t>
            </a: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maps</a:t>
            </a: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51252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B5C58-C563-F8B9-AE0A-FDE41D225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C3EC82-B26D-EC94-50CA-68F018FCBD2E}"/>
              </a:ext>
            </a:extLst>
          </p:cNvPr>
          <p:cNvSpPr txBox="1"/>
          <p:nvPr/>
        </p:nvSpPr>
        <p:spPr>
          <a:xfrm>
            <a:off x="1627732" y="167516"/>
            <a:ext cx="5884496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Determination </a:t>
            </a:r>
            <a:r>
              <a:rPr lang="de-DE" sz="2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</a:t>
            </a: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adaptive „</a:t>
            </a:r>
            <a:r>
              <a:rPr lang="de-DE" sz="2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</a:t>
            </a: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maps</a:t>
            </a:r>
            <a:r>
              <a:rPr lang="de-DE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“</a:t>
            </a:r>
          </a:p>
        </p:txBody>
      </p:sp>
      <p:sp>
        <p:nvSpPr>
          <p:cNvPr id="5" name="Textfeld 6">
            <a:extLst>
              <a:ext uri="{FF2B5EF4-FFF2-40B4-BE49-F238E27FC236}">
                <a16:creationId xmlns:a16="http://schemas.microsoft.com/office/drawing/2014/main" id="{31F26190-99EB-BF5B-91F4-6D8C93239E37}"/>
              </a:ext>
            </a:extLst>
          </p:cNvPr>
          <p:cNvSpPr txBox="1"/>
          <p:nvPr/>
        </p:nvSpPr>
        <p:spPr>
          <a:xfrm>
            <a:off x="1039667" y="1145573"/>
            <a:ext cx="7137042" cy="2042612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tIns="91440" rIns="144000" bIns="140400" rtlCol="0">
            <a:spAutoFit/>
          </a:bodyPr>
          <a:lstStyle>
            <a:defPPr>
              <a:defRPr lang="de-DE"/>
            </a:defPPr>
            <a:lvl1pPr>
              <a:lnSpc>
                <a:spcPct val="120000"/>
              </a:lnSpc>
              <a:defRPr sz="1600"/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take long ‚dark‘ measurements on 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determine for each pixel the event rate as a function of the low energy threshold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find a value which yields an event rate</a:t>
            </a:r>
            <a:r>
              <a:rPr lang="de-DE" dirty="0" err="1">
                <a:sym typeface="Wingdings"/>
              </a:rPr>
              <a:t> of</a:t>
            </a:r>
            <a:r>
              <a:rPr lang="de-DE" dirty="0">
                <a:sym typeface="Wingdings"/>
              </a:rPr>
              <a:t> ~0.68 </a:t>
            </a:r>
            <a:r>
              <a:rPr lang="de-DE" dirty="0" err="1">
                <a:sym typeface="Wingdings"/>
              </a:rPr>
              <a:t>events</a:t>
            </a:r>
            <a:r>
              <a:rPr lang="de-DE" dirty="0">
                <a:sym typeface="Wingdings"/>
              </a:rPr>
              <a:t>/</a:t>
            </a:r>
            <a:r>
              <a:rPr lang="de-DE" dirty="0" err="1">
                <a:sym typeface="Wingdings"/>
              </a:rPr>
              <a:t>ks</a:t>
            </a:r>
            <a:r>
              <a:rPr lang="de-DE" dirty="0">
                <a:sym typeface="Wingdings"/>
              </a:rPr>
              <a:t> </a:t>
            </a:r>
            <a:endParaRPr lang="de-DE" dirty="0"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insert this value into a ‚threshold map‘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8B870-85F2-7FB7-7C94-7A0465B13AC5}"/>
              </a:ext>
            </a:extLst>
          </p:cNvPr>
          <p:cNvSpPr txBox="1"/>
          <p:nvPr/>
        </p:nvSpPr>
        <p:spPr>
          <a:xfrm>
            <a:off x="1039667" y="3664100"/>
            <a:ext cx="7137042" cy="1109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side remark: MIPs rate: ~2 MIPs per frame, each MIP affecting </a:t>
            </a:r>
            <a:r>
              <a:rPr lang="en-US" sz="1400" i="1" dirty="0"/>
              <a:t>n</a:t>
            </a:r>
            <a:r>
              <a:rPr lang="en-US" sz="1400" dirty="0"/>
              <a:t> pixels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ym typeface="Wingdings" pitchFamily="2" charset="2"/>
              </a:rPr>
              <a:t>                        event rate: </a:t>
            </a:r>
            <a:r>
              <a:rPr lang="en-US" sz="1400" i="1" dirty="0">
                <a:sym typeface="Wingdings" pitchFamily="2" charset="2"/>
              </a:rPr>
              <a:t>n</a:t>
            </a:r>
            <a:r>
              <a:rPr lang="en-US" sz="1400" dirty="0">
                <a:sym typeface="Wingdings" pitchFamily="2" charset="2"/>
              </a:rPr>
              <a:t> x </a:t>
            </a:r>
            <a:r>
              <a:rPr lang="en-US" sz="1400" dirty="0"/>
              <a:t>4 x 10</a:t>
            </a:r>
            <a:r>
              <a:rPr lang="en-US" sz="1400" baseline="30000" dirty="0"/>
              <a:t>4</a:t>
            </a:r>
            <a:r>
              <a:rPr lang="en-US" sz="1400" dirty="0"/>
              <a:t> / ks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                       </a:t>
            </a:r>
            <a:r>
              <a:rPr lang="en-US" sz="1400" dirty="0">
                <a:sym typeface="Wingdings" pitchFamily="2" charset="2"/>
              </a:rPr>
              <a:t> regions affected by MIPs have to be excluded from telemetry;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ym typeface="Wingdings" pitchFamily="2" charset="2"/>
              </a:rPr>
              <a:t>                            the effect of area removal can be approximated by deadtime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737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8C3E0-110B-7944-7AF6-4CEB86EE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172A65-E92C-27EE-8452-72A72C09314D}"/>
              </a:ext>
            </a:extLst>
          </p:cNvPr>
          <p:cNvSpPr txBox="1"/>
          <p:nvPr/>
        </p:nvSpPr>
        <p:spPr>
          <a:xfrm>
            <a:off x="6974540" y="3415553"/>
            <a:ext cx="1761957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acceptable event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06AA48-B12A-C42F-4AB6-FFABB120AA96}"/>
              </a:ext>
            </a:extLst>
          </p:cNvPr>
          <p:cNvCxnSpPr>
            <a:cxnSpLocks/>
          </p:cNvCxnSpPr>
          <p:nvPr/>
        </p:nvCxnSpPr>
        <p:spPr>
          <a:xfrm flipH="1" flipV="1">
            <a:off x="6371665" y="3582330"/>
            <a:ext cx="519953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">
            <a:extLst>
              <a:ext uri="{FF2B5EF4-FFF2-40B4-BE49-F238E27FC236}">
                <a16:creationId xmlns:a16="http://schemas.microsoft.com/office/drawing/2014/main" id="{6599B61E-EBBA-FAC4-B571-DC98935399B2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8C228-D0D2-A216-3C9D-0718E593CA58}"/>
              </a:ext>
            </a:extLst>
          </p:cNvPr>
          <p:cNvSpPr txBox="1"/>
          <p:nvPr/>
        </p:nvSpPr>
        <p:spPr>
          <a:xfrm>
            <a:off x="0" y="723213"/>
            <a:ext cx="9143998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total event rate of one specific pixel (290,117) as a function of the low energy threshold: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86E21-FE2E-A4E1-6D6B-5E0B119AEBB2}"/>
              </a:ext>
            </a:extLst>
          </p:cNvPr>
          <p:cNvSpPr txBox="1"/>
          <p:nvPr/>
        </p:nvSpPr>
        <p:spPr>
          <a:xfrm>
            <a:off x="1667435" y="4687145"/>
            <a:ext cx="4554070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28.3 min ‘dark’ exposure in ground calibration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57372-5DE4-FDA3-21A9-F1B05E1FF0D5}"/>
              </a:ext>
            </a:extLst>
          </p:cNvPr>
          <p:cNvSpPr txBox="1"/>
          <p:nvPr/>
        </p:nvSpPr>
        <p:spPr>
          <a:xfrm>
            <a:off x="6974539" y="2238197"/>
            <a:ext cx="1235595" cy="592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corresponding</a:t>
            </a:r>
            <a:br>
              <a:rPr lang="en-US" sz="1400" dirty="0"/>
            </a:br>
            <a:r>
              <a:rPr lang="en-US" sz="1400" dirty="0"/>
              <a:t>threshold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CA584F-1B2C-AD73-CC44-2D9B5FBE7135}"/>
              </a:ext>
            </a:extLst>
          </p:cNvPr>
          <p:cNvGrpSpPr/>
          <p:nvPr/>
        </p:nvGrpSpPr>
        <p:grpSpPr>
          <a:xfrm>
            <a:off x="860612" y="1089143"/>
            <a:ext cx="5477436" cy="3568632"/>
            <a:chOff x="860612" y="1089143"/>
            <a:chExt cx="5477436" cy="35686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4661191-83B9-82FA-5AED-527C5E15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612" y="1089143"/>
              <a:ext cx="5477436" cy="356863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35CBBD-0E86-F08D-CCC9-0E5F1A0679EC}"/>
                </a:ext>
              </a:extLst>
            </p:cNvPr>
            <p:cNvSpPr txBox="1"/>
            <p:nvPr/>
          </p:nvSpPr>
          <p:spPr>
            <a:xfrm>
              <a:off x="2528047" y="3339869"/>
              <a:ext cx="553357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rgbClr val="C00000"/>
                  </a:solidFill>
                </a:rPr>
                <a:t>5.0 efc</a:t>
              </a:r>
            </a:p>
          </p:txBody>
        </p:sp>
      </p:grpSp>
      <p:sp>
        <p:nvSpPr>
          <p:cNvPr id="25" name="Freeform 24">
            <a:extLst>
              <a:ext uri="{FF2B5EF4-FFF2-40B4-BE49-F238E27FC236}">
                <a16:creationId xmlns:a16="http://schemas.microsoft.com/office/drawing/2014/main" id="{3E8D6BA8-E8C5-2145-4DCA-C53F4FAF5212}"/>
              </a:ext>
            </a:extLst>
          </p:cNvPr>
          <p:cNvSpPr/>
          <p:nvPr/>
        </p:nvSpPr>
        <p:spPr>
          <a:xfrm>
            <a:off x="5100918" y="2329603"/>
            <a:ext cx="1783976" cy="341879"/>
          </a:xfrm>
          <a:custGeom>
            <a:avLst/>
            <a:gdLst>
              <a:gd name="connsiteX0" fmla="*/ 0 w 1936376"/>
              <a:gd name="connsiteY0" fmla="*/ 341879 h 341879"/>
              <a:gd name="connsiteX1" fmla="*/ 493058 w 1936376"/>
              <a:gd name="connsiteY1" fmla="*/ 126726 h 341879"/>
              <a:gd name="connsiteX2" fmla="*/ 1039906 w 1936376"/>
              <a:gd name="connsiteY2" fmla="*/ 19150 h 341879"/>
              <a:gd name="connsiteX3" fmla="*/ 1479176 w 1936376"/>
              <a:gd name="connsiteY3" fmla="*/ 10185 h 341879"/>
              <a:gd name="connsiteX4" fmla="*/ 1936376 w 1936376"/>
              <a:gd name="connsiteY4" fmla="*/ 126726 h 34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6376" h="341879">
                <a:moveTo>
                  <a:pt x="0" y="341879"/>
                </a:moveTo>
                <a:cubicBezTo>
                  <a:pt x="159870" y="261196"/>
                  <a:pt x="319740" y="180514"/>
                  <a:pt x="493058" y="126726"/>
                </a:cubicBezTo>
                <a:cubicBezTo>
                  <a:pt x="666376" y="72938"/>
                  <a:pt x="875553" y="38573"/>
                  <a:pt x="1039906" y="19150"/>
                </a:cubicBezTo>
                <a:cubicBezTo>
                  <a:pt x="1204259" y="-274"/>
                  <a:pt x="1329764" y="-7744"/>
                  <a:pt x="1479176" y="10185"/>
                </a:cubicBezTo>
                <a:cubicBezTo>
                  <a:pt x="1628588" y="28114"/>
                  <a:pt x="1782482" y="77420"/>
                  <a:pt x="1936376" y="126726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04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3030-51CA-7D9E-4AE7-6383D245E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A34871-9456-750A-37F5-735B47E5F684}"/>
              </a:ext>
            </a:extLst>
          </p:cNvPr>
          <p:cNvSpPr txBox="1"/>
          <p:nvPr/>
        </p:nvSpPr>
        <p:spPr>
          <a:xfrm>
            <a:off x="6974540" y="3415553"/>
            <a:ext cx="1761957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acceptable event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29227D-4406-426C-B2B3-75C8118D72F0}"/>
              </a:ext>
            </a:extLst>
          </p:cNvPr>
          <p:cNvCxnSpPr>
            <a:cxnSpLocks/>
          </p:cNvCxnSpPr>
          <p:nvPr/>
        </p:nvCxnSpPr>
        <p:spPr>
          <a:xfrm flipH="1" flipV="1">
            <a:off x="6371665" y="3582330"/>
            <a:ext cx="519953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">
            <a:extLst>
              <a:ext uri="{FF2B5EF4-FFF2-40B4-BE49-F238E27FC236}">
                <a16:creationId xmlns:a16="http://schemas.microsoft.com/office/drawing/2014/main" id="{75240D96-C7A2-848D-D5DF-A4FE3A621720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FA75A-D4DF-6D82-4B56-EAA19DEC535B}"/>
              </a:ext>
            </a:extLst>
          </p:cNvPr>
          <p:cNvSpPr txBox="1"/>
          <p:nvPr/>
        </p:nvSpPr>
        <p:spPr>
          <a:xfrm>
            <a:off x="0" y="723213"/>
            <a:ext cx="9143998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total event rate of one specific pixel (290,345) as a function of the low energy threshold: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8184DF-01F8-AC0B-F3C2-5D85F864809B}"/>
              </a:ext>
            </a:extLst>
          </p:cNvPr>
          <p:cNvSpPr txBox="1"/>
          <p:nvPr/>
        </p:nvSpPr>
        <p:spPr>
          <a:xfrm>
            <a:off x="1667435" y="4687145"/>
            <a:ext cx="4554070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28.3 min ‘dark’ exposure in ground calibration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E3548A-2AD9-9F22-44DF-9E6563A4D6E5}"/>
              </a:ext>
            </a:extLst>
          </p:cNvPr>
          <p:cNvSpPr txBox="1"/>
          <p:nvPr/>
        </p:nvSpPr>
        <p:spPr>
          <a:xfrm>
            <a:off x="6974539" y="2238197"/>
            <a:ext cx="1235595" cy="592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corresponding</a:t>
            </a:r>
            <a:br>
              <a:rPr lang="en-US" sz="1400" dirty="0"/>
            </a:br>
            <a:r>
              <a:rPr lang="en-US" sz="1400" dirty="0"/>
              <a:t>threshold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8A78DB-7D75-153E-79C8-4934B1B68925}"/>
              </a:ext>
            </a:extLst>
          </p:cNvPr>
          <p:cNvGrpSpPr/>
          <p:nvPr/>
        </p:nvGrpSpPr>
        <p:grpSpPr>
          <a:xfrm>
            <a:off x="860612" y="1120083"/>
            <a:ext cx="5437094" cy="3486380"/>
            <a:chOff x="860612" y="1120083"/>
            <a:chExt cx="5437094" cy="34863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B32649-BAA8-C5B4-6BD2-9009919C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612" y="1120083"/>
              <a:ext cx="5437094" cy="348638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E91FC2-990D-7985-9B19-CF62C5DFF95C}"/>
                </a:ext>
              </a:extLst>
            </p:cNvPr>
            <p:cNvSpPr txBox="1"/>
            <p:nvPr/>
          </p:nvSpPr>
          <p:spPr>
            <a:xfrm>
              <a:off x="2528047" y="3339869"/>
              <a:ext cx="553357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rgbClr val="C00000"/>
                  </a:solidFill>
                </a:rPr>
                <a:t>5.0 efc</a:t>
              </a:r>
            </a:p>
          </p:txBody>
        </p:sp>
      </p:grpSp>
      <p:sp>
        <p:nvSpPr>
          <p:cNvPr id="25" name="Freeform 24">
            <a:extLst>
              <a:ext uri="{FF2B5EF4-FFF2-40B4-BE49-F238E27FC236}">
                <a16:creationId xmlns:a16="http://schemas.microsoft.com/office/drawing/2014/main" id="{75E282BD-BB56-718D-4E09-2BBE8EFC7800}"/>
              </a:ext>
            </a:extLst>
          </p:cNvPr>
          <p:cNvSpPr/>
          <p:nvPr/>
        </p:nvSpPr>
        <p:spPr>
          <a:xfrm>
            <a:off x="4894729" y="2329603"/>
            <a:ext cx="1990165" cy="341879"/>
          </a:xfrm>
          <a:custGeom>
            <a:avLst/>
            <a:gdLst>
              <a:gd name="connsiteX0" fmla="*/ 0 w 1936376"/>
              <a:gd name="connsiteY0" fmla="*/ 341879 h 341879"/>
              <a:gd name="connsiteX1" fmla="*/ 493058 w 1936376"/>
              <a:gd name="connsiteY1" fmla="*/ 126726 h 341879"/>
              <a:gd name="connsiteX2" fmla="*/ 1039906 w 1936376"/>
              <a:gd name="connsiteY2" fmla="*/ 19150 h 341879"/>
              <a:gd name="connsiteX3" fmla="*/ 1479176 w 1936376"/>
              <a:gd name="connsiteY3" fmla="*/ 10185 h 341879"/>
              <a:gd name="connsiteX4" fmla="*/ 1936376 w 1936376"/>
              <a:gd name="connsiteY4" fmla="*/ 126726 h 34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6376" h="341879">
                <a:moveTo>
                  <a:pt x="0" y="341879"/>
                </a:moveTo>
                <a:cubicBezTo>
                  <a:pt x="159870" y="261196"/>
                  <a:pt x="319740" y="180514"/>
                  <a:pt x="493058" y="126726"/>
                </a:cubicBezTo>
                <a:cubicBezTo>
                  <a:pt x="666376" y="72938"/>
                  <a:pt x="875553" y="38573"/>
                  <a:pt x="1039906" y="19150"/>
                </a:cubicBezTo>
                <a:cubicBezTo>
                  <a:pt x="1204259" y="-274"/>
                  <a:pt x="1329764" y="-7744"/>
                  <a:pt x="1479176" y="10185"/>
                </a:cubicBezTo>
                <a:cubicBezTo>
                  <a:pt x="1628588" y="28114"/>
                  <a:pt x="1782482" y="77420"/>
                  <a:pt x="1936376" y="126726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1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6843502" y="2850552"/>
            <a:ext cx="2155818" cy="2168458"/>
            <a:chOff x="6843502" y="374767"/>
            <a:chExt cx="2155818" cy="2168458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3502" y="374767"/>
              <a:ext cx="2155818" cy="188771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205199" y="2186011"/>
              <a:ext cx="1519416" cy="35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de-DE" sz="900" b="1" dirty="0"/>
                <a:t>TM5 ‘</a:t>
              </a:r>
              <a:r>
                <a:rPr lang="de-DE" sz="900" b="1" dirty="0" err="1"/>
                <a:t>noise‘</a:t>
              </a:r>
              <a:r>
                <a:rPr lang="de-DE" sz="900" b="1" dirty="0"/>
                <a:t> </a:t>
              </a:r>
              <a:r>
                <a:rPr lang="de-DE" sz="900" b="1" dirty="0" err="1"/>
                <a:t>map</a:t>
              </a:r>
              <a:br>
                <a:rPr lang="de-DE" sz="1000" b="1" dirty="0" err="1"/>
              </a:br>
              <a:r>
                <a:rPr lang="de-DE" sz="700" dirty="0" err="1"/>
                <a:t>(measures the event rate variability)</a:t>
              </a:r>
              <a:endParaRPr lang="de-DE" sz="900" dirty="0"/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6843502" y="618925"/>
            <a:ext cx="2155818" cy="2062894"/>
            <a:chOff x="6843502" y="2699710"/>
            <a:chExt cx="2155818" cy="2062894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3502" y="2699710"/>
              <a:ext cx="2155818" cy="1894653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7317437" y="4520230"/>
              <a:ext cx="1315623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de-DE" sz="900" b="1" dirty="0"/>
                <a:t>TM5 </a:t>
              </a:r>
              <a:r>
                <a:rPr lang="de-DE" sz="900" b="1" dirty="0" err="1"/>
                <a:t>threshold</a:t>
              </a:r>
              <a:r>
                <a:rPr lang="de-DE" sz="900" b="1" dirty="0"/>
                <a:t> </a:t>
              </a:r>
              <a:r>
                <a:rPr lang="de-DE" sz="900" b="1" dirty="0" err="1"/>
                <a:t>map</a:t>
              </a:r>
              <a:endParaRPr lang="de-DE" sz="900" b="1" dirty="0"/>
            </a:p>
          </p:txBody>
        </p:sp>
      </p:grpSp>
      <p:sp>
        <p:nvSpPr>
          <p:cNvPr id="12" name="Geschweifte Klammer rechts 11"/>
          <p:cNvSpPr/>
          <p:nvPr/>
        </p:nvSpPr>
        <p:spPr>
          <a:xfrm>
            <a:off x="6627470" y="747035"/>
            <a:ext cx="395566" cy="3914611"/>
          </a:xfrm>
          <a:prstGeom prst="rightBrace">
            <a:avLst>
              <a:gd name="adj1" fmla="val 8333"/>
              <a:gd name="adj2" fmla="val 34053"/>
            </a:avLst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9B4642E0-363B-6EC9-2BE4-48E8B5014E7D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EBBD7E-EBC3-8886-1394-245CBCE7AF80}"/>
              </a:ext>
            </a:extLst>
          </p:cNvPr>
          <p:cNvGrpSpPr/>
          <p:nvPr/>
        </p:nvGrpSpPr>
        <p:grpSpPr>
          <a:xfrm>
            <a:off x="261992" y="691117"/>
            <a:ext cx="6306805" cy="4119719"/>
            <a:chOff x="261992" y="691117"/>
            <a:chExt cx="6306805" cy="41197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9AB4D4-1228-FA49-A09C-1B3CF64A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992" y="691117"/>
              <a:ext cx="6306805" cy="41197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23D6B4-4106-F8D1-2F20-37E726F039DC}"/>
                </a:ext>
              </a:extLst>
            </p:cNvPr>
            <p:cNvSpPr txBox="1"/>
            <p:nvPr/>
          </p:nvSpPr>
          <p:spPr>
            <a:xfrm>
              <a:off x="1210235" y="3995468"/>
              <a:ext cx="428322" cy="166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700" dirty="0">
                  <a:solidFill>
                    <a:srgbClr val="C00000"/>
                  </a:solidFill>
                </a:rPr>
                <a:t>5.0 efc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1B225C-8721-3572-DDB7-FA81241FF8AD}"/>
                </a:ext>
              </a:extLst>
            </p:cNvPr>
            <p:cNvSpPr txBox="1"/>
            <p:nvPr/>
          </p:nvSpPr>
          <p:spPr>
            <a:xfrm>
              <a:off x="1210235" y="1951515"/>
              <a:ext cx="428322" cy="166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700" dirty="0">
                  <a:solidFill>
                    <a:srgbClr val="C00000"/>
                  </a:solidFill>
                </a:rPr>
                <a:t>5.0 efc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0E6719-4FBE-1FD3-8ACE-863BA8F7139D}"/>
                </a:ext>
              </a:extLst>
            </p:cNvPr>
            <p:cNvSpPr txBox="1"/>
            <p:nvPr/>
          </p:nvSpPr>
          <p:spPr>
            <a:xfrm>
              <a:off x="4357839" y="3995468"/>
              <a:ext cx="428322" cy="166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700" dirty="0">
                  <a:solidFill>
                    <a:srgbClr val="C00000"/>
                  </a:solidFill>
                </a:rPr>
                <a:t>5.0 efc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FE6600-2876-96AA-90B9-01FAD7F531BE}"/>
                </a:ext>
              </a:extLst>
            </p:cNvPr>
            <p:cNvSpPr txBox="1"/>
            <p:nvPr/>
          </p:nvSpPr>
          <p:spPr>
            <a:xfrm>
              <a:off x="4357839" y="1951515"/>
              <a:ext cx="428322" cy="166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700" dirty="0">
                  <a:solidFill>
                    <a:srgbClr val="C00000"/>
                  </a:solidFill>
                </a:rPr>
                <a:t>5.0 efc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275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09B3E7-675C-6378-408D-E6CD3CB9C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4">
            <a:extLst>
              <a:ext uri="{FF2B5EF4-FFF2-40B4-BE49-F238E27FC236}">
                <a16:creationId xmlns:a16="http://schemas.microsoft.com/office/drawing/2014/main" id="{69258CFF-5D1D-0123-E107-8460ACB746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brightnessContrast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66" y="335158"/>
            <a:ext cx="7809271" cy="3965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14E028-9BD9-B4C2-7667-45BB12E3B01B}"/>
              </a:ext>
            </a:extLst>
          </p:cNvPr>
          <p:cNvSpPr txBox="1"/>
          <p:nvPr/>
        </p:nvSpPr>
        <p:spPr>
          <a:xfrm>
            <a:off x="1530558" y="4497906"/>
            <a:ext cx="6082884" cy="332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</a:rPr>
              <a:t>~170 million photons in 6 months </a:t>
            </a:r>
            <a:r>
              <a:rPr lang="en-US" sz="1400" dirty="0">
                <a:solidFill>
                  <a:schemeClr val="bg1"/>
                </a:solidFill>
                <a:sym typeface="Wingdings" pitchFamily="2" charset="2"/>
              </a:rPr>
              <a:t> ~11 photons per second  easy to transmit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3CD16CB-BF28-0345-CB39-199EC351D62E}"/>
              </a:ext>
            </a:extLst>
          </p:cNvPr>
          <p:cNvSpPr txBox="1"/>
          <p:nvPr/>
        </p:nvSpPr>
        <p:spPr>
          <a:xfrm>
            <a:off x="2423665" y="1677370"/>
            <a:ext cx="4296669" cy="1281569"/>
          </a:xfrm>
          <a:prstGeom prst="rect">
            <a:avLst/>
          </a:prstGeom>
          <a:solidFill>
            <a:srgbClr val="FFFFDD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wrap="square" bIns="18288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Why is the transmission of X-ray CCD data challenging ?</a:t>
            </a:r>
            <a:endParaRPr lang="de-DE" sz="20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53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D99475-6966-6C58-33BE-9CD7BCF2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10"/>
          <a:stretch>
            <a:fillRect/>
          </a:stretch>
        </p:blipFill>
        <p:spPr>
          <a:xfrm>
            <a:off x="4647925" y="2947845"/>
            <a:ext cx="1815172" cy="2017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02D9D0-CEBF-3D13-CCBD-5200E521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10"/>
          <a:stretch>
            <a:fillRect/>
          </a:stretch>
        </p:blipFill>
        <p:spPr>
          <a:xfrm>
            <a:off x="2497771" y="2947846"/>
            <a:ext cx="1833568" cy="2017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7764A-611D-3DCE-19CF-F7E8245D6C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257" b="1"/>
          <a:stretch>
            <a:fillRect/>
          </a:stretch>
        </p:blipFill>
        <p:spPr>
          <a:xfrm>
            <a:off x="359287" y="2947846"/>
            <a:ext cx="1821898" cy="1993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00F154-28F4-2D90-2EE2-95513654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234"/>
          <a:stretch>
            <a:fillRect/>
          </a:stretch>
        </p:blipFill>
        <p:spPr>
          <a:xfrm>
            <a:off x="6790345" y="776325"/>
            <a:ext cx="1823457" cy="1993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343A32-6498-E29D-31CF-9E53CA903A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234"/>
          <a:stretch>
            <a:fillRect/>
          </a:stretch>
        </p:blipFill>
        <p:spPr>
          <a:xfrm>
            <a:off x="4658549" y="776325"/>
            <a:ext cx="1826527" cy="1993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AC1764-178D-7D62-2205-4011ADC314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310"/>
          <a:stretch>
            <a:fillRect/>
          </a:stretch>
        </p:blipFill>
        <p:spPr>
          <a:xfrm>
            <a:off x="2504850" y="752326"/>
            <a:ext cx="1848430" cy="20176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E16FF5-2DB2-8FCC-3BCA-20D80F5A7B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310"/>
          <a:stretch>
            <a:fillRect/>
          </a:stretch>
        </p:blipFill>
        <p:spPr>
          <a:xfrm>
            <a:off x="348954" y="752326"/>
            <a:ext cx="1850627" cy="201766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754486" y="3140098"/>
            <a:ext cx="2189724" cy="1502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</a:t>
            </a:r>
            <a:r>
              <a:rPr lang="de-DE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maps</a:t>
            </a:r>
            <a:r>
              <a:rPr lang="de-DE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determined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on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ground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5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events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frame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/camera,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uploaded</a:t>
            </a:r>
            <a:b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</a:b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to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onboard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memory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before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launch</a:t>
            </a:r>
            <a:endParaRPr lang="de-DE" sz="1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76839" y="3891265"/>
            <a:ext cx="423717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228384" y="3891265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6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069261" y="3891265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5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552573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4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374424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3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228384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2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069261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5E274F9-3E9B-5444-1816-20A60A011515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658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DF92-B06F-CF7F-8587-A902E6412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naufkleber: Gefahrenstelle">
            <a:extLst>
              <a:ext uri="{FF2B5EF4-FFF2-40B4-BE49-F238E27FC236}">
                <a16:creationId xmlns:a16="http://schemas.microsoft.com/office/drawing/2014/main" id="{DAF08818-8F90-D195-147F-247FD137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1" y="1717230"/>
            <a:ext cx="1747225" cy="14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9D862FD-7C3C-49AB-06D1-DA9D80EAAD29}"/>
              </a:ext>
            </a:extLst>
          </p:cNvPr>
          <p:cNvSpPr txBox="1"/>
          <p:nvPr/>
        </p:nvSpPr>
        <p:spPr>
          <a:xfrm>
            <a:off x="849085" y="371147"/>
            <a:ext cx="74458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Situation before launch:</a:t>
            </a:r>
          </a:p>
          <a:p>
            <a:pPr algn="ctr"/>
            <a:r>
              <a:rPr lang="de-DE" sz="20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concept of adaptive threshold maps promising.</a:t>
            </a:r>
          </a:p>
          <a:p>
            <a:pPr algn="ctr"/>
            <a:endParaRPr lang="de-DE" sz="2000" b="1" dirty="0" err="1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de-DE" sz="20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BUT: would we be able to downlink an event rate</a:t>
            </a:r>
            <a:br>
              <a:rPr lang="de-DE" sz="20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</a:br>
            <a:r>
              <a:rPr lang="de-DE" sz="20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of ~ 5 events/frame/camera just for the noise</a:t>
            </a:r>
            <a:br>
              <a:rPr lang="de-DE" sz="20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</a:br>
            <a:r>
              <a:rPr lang="de-DE" sz="20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plus the real X-ray photons ?</a:t>
            </a:r>
          </a:p>
          <a:p>
            <a:pPr algn="ctr"/>
            <a:endParaRPr lang="de-DE" sz="2000" b="1" dirty="0" err="1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de-DE" sz="2000" b="1" dirty="0" err="1">
                <a:ln w="6350">
                  <a:noFill/>
                </a:ln>
                <a:solidFill>
                  <a:srgbClr val="7030A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  <a:t>5 events/frame/camera would need</a:t>
            </a:r>
            <a:br>
              <a:rPr lang="de-DE" sz="2000" b="1" dirty="0" err="1">
                <a:ln w="6350">
                  <a:noFill/>
                </a:ln>
                <a:solidFill>
                  <a:srgbClr val="7030A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err="1">
                <a:ln w="6350">
                  <a:noFill/>
                </a:ln>
                <a:solidFill>
                  <a:srgbClr val="7030A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  <a:t>about 2 hours of antenna time per day,</a:t>
            </a:r>
            <a:br>
              <a:rPr lang="de-DE" sz="2000" b="1" dirty="0" err="1">
                <a:ln w="6350">
                  <a:noFill/>
                </a:ln>
                <a:solidFill>
                  <a:srgbClr val="7030A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err="1">
                <a:ln w="6350">
                  <a:noFill/>
                </a:ln>
                <a:solidFill>
                  <a:srgbClr val="7030A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  <a:t>exceeding the guaranteed time.</a:t>
            </a:r>
          </a:p>
          <a:p>
            <a:pPr algn="ctr"/>
            <a:endParaRPr lang="de-DE" sz="2000" b="1" dirty="0" err="1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de-DE" sz="2000" b="1" dirty="0" err="1">
                <a:ln w="6350">
                  <a:noFill/>
                </a:ln>
                <a:solidFill>
                  <a:srgbClr val="C0000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  <a:t>Risk that the performance of the instrument cannot</a:t>
            </a:r>
            <a:br>
              <a:rPr lang="de-DE" sz="2000" b="1" dirty="0" err="1">
                <a:ln w="6350">
                  <a:noFill/>
                </a:ln>
                <a:solidFill>
                  <a:srgbClr val="C0000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err="1">
                <a:ln w="6350">
                  <a:noFill/>
                </a:ln>
                <a:solidFill>
                  <a:srgbClr val="C00000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</a:rPr>
              <a:t>be fully utilized due to telemetry limitations.</a:t>
            </a:r>
          </a:p>
          <a:p>
            <a:pPr algn="ctr"/>
            <a:endParaRPr lang="de-DE" sz="2000" b="1" dirty="0" err="1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Warnaufkleber: Gefahrenstelle">
            <a:extLst>
              <a:ext uri="{FF2B5EF4-FFF2-40B4-BE49-F238E27FC236}">
                <a16:creationId xmlns:a16="http://schemas.microsoft.com/office/drawing/2014/main" id="{8CA86056-AF1E-97CF-03C8-658C8EA9A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17" y="1717229"/>
            <a:ext cx="1747225" cy="14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95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B6A0E-C7D6-4376-207D-16096347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55E75-E8FC-D570-E7B7-A7C8D805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35" t="12295" r="11303" b="5514"/>
          <a:stretch>
            <a:fillRect/>
          </a:stretch>
        </p:blipFill>
        <p:spPr>
          <a:xfrm>
            <a:off x="1495034" y="753033"/>
            <a:ext cx="6153932" cy="4096872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4D7D6ED9-492C-CBC4-04E5-234CFAD7D752}"/>
              </a:ext>
            </a:extLst>
          </p:cNvPr>
          <p:cNvSpPr txBox="1"/>
          <p:nvPr/>
        </p:nvSpPr>
        <p:spPr>
          <a:xfrm>
            <a:off x="0" y="15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What can be transmitted per day without compression</a:t>
            </a:r>
            <a:endParaRPr lang="de-DE" sz="20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88408F-D50D-ABEF-7F04-3D1928EBE860}"/>
              </a:ext>
            </a:extLst>
          </p:cNvPr>
          <p:cNvSpPr/>
          <p:nvPr/>
        </p:nvSpPr>
        <p:spPr>
          <a:xfrm>
            <a:off x="2608729" y="1461247"/>
            <a:ext cx="1963271" cy="519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0AF22-69FF-4E7D-1F94-E163601860F0}"/>
              </a:ext>
            </a:extLst>
          </p:cNvPr>
          <p:cNvSpPr txBox="1"/>
          <p:nvPr/>
        </p:nvSpPr>
        <p:spPr>
          <a:xfrm>
            <a:off x="2608729" y="1389115"/>
            <a:ext cx="2247410" cy="592085"/>
          </a:xfrm>
          <a:prstGeom prst="rect">
            <a:avLst/>
          </a:prstGeom>
          <a:noFill/>
          <a:effectLst>
            <a:glow rad="390329">
              <a:srgbClr val="FFFF00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effectLst>
                  <a:glow rad="552906">
                    <a:srgbClr val="FFFF00"/>
                  </a:glow>
                </a:effectLst>
              </a:rPr>
              <a:t>guaranteed downlink rate</a:t>
            </a:r>
            <a:br>
              <a:rPr lang="en-US" sz="1400" dirty="0">
                <a:effectLst>
                  <a:glow rad="552906">
                    <a:srgbClr val="FFFF00"/>
                  </a:glow>
                </a:effectLst>
              </a:rPr>
            </a:br>
            <a:r>
              <a:rPr lang="en-US" sz="1400" dirty="0">
                <a:effectLst>
                  <a:glow rad="552906">
                    <a:srgbClr val="FFFF00"/>
                  </a:glow>
                </a:effectLst>
              </a:rPr>
              <a:t>for eROSITA: 176.9 MB/hour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1A9B862-D3A4-51F5-C9D6-2F240A0DD4AB}"/>
              </a:ext>
            </a:extLst>
          </p:cNvPr>
          <p:cNvSpPr/>
          <p:nvPr/>
        </p:nvSpPr>
        <p:spPr>
          <a:xfrm>
            <a:off x="3261802" y="2008094"/>
            <a:ext cx="594773" cy="1434353"/>
          </a:xfrm>
          <a:custGeom>
            <a:avLst/>
            <a:gdLst>
              <a:gd name="connsiteX0" fmla="*/ 584057 w 606641"/>
              <a:gd name="connsiteY0" fmla="*/ 0 h 1434353"/>
              <a:gd name="connsiteX1" fmla="*/ 593022 w 606641"/>
              <a:gd name="connsiteY1" fmla="*/ 519953 h 1434353"/>
              <a:gd name="connsiteX2" fmla="*/ 593022 w 606641"/>
              <a:gd name="connsiteY2" fmla="*/ 762000 h 1434353"/>
              <a:gd name="connsiteX3" fmla="*/ 413727 w 606641"/>
              <a:gd name="connsiteY3" fmla="*/ 950259 h 1434353"/>
              <a:gd name="connsiteX4" fmla="*/ 135822 w 606641"/>
              <a:gd name="connsiteY4" fmla="*/ 995082 h 1434353"/>
              <a:gd name="connsiteX5" fmla="*/ 19280 w 606641"/>
              <a:gd name="connsiteY5" fmla="*/ 1102659 h 1434353"/>
              <a:gd name="connsiteX6" fmla="*/ 1351 w 606641"/>
              <a:gd name="connsiteY6" fmla="*/ 1434353 h 1434353"/>
              <a:gd name="connsiteX0" fmla="*/ 584057 w 594773"/>
              <a:gd name="connsiteY0" fmla="*/ 0 h 1434353"/>
              <a:gd name="connsiteX1" fmla="*/ 593022 w 594773"/>
              <a:gd name="connsiteY1" fmla="*/ 519953 h 1434353"/>
              <a:gd name="connsiteX2" fmla="*/ 575092 w 594773"/>
              <a:gd name="connsiteY2" fmla="*/ 797858 h 1434353"/>
              <a:gd name="connsiteX3" fmla="*/ 413727 w 594773"/>
              <a:gd name="connsiteY3" fmla="*/ 950259 h 1434353"/>
              <a:gd name="connsiteX4" fmla="*/ 135822 w 594773"/>
              <a:gd name="connsiteY4" fmla="*/ 995082 h 1434353"/>
              <a:gd name="connsiteX5" fmla="*/ 19280 w 594773"/>
              <a:gd name="connsiteY5" fmla="*/ 1102659 h 1434353"/>
              <a:gd name="connsiteX6" fmla="*/ 1351 w 594773"/>
              <a:gd name="connsiteY6" fmla="*/ 1434353 h 143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773" h="1434353">
                <a:moveTo>
                  <a:pt x="584057" y="0"/>
                </a:moveTo>
                <a:cubicBezTo>
                  <a:pt x="587792" y="196476"/>
                  <a:pt x="594516" y="386977"/>
                  <a:pt x="593022" y="519953"/>
                </a:cubicBezTo>
                <a:cubicBezTo>
                  <a:pt x="591528" y="652929"/>
                  <a:pt x="604975" y="726140"/>
                  <a:pt x="575092" y="797858"/>
                </a:cubicBezTo>
                <a:cubicBezTo>
                  <a:pt x="545209" y="869576"/>
                  <a:pt x="486939" y="917388"/>
                  <a:pt x="413727" y="950259"/>
                </a:cubicBezTo>
                <a:cubicBezTo>
                  <a:pt x="340515" y="983130"/>
                  <a:pt x="201563" y="969682"/>
                  <a:pt x="135822" y="995082"/>
                </a:cubicBezTo>
                <a:cubicBezTo>
                  <a:pt x="70081" y="1020482"/>
                  <a:pt x="41692" y="1029447"/>
                  <a:pt x="19280" y="1102659"/>
                </a:cubicBezTo>
                <a:cubicBezTo>
                  <a:pt x="-3132" y="1175871"/>
                  <a:pt x="-891" y="1305112"/>
                  <a:pt x="1351" y="1434353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  <a:effectLst>
            <a:glow rad="50080">
              <a:srgbClr val="FFFF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0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493ACC-472D-5DD9-018E-96B0AD5D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05" r="8881" b="4406"/>
          <a:stretch>
            <a:fillRect/>
          </a:stretch>
        </p:blipFill>
        <p:spPr>
          <a:xfrm>
            <a:off x="1265529" y="55231"/>
            <a:ext cx="6612941" cy="485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70BBD-CAB2-720F-D57F-B8F39DC24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76F5C0-1929-C9D1-994C-CC0D2CD7DAF3}"/>
              </a:ext>
            </a:extLst>
          </p:cNvPr>
          <p:cNvGrpSpPr/>
          <p:nvPr/>
        </p:nvGrpSpPr>
        <p:grpSpPr>
          <a:xfrm>
            <a:off x="2795026" y="863372"/>
            <a:ext cx="6120265" cy="3705184"/>
            <a:chOff x="1638579" y="863372"/>
            <a:chExt cx="6120265" cy="3705184"/>
          </a:xfrm>
        </p:grpSpPr>
        <p:sp>
          <p:nvSpPr>
            <p:cNvPr id="3" name="Textfeld 1">
              <a:extLst>
                <a:ext uri="{FF2B5EF4-FFF2-40B4-BE49-F238E27FC236}">
                  <a16:creationId xmlns:a16="http://schemas.microsoft.com/office/drawing/2014/main" id="{E1A035FA-E7B4-6496-96FE-B87C385A3585}"/>
                </a:ext>
              </a:extLst>
            </p:cNvPr>
            <p:cNvSpPr txBox="1"/>
            <p:nvPr/>
          </p:nvSpPr>
          <p:spPr>
            <a:xfrm>
              <a:off x="1638579" y="863372"/>
              <a:ext cx="52363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Save </a:t>
              </a:r>
              <a:r>
                <a:rPr lang="de-DE" sz="1600" dirty="0" err="1"/>
                <a:t>telemetry</a:t>
              </a:r>
              <a:r>
                <a:rPr lang="de-DE" sz="1600" dirty="0"/>
                <a:t> </a:t>
              </a:r>
              <a:r>
                <a:rPr lang="de-DE" sz="1600" dirty="0" err="1"/>
                <a:t>by</a:t>
              </a:r>
              <a:r>
                <a:rPr lang="de-DE" sz="1600" dirty="0"/>
                <a:t> </a:t>
              </a:r>
              <a:r>
                <a:rPr lang="de-DE" sz="1600" dirty="0" err="1"/>
                <a:t>transmitting</a:t>
              </a:r>
              <a:r>
                <a:rPr lang="de-DE" sz="1600" dirty="0"/>
                <a:t> </a:t>
              </a:r>
              <a:r>
                <a:rPr lang="de-DE" sz="1600" dirty="0" err="1"/>
                <a:t>only</a:t>
              </a:r>
              <a:r>
                <a:rPr lang="de-DE" sz="1600" dirty="0"/>
                <a:t> </a:t>
              </a:r>
              <a:r>
                <a:rPr lang="de-DE" sz="1600" dirty="0" err="1"/>
                <a:t>the</a:t>
              </a:r>
              <a:r>
                <a:rPr lang="de-DE" sz="1600" dirty="0"/>
                <a:t> „</a:t>
              </a:r>
              <a:r>
                <a:rPr lang="de-DE" sz="1600" dirty="0" err="1"/>
                <a:t>important</a:t>
              </a:r>
              <a:r>
                <a:rPr lang="de-DE" sz="1600" dirty="0"/>
                <a:t>“ </a:t>
              </a:r>
              <a:r>
                <a:rPr lang="de-DE" sz="1600" dirty="0" err="1"/>
                <a:t>regions</a:t>
              </a:r>
              <a:r>
                <a:rPr lang="de-DE" sz="1600" dirty="0"/>
                <a:t>,</a:t>
              </a:r>
              <a:br>
                <a:rPr lang="de-DE" sz="1600" dirty="0"/>
              </a:br>
              <a:r>
                <a:rPr lang="de-DE" sz="1600" dirty="0"/>
                <a:t>i.e. </a:t>
              </a:r>
              <a:r>
                <a:rPr lang="de-DE" sz="1600" dirty="0" err="1"/>
                <a:t>the</a:t>
              </a:r>
              <a:r>
                <a:rPr lang="de-DE" sz="1600" dirty="0"/>
                <a:t> </a:t>
              </a:r>
              <a:r>
                <a:rPr lang="de-DE" sz="1600" dirty="0" err="1"/>
                <a:t>regions</a:t>
              </a:r>
              <a:r>
                <a:rPr lang="de-DE" sz="1600" dirty="0"/>
                <a:t> </a:t>
              </a:r>
              <a:r>
                <a:rPr lang="de-DE" sz="1600" dirty="0" err="1"/>
                <a:t>around</a:t>
              </a:r>
              <a:r>
                <a:rPr lang="de-DE" sz="1600" dirty="0"/>
                <a:t> </a:t>
              </a:r>
              <a:r>
                <a:rPr lang="de-DE" sz="1600" dirty="0" err="1"/>
                <a:t>charges</a:t>
              </a:r>
              <a:r>
                <a:rPr lang="de-DE" sz="1600" dirty="0"/>
                <a:t> </a:t>
              </a:r>
              <a:r>
                <a:rPr lang="de-DE" sz="1600" dirty="0" err="1"/>
                <a:t>which</a:t>
              </a:r>
              <a:r>
                <a:rPr lang="de-DE" sz="1600" dirty="0"/>
                <a:t> </a:t>
              </a:r>
              <a:r>
                <a:rPr lang="de-DE" sz="1600" dirty="0" err="1"/>
                <a:t>are</a:t>
              </a:r>
              <a:r>
                <a:rPr lang="de-DE" sz="1600" dirty="0"/>
                <a:t> </a:t>
              </a:r>
              <a:r>
                <a:rPr lang="de-DE" sz="1600" dirty="0" err="1"/>
                <a:t>likely</a:t>
              </a:r>
              <a:r>
                <a:rPr lang="de-DE" sz="1600" dirty="0"/>
                <a:t> </a:t>
              </a:r>
              <a:r>
                <a:rPr lang="de-DE" sz="1600" dirty="0" err="1"/>
                <a:t>to</a:t>
              </a:r>
              <a:r>
                <a:rPr lang="de-DE" sz="1600" dirty="0"/>
                <a:t> </a:t>
              </a:r>
              <a:r>
                <a:rPr lang="de-DE" sz="1600" dirty="0" err="1"/>
                <a:t>have</a:t>
              </a:r>
              <a:r>
                <a:rPr lang="de-DE" sz="1600" dirty="0"/>
                <a:t> </a:t>
              </a:r>
              <a:r>
                <a:rPr lang="de-DE" sz="1600" dirty="0" err="1"/>
                <a:t>been</a:t>
              </a:r>
              <a:br>
                <a:rPr lang="de-DE" sz="1600" dirty="0"/>
              </a:br>
              <a:r>
                <a:rPr lang="de-DE" sz="1600" dirty="0" err="1"/>
                <a:t>released</a:t>
              </a:r>
              <a:r>
                <a:rPr lang="de-DE" sz="1600" dirty="0"/>
                <a:t> </a:t>
              </a:r>
              <a:r>
                <a:rPr lang="de-DE" sz="1600" dirty="0" err="1"/>
                <a:t>by</a:t>
              </a:r>
              <a:r>
                <a:rPr lang="de-DE" sz="1600" dirty="0"/>
                <a:t> X-</a:t>
              </a:r>
              <a:r>
                <a:rPr lang="de-DE" sz="1600" dirty="0" err="1"/>
                <a:t>ray</a:t>
              </a:r>
              <a:r>
                <a:rPr lang="de-DE" sz="1600" dirty="0"/>
                <a:t> </a:t>
              </a:r>
              <a:r>
                <a:rPr lang="de-DE" sz="1600" dirty="0" err="1"/>
                <a:t>photons</a:t>
              </a:r>
              <a:endParaRPr lang="de-DE" sz="1600" dirty="0"/>
            </a:p>
          </p:txBody>
        </p:sp>
        <p:sp>
          <p:nvSpPr>
            <p:cNvPr id="4" name="Textfeld 2">
              <a:extLst>
                <a:ext uri="{FF2B5EF4-FFF2-40B4-BE49-F238E27FC236}">
                  <a16:creationId xmlns:a16="http://schemas.microsoft.com/office/drawing/2014/main" id="{7E5CCB2B-66A0-6A38-8311-8AAE2C130C87}"/>
                </a:ext>
              </a:extLst>
            </p:cNvPr>
            <p:cNvSpPr txBox="1"/>
            <p:nvPr/>
          </p:nvSpPr>
          <p:spPr>
            <a:xfrm>
              <a:off x="1638579" y="1866981"/>
              <a:ext cx="54245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0"/>
                <a:buChar char="à"/>
              </a:pPr>
              <a:r>
                <a:rPr lang="de-DE" sz="1600" dirty="0" err="1">
                  <a:sym typeface="Wingdings"/>
                </a:rPr>
                <a:t>concept</a:t>
              </a:r>
              <a:r>
                <a:rPr lang="de-DE" sz="1600" dirty="0">
                  <a:sym typeface="Wingdings"/>
                </a:rPr>
                <a:t> </a:t>
              </a:r>
              <a:r>
                <a:rPr lang="de-DE" sz="1600" dirty="0" err="1">
                  <a:sym typeface="Wingdings"/>
                </a:rPr>
                <a:t>of</a:t>
              </a:r>
              <a:r>
                <a:rPr lang="de-DE" sz="1600" dirty="0">
                  <a:sym typeface="Wingdings"/>
                </a:rPr>
                <a:t> „</a:t>
              </a:r>
              <a:r>
                <a:rPr lang="de-DE" sz="1600" dirty="0" err="1">
                  <a:sym typeface="Wingdings"/>
                </a:rPr>
                <a:t>event</a:t>
              </a:r>
              <a:r>
                <a:rPr lang="de-DE" sz="1600" dirty="0">
                  <a:sym typeface="Wingdings"/>
                </a:rPr>
                <a:t> </a:t>
              </a:r>
              <a:r>
                <a:rPr lang="de-DE" sz="1600" dirty="0" err="1">
                  <a:sym typeface="Wingdings"/>
                </a:rPr>
                <a:t>islands</a:t>
              </a:r>
              <a:r>
                <a:rPr lang="de-DE" sz="1600" dirty="0">
                  <a:sym typeface="Wingdings"/>
                </a:rPr>
                <a:t>“ </a:t>
              </a:r>
              <a:r>
                <a:rPr lang="de-DE" sz="1400" dirty="0">
                  <a:sym typeface="Wingdings"/>
                </a:rPr>
                <a:t>(also </a:t>
              </a:r>
              <a:r>
                <a:rPr lang="de-DE" sz="1400" dirty="0" err="1">
                  <a:sym typeface="Wingdings"/>
                </a:rPr>
                <a:t>applied</a:t>
              </a:r>
              <a:r>
                <a:rPr lang="de-DE" sz="1400" dirty="0">
                  <a:sym typeface="Wingdings"/>
                </a:rPr>
                <a:t> in </a:t>
              </a:r>
              <a:r>
                <a:rPr lang="de-DE" sz="1400" dirty="0" err="1">
                  <a:sym typeface="Wingdings"/>
                </a:rPr>
                <a:t>other</a:t>
              </a:r>
              <a:r>
                <a:rPr lang="de-DE" sz="1400" dirty="0">
                  <a:sym typeface="Wingdings"/>
                </a:rPr>
                <a:t> X-</a:t>
              </a:r>
              <a:r>
                <a:rPr lang="de-DE" sz="1400" dirty="0" err="1">
                  <a:sym typeface="Wingdings"/>
                </a:rPr>
                <a:t>ray</a:t>
              </a:r>
              <a:r>
                <a:rPr lang="de-DE" sz="1400" dirty="0">
                  <a:sym typeface="Wingdings"/>
                </a:rPr>
                <a:t> </a:t>
              </a:r>
              <a:r>
                <a:rPr lang="de-DE" sz="1400" dirty="0" err="1">
                  <a:sym typeface="Wingdings"/>
                </a:rPr>
                <a:t>missions</a:t>
              </a:r>
              <a:r>
                <a:rPr lang="de-DE" sz="1400" dirty="0">
                  <a:sym typeface="Wingdings"/>
                </a:rPr>
                <a:t>)</a:t>
              </a:r>
              <a:endParaRPr lang="de-DE" sz="1400" dirty="0"/>
            </a:p>
          </p:txBody>
        </p:sp>
        <p:sp>
          <p:nvSpPr>
            <p:cNvPr id="5" name="Textfeld 49">
              <a:extLst>
                <a:ext uri="{FF2B5EF4-FFF2-40B4-BE49-F238E27FC236}">
                  <a16:creationId xmlns:a16="http://schemas.microsoft.com/office/drawing/2014/main" id="{684FD0A7-02BC-81C6-D874-76354B781B14}"/>
                </a:ext>
              </a:extLst>
            </p:cNvPr>
            <p:cNvSpPr txBox="1"/>
            <p:nvPr/>
          </p:nvSpPr>
          <p:spPr>
            <a:xfrm>
              <a:off x="1638579" y="2378147"/>
              <a:ext cx="6120265" cy="1126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0"/>
                <a:buChar char="à"/>
              </a:pPr>
              <a:r>
                <a:rPr lang="de-DE" sz="1600" dirty="0" err="1">
                  <a:sym typeface="Wingdings"/>
                </a:rPr>
                <a:t>concept</a:t>
              </a:r>
              <a:r>
                <a:rPr lang="de-DE" sz="1600" dirty="0">
                  <a:sym typeface="Wingdings"/>
                </a:rPr>
                <a:t> </a:t>
              </a:r>
              <a:r>
                <a:rPr lang="de-DE" sz="1600" dirty="0" err="1">
                  <a:sym typeface="Wingdings"/>
                </a:rPr>
                <a:t>of</a:t>
              </a:r>
              <a:r>
                <a:rPr lang="de-DE" sz="1600" dirty="0">
                  <a:sym typeface="Wingdings"/>
                </a:rPr>
                <a:t> </a:t>
              </a:r>
              <a:r>
                <a:rPr lang="de-DE" sz="1600" b="1" dirty="0" err="1">
                  <a:sym typeface="Wingdings"/>
                </a:rPr>
                <a:t>two</a:t>
              </a:r>
              <a:r>
                <a:rPr lang="de-DE" sz="1600" dirty="0">
                  <a:sym typeface="Wingdings"/>
                </a:rPr>
                <a:t> </a:t>
              </a:r>
              <a:r>
                <a:rPr lang="de-DE" sz="1600" dirty="0" err="1">
                  <a:sym typeface="Wingdings"/>
                </a:rPr>
                <a:t>low</a:t>
              </a:r>
              <a:r>
                <a:rPr lang="de-DE" sz="1600" dirty="0">
                  <a:sym typeface="Wingdings"/>
                </a:rPr>
                <a:t> </a:t>
              </a:r>
              <a:r>
                <a:rPr lang="de-DE" sz="1600" dirty="0" err="1">
                  <a:sym typeface="Wingdings"/>
                </a:rPr>
                <a:t>energy</a:t>
              </a:r>
              <a:r>
                <a:rPr lang="de-DE" sz="1600" dirty="0">
                  <a:sym typeface="Wingdings"/>
                </a:rPr>
                <a:t> </a:t>
              </a:r>
              <a:r>
                <a:rPr lang="de-DE" sz="1600" dirty="0" err="1">
                  <a:sym typeface="Wingdings"/>
                </a:rPr>
                <a:t>thresholds</a:t>
              </a:r>
              <a:r>
                <a:rPr lang="de-DE" sz="1600" dirty="0">
                  <a:sym typeface="Wingdings"/>
                </a:rPr>
                <a:t>:</a:t>
              </a:r>
            </a:p>
            <a:p>
              <a:pPr marL="342900" indent="-342900">
                <a:lnSpc>
                  <a:spcPct val="120000"/>
                </a:lnSpc>
                <a:buFont typeface="+mj-lt"/>
                <a:buAutoNum type="arabicPeriod"/>
              </a:pPr>
              <a:r>
                <a:rPr lang="de-DE" sz="1600" dirty="0">
                  <a:solidFill>
                    <a:srgbClr val="00B050"/>
                  </a:solidFill>
                  <a:sym typeface="Wingdings"/>
                </a:rPr>
                <a:t>a </a:t>
              </a:r>
              <a:r>
                <a:rPr lang="de-DE" sz="1600" dirty="0" err="1">
                  <a:solidFill>
                    <a:srgbClr val="00B050"/>
                  </a:solidFill>
                  <a:sym typeface="Wingdings"/>
                </a:rPr>
                <a:t>trigger</a:t>
              </a:r>
              <a:r>
                <a:rPr lang="de-DE" sz="1600" dirty="0">
                  <a:solidFill>
                    <a:srgbClr val="00B050"/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sym typeface="Wingdings"/>
                </a:rPr>
                <a:t>threshold</a:t>
              </a:r>
              <a:r>
                <a:rPr lang="de-DE" sz="1600" dirty="0">
                  <a:solidFill>
                    <a:srgbClr val="00B050"/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sym typeface="Wingdings"/>
                </a:rPr>
                <a:t>for</a:t>
              </a:r>
              <a:r>
                <a:rPr lang="de-DE" sz="1600" dirty="0">
                  <a:solidFill>
                    <a:srgbClr val="00B050"/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sym typeface="Wingdings"/>
                </a:rPr>
                <a:t>locating</a:t>
              </a:r>
              <a:r>
                <a:rPr lang="de-DE" sz="1600" dirty="0">
                  <a:solidFill>
                    <a:srgbClr val="00B050"/>
                  </a:solidFill>
                  <a:sym typeface="Wingdings"/>
                </a:rPr>
                <a:t> a </a:t>
              </a:r>
              <a:r>
                <a:rPr lang="de-DE" sz="1600" dirty="0" err="1">
                  <a:solidFill>
                    <a:srgbClr val="00B050"/>
                  </a:solidFill>
                  <a:sym typeface="Wingdings"/>
                </a:rPr>
                <a:t>major</a:t>
              </a:r>
              <a:r>
                <a:rPr lang="de-DE" sz="1600" dirty="0">
                  <a:solidFill>
                    <a:srgbClr val="00B050"/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sym typeface="Wingdings"/>
                </a:rPr>
                <a:t>charge</a:t>
              </a:r>
              <a:endParaRPr lang="de-DE" sz="1600" dirty="0">
                <a:solidFill>
                  <a:srgbClr val="00B050"/>
                </a:solidFill>
                <a:sym typeface="Wingdings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a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split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threshold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for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locating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secondary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( =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minor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=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supplementary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)</a:t>
              </a:r>
              <a:b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</a:b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charges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around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a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major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</a:t>
              </a:r>
              <a:r>
                <a:rPr lang="de-DE" sz="1600" dirty="0" err="1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charge</a:t>
              </a:r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sym typeface="Wingdings"/>
                </a:rPr>
                <a:t> </a:t>
              </a:r>
              <a:endParaRPr lang="de-DE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" name="Textfeld 50">
              <a:extLst>
                <a:ext uri="{FF2B5EF4-FFF2-40B4-BE49-F238E27FC236}">
                  <a16:creationId xmlns:a16="http://schemas.microsoft.com/office/drawing/2014/main" id="{A58B762E-0B90-5A6D-862C-EACA9781B6E1}"/>
                </a:ext>
              </a:extLst>
            </p:cNvPr>
            <p:cNvSpPr txBox="1"/>
            <p:nvPr/>
          </p:nvSpPr>
          <p:spPr>
            <a:xfrm>
              <a:off x="1638579" y="3677222"/>
              <a:ext cx="5270738" cy="891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600" i="1" dirty="0" err="1"/>
                <a:t>good</a:t>
              </a:r>
              <a:r>
                <a:rPr lang="de-DE" sz="1600" i="1" dirty="0"/>
                <a:t> </a:t>
              </a:r>
              <a:r>
                <a:rPr lang="de-DE" sz="1600" i="1" dirty="0" err="1"/>
                <a:t>to</a:t>
              </a:r>
              <a:r>
                <a:rPr lang="de-DE" sz="1600" i="1" dirty="0"/>
                <a:t> </a:t>
              </a:r>
              <a:r>
                <a:rPr lang="de-DE" sz="1600" i="1" dirty="0" err="1"/>
                <a:t>know</a:t>
              </a:r>
              <a:r>
                <a:rPr lang="de-DE" sz="1600" i="1" dirty="0"/>
                <a:t>:</a:t>
              </a:r>
              <a:br>
                <a:rPr lang="de-DE" sz="1600" i="1" dirty="0"/>
              </a:br>
              <a:r>
                <a:rPr lang="de-DE" sz="1600" i="1" dirty="0"/>
                <a:t>in </a:t>
              </a:r>
              <a:r>
                <a:rPr lang="de-DE" sz="1600" i="1" dirty="0" err="1"/>
                <a:t>the</a:t>
              </a:r>
              <a:r>
                <a:rPr lang="de-DE" sz="1600" i="1" dirty="0"/>
                <a:t> </a:t>
              </a:r>
              <a:r>
                <a:rPr lang="de-DE" sz="1600" i="1" dirty="0" err="1"/>
                <a:t>case</a:t>
              </a:r>
              <a:r>
                <a:rPr lang="de-DE" sz="1600" i="1" dirty="0"/>
                <a:t> </a:t>
              </a:r>
              <a:r>
                <a:rPr lang="de-DE" sz="1600" i="1" dirty="0" err="1"/>
                <a:t>of</a:t>
              </a:r>
              <a:r>
                <a:rPr lang="de-DE" sz="1600" i="1" dirty="0"/>
                <a:t> </a:t>
              </a:r>
              <a:r>
                <a:rPr lang="de-DE" sz="1600" i="1" dirty="0" err="1"/>
                <a:t>eROSITA</a:t>
              </a:r>
              <a:r>
                <a:rPr lang="de-DE" sz="1600" i="1" dirty="0"/>
                <a:t>, </a:t>
              </a:r>
              <a:r>
                <a:rPr lang="de-DE" sz="1600" i="1" dirty="0" err="1"/>
                <a:t>the</a:t>
              </a:r>
              <a:r>
                <a:rPr lang="de-DE" sz="1600" i="1" dirty="0"/>
                <a:t> </a:t>
              </a:r>
              <a:r>
                <a:rPr lang="de-DE" sz="1600" i="1" dirty="0" err="1"/>
                <a:t>maximum</a:t>
              </a:r>
              <a:r>
                <a:rPr lang="de-DE" sz="1600" i="1" dirty="0"/>
                <a:t> observable </a:t>
              </a:r>
              <a:r>
                <a:rPr lang="de-DE" sz="1600" i="1" dirty="0" err="1"/>
                <a:t>pattern</a:t>
              </a:r>
              <a:r>
                <a:rPr lang="de-DE" sz="1600" i="1" dirty="0"/>
                <a:t> </a:t>
              </a:r>
              <a:r>
                <a:rPr lang="de-DE" sz="1600" i="1" dirty="0" err="1"/>
                <a:t>size</a:t>
              </a:r>
              <a:br>
                <a:rPr lang="de-DE" sz="1600" i="1" dirty="0" err="1"/>
              </a:br>
              <a:r>
                <a:rPr lang="de-DE" sz="1600" i="1" dirty="0" err="1"/>
                <a:t>which</a:t>
              </a:r>
              <a:r>
                <a:rPr lang="de-DE" sz="1600" i="1" dirty="0"/>
                <a:t> </a:t>
              </a:r>
              <a:r>
                <a:rPr lang="de-DE" sz="1600" i="1" dirty="0" err="1"/>
                <a:t>can</a:t>
              </a:r>
              <a:r>
                <a:rPr lang="de-DE" sz="1600" i="1" dirty="0"/>
                <a:t> </a:t>
              </a:r>
              <a:r>
                <a:rPr lang="de-DE" sz="1600" i="1" dirty="0" err="1"/>
                <a:t>be created</a:t>
              </a:r>
              <a:r>
                <a:rPr lang="de-DE" sz="1600" i="1" dirty="0"/>
                <a:t> </a:t>
              </a:r>
              <a:r>
                <a:rPr lang="de-DE" sz="1600" i="1" dirty="0" err="1"/>
                <a:t>by</a:t>
              </a:r>
              <a:r>
                <a:rPr lang="de-DE" sz="1600" i="1" dirty="0"/>
                <a:t> an X-</a:t>
              </a:r>
              <a:r>
                <a:rPr lang="de-DE" sz="1600" i="1" dirty="0" err="1"/>
                <a:t>ray</a:t>
              </a:r>
              <a:r>
                <a:rPr lang="de-DE" sz="1600" i="1" dirty="0"/>
                <a:t> </a:t>
              </a:r>
              <a:r>
                <a:rPr lang="de-DE" sz="1600" i="1" dirty="0" err="1"/>
                <a:t>photon</a:t>
              </a:r>
              <a:r>
                <a:rPr lang="de-DE" sz="1600" i="1" dirty="0"/>
                <a:t> </a:t>
              </a:r>
              <a:r>
                <a:rPr lang="de-DE" sz="1600" i="1" dirty="0" err="1"/>
                <a:t>is</a:t>
              </a:r>
              <a:r>
                <a:rPr lang="de-DE" sz="1600" i="1" dirty="0"/>
                <a:t> 2 x 2 </a:t>
              </a:r>
              <a:r>
                <a:rPr lang="de-DE" sz="1600" i="1" dirty="0" err="1"/>
                <a:t>pixels</a:t>
              </a:r>
              <a:endParaRPr lang="de-DE" sz="1600" i="1" dirty="0"/>
            </a:p>
          </p:txBody>
        </p:sp>
      </p:grpSp>
      <p:sp>
        <p:nvSpPr>
          <p:cNvPr id="8" name="Textfeld 1">
            <a:extLst>
              <a:ext uri="{FF2B5EF4-FFF2-40B4-BE49-F238E27FC236}">
                <a16:creationId xmlns:a16="http://schemas.microsoft.com/office/drawing/2014/main" id="{8D7F8888-713B-4F96-7A4C-C9182F4D8AB5}"/>
              </a:ext>
            </a:extLst>
          </p:cNvPr>
          <p:cNvSpPr txBox="1"/>
          <p:nvPr/>
        </p:nvSpPr>
        <p:spPr>
          <a:xfrm>
            <a:off x="0" y="15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Event compression: general concept</a:t>
            </a:r>
            <a:endParaRPr lang="de-DE" sz="20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89C996-1CA3-5259-BC6E-A7487636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5" y="1437973"/>
            <a:ext cx="1891002" cy="188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2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3E749-BB32-B21E-E202-8AD45C112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AE805-67D6-AE90-259F-2C1477C536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40" t="12549" r="20531" b="7728"/>
          <a:stretch>
            <a:fillRect/>
          </a:stretch>
        </p:blipFill>
        <p:spPr>
          <a:xfrm>
            <a:off x="1437061" y="215151"/>
            <a:ext cx="6269878" cy="47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92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55C69-9114-8A8B-AED4-A29713001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B3ADA9-1F94-876F-952A-A7DF1FCCA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56" t="13286" r="15109" b="5514"/>
          <a:stretch>
            <a:fillRect/>
          </a:stretch>
        </p:blipFill>
        <p:spPr>
          <a:xfrm>
            <a:off x="1559858" y="364992"/>
            <a:ext cx="6154140" cy="44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9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9F476-1718-295C-505D-D68D6134E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BAC7E-9342-B6D0-2171-FC44D5AA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6" t="11995" r="15455" b="6251"/>
          <a:stretch>
            <a:fillRect/>
          </a:stretch>
        </p:blipFill>
        <p:spPr>
          <a:xfrm>
            <a:off x="1320948" y="133350"/>
            <a:ext cx="675926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07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46686" y="888893"/>
            <a:ext cx="5358704" cy="84279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b="1" dirty="0" err="1"/>
              <a:t>Two</a:t>
            </a:r>
            <a:r>
              <a:rPr lang="de-DE" sz="1400" b="1" dirty="0"/>
              <a:t> </a:t>
            </a:r>
            <a:r>
              <a:rPr lang="de-DE" sz="1400" b="1" dirty="0" err="1"/>
              <a:t>threshold</a:t>
            </a:r>
            <a:r>
              <a:rPr lang="de-DE" sz="1400" b="1" dirty="0"/>
              <a:t> </a:t>
            </a:r>
            <a:r>
              <a:rPr lang="de-DE" sz="1400" b="1" dirty="0" err="1"/>
              <a:t>approach</a:t>
            </a:r>
            <a:r>
              <a:rPr lang="de-DE" sz="1400" dirty="0"/>
              <a:t>:</a:t>
            </a:r>
          </a:p>
          <a:p>
            <a:pPr marL="228600" indent="-228600">
              <a:lnSpc>
                <a:spcPct val="130000"/>
              </a:lnSpc>
              <a:buFont typeface="+mj-lt"/>
              <a:buAutoNum type="arabicPeriod"/>
            </a:pPr>
            <a:r>
              <a:rPr lang="de-DE" sz="1400" dirty="0" err="1"/>
              <a:t>primary</a:t>
            </a:r>
            <a:r>
              <a:rPr lang="de-DE" sz="1400" dirty="0"/>
              <a:t> (`</a:t>
            </a:r>
            <a:r>
              <a:rPr lang="de-DE" sz="1400" dirty="0" err="1"/>
              <a:t>trigger</a:t>
            </a:r>
            <a:r>
              <a:rPr lang="de-DE" sz="1400" dirty="0"/>
              <a:t>‘) </a:t>
            </a:r>
            <a:r>
              <a:rPr lang="de-DE" sz="1400" dirty="0" err="1"/>
              <a:t>threshold</a:t>
            </a:r>
            <a:r>
              <a:rPr lang="de-DE" sz="1400" dirty="0"/>
              <a:t>: </a:t>
            </a:r>
            <a:r>
              <a:rPr lang="de-DE" sz="1400" dirty="0" err="1"/>
              <a:t>applied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all </a:t>
            </a:r>
            <a:r>
              <a:rPr lang="de-DE" sz="1400" dirty="0" err="1"/>
              <a:t>pixels</a:t>
            </a:r>
            <a:endParaRPr lang="de-DE" sz="1400" dirty="0"/>
          </a:p>
          <a:p>
            <a:pPr marL="228600" indent="-228600">
              <a:lnSpc>
                <a:spcPct val="110000"/>
              </a:lnSpc>
              <a:buFont typeface="+mj-lt"/>
              <a:buAutoNum type="arabicPeriod"/>
            </a:pPr>
            <a:r>
              <a:rPr lang="de-DE" sz="1400" dirty="0" err="1"/>
              <a:t>secondary</a:t>
            </a:r>
            <a:r>
              <a:rPr lang="de-DE" sz="1400" dirty="0"/>
              <a:t> (`</a:t>
            </a:r>
            <a:r>
              <a:rPr lang="de-DE" sz="1400" dirty="0" err="1"/>
              <a:t>split</a:t>
            </a:r>
            <a:r>
              <a:rPr lang="de-DE" sz="1400" dirty="0"/>
              <a:t>‘) </a:t>
            </a:r>
            <a:r>
              <a:rPr lang="de-DE" sz="1400" dirty="0" err="1"/>
              <a:t>threshold</a:t>
            </a:r>
            <a:r>
              <a:rPr lang="de-DE" sz="1400" dirty="0"/>
              <a:t>: </a:t>
            </a:r>
            <a:r>
              <a:rPr lang="de-DE" sz="1400" dirty="0" err="1"/>
              <a:t>applied</a:t>
            </a:r>
            <a:r>
              <a:rPr lang="de-DE" sz="1400" dirty="0"/>
              <a:t>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around</a:t>
            </a:r>
            <a:r>
              <a:rPr lang="de-DE" sz="1400" dirty="0"/>
              <a:t> `</a:t>
            </a:r>
            <a:r>
              <a:rPr lang="de-DE" sz="1400" dirty="0" err="1"/>
              <a:t>trigger</a:t>
            </a:r>
            <a:r>
              <a:rPr lang="de-DE" sz="1400" dirty="0"/>
              <a:t>‘ </a:t>
            </a:r>
            <a:r>
              <a:rPr lang="de-DE" sz="1400" dirty="0" err="1"/>
              <a:t>pixels</a:t>
            </a:r>
            <a:r>
              <a:rPr lang="de-DE" sz="1400" dirty="0"/>
              <a:t> </a:t>
            </a:r>
          </a:p>
        </p:txBody>
      </p:sp>
      <p:grpSp>
        <p:nvGrpSpPr>
          <p:cNvPr id="57" name="Gruppierung 56"/>
          <p:cNvGrpSpPr/>
          <p:nvPr/>
        </p:nvGrpSpPr>
        <p:grpSpPr>
          <a:xfrm>
            <a:off x="7084680" y="3321354"/>
            <a:ext cx="1020802" cy="1327896"/>
            <a:chOff x="6091709" y="3176821"/>
            <a:chExt cx="1020802" cy="1327896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6091709" y="3516067"/>
              <a:ext cx="988650" cy="988650"/>
              <a:chOff x="417966" y="2186434"/>
              <a:chExt cx="988650" cy="988650"/>
            </a:xfrm>
          </p:grpSpPr>
          <p:sp>
            <p:nvSpPr>
              <p:cNvPr id="4" name="Rechteck 3"/>
              <p:cNvSpPr/>
              <p:nvPr/>
            </p:nvSpPr>
            <p:spPr>
              <a:xfrm>
                <a:off x="747516" y="2515984"/>
                <a:ext cx="329550" cy="329550"/>
              </a:xfrm>
              <a:prstGeom prst="rect">
                <a:avLst/>
              </a:prstGeom>
              <a:solidFill>
                <a:srgbClr val="F1CE8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" name="Rechteck 4"/>
              <p:cNvSpPr/>
              <p:nvPr/>
            </p:nvSpPr>
            <p:spPr>
              <a:xfrm>
                <a:off x="747516" y="21864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Rechteck 5"/>
              <p:cNvSpPr/>
              <p:nvPr/>
            </p:nvSpPr>
            <p:spPr>
              <a:xfrm>
                <a:off x="747516" y="28455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Rechteck 6"/>
              <p:cNvSpPr/>
              <p:nvPr/>
            </p:nvSpPr>
            <p:spPr>
              <a:xfrm>
                <a:off x="10770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rgbClr val="1E1C11"/>
                    </a:solidFill>
                  </a:rPr>
                  <a:t>45</a:t>
                </a:r>
              </a:p>
            </p:txBody>
          </p:sp>
          <p:sp>
            <p:nvSpPr>
              <p:cNvPr id="8" name="Rechteck 7"/>
              <p:cNvSpPr/>
              <p:nvPr/>
            </p:nvSpPr>
            <p:spPr>
              <a:xfrm>
                <a:off x="4179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Rechteck 8"/>
              <p:cNvSpPr/>
              <p:nvPr/>
            </p:nvSpPr>
            <p:spPr>
              <a:xfrm>
                <a:off x="10770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rgbClr val="1E1C11"/>
                    </a:solidFill>
                  </a:rPr>
                  <a:t>4</a:t>
                </a:r>
              </a:p>
            </p:txBody>
          </p:sp>
          <p:sp>
            <p:nvSpPr>
              <p:cNvPr id="10" name="Rechteck 9"/>
              <p:cNvSpPr/>
              <p:nvPr/>
            </p:nvSpPr>
            <p:spPr>
              <a:xfrm>
                <a:off x="10770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4179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179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>
              <a:off x="6123860" y="3176821"/>
              <a:ext cx="988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„ENVTAB“ = 9</a:t>
              </a:r>
            </a:p>
          </p:txBody>
        </p:sp>
      </p:grpSp>
      <p:grpSp>
        <p:nvGrpSpPr>
          <p:cNvPr id="55" name="Gruppierung 54"/>
          <p:cNvGrpSpPr/>
          <p:nvPr/>
        </p:nvGrpSpPr>
        <p:grpSpPr>
          <a:xfrm>
            <a:off x="855375" y="3321354"/>
            <a:ext cx="988651" cy="1327896"/>
            <a:chOff x="1315158" y="3176821"/>
            <a:chExt cx="988651" cy="1327896"/>
          </a:xfrm>
        </p:grpSpPr>
        <p:grpSp>
          <p:nvGrpSpPr>
            <p:cNvPr id="29" name="Gruppierung 28"/>
            <p:cNvGrpSpPr/>
            <p:nvPr/>
          </p:nvGrpSpPr>
          <p:grpSpPr>
            <a:xfrm>
              <a:off x="1315159" y="3516067"/>
              <a:ext cx="988650" cy="988650"/>
              <a:chOff x="417966" y="2186434"/>
              <a:chExt cx="988650" cy="988650"/>
            </a:xfrm>
          </p:grpSpPr>
          <p:sp>
            <p:nvSpPr>
              <p:cNvPr id="31" name="Rechteck 30"/>
              <p:cNvSpPr/>
              <p:nvPr/>
            </p:nvSpPr>
            <p:spPr>
              <a:xfrm>
                <a:off x="747516" y="2515984"/>
                <a:ext cx="329550" cy="329550"/>
              </a:xfrm>
              <a:prstGeom prst="rect">
                <a:avLst/>
              </a:prstGeom>
              <a:solidFill>
                <a:srgbClr val="F1CE8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747516" y="21864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747516" y="28455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4" name="Rechteck 33"/>
              <p:cNvSpPr/>
              <p:nvPr/>
            </p:nvSpPr>
            <p:spPr>
              <a:xfrm>
                <a:off x="10770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rgbClr val="000000"/>
                    </a:solidFill>
                  </a:rPr>
                  <a:t>13</a:t>
                </a:r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4179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10770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rgbClr val="000000"/>
                    </a:solidFill>
                  </a:rPr>
                  <a:t>13</a:t>
                </a:r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10770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4179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4179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0" name="Textfeld 29"/>
            <p:cNvSpPr txBox="1"/>
            <p:nvPr/>
          </p:nvSpPr>
          <p:spPr>
            <a:xfrm>
              <a:off x="1315158" y="3176821"/>
              <a:ext cx="988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„ENVTAB“ = 0</a:t>
              </a:r>
            </a:p>
          </p:txBody>
        </p:sp>
      </p:grpSp>
      <p:sp>
        <p:nvSpPr>
          <p:cNvPr id="40" name="Textfeld 39"/>
          <p:cNvSpPr txBox="1"/>
          <p:nvPr/>
        </p:nvSpPr>
        <p:spPr>
          <a:xfrm>
            <a:off x="846685" y="1933388"/>
            <a:ext cx="5358705" cy="95410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Data </a:t>
            </a:r>
            <a:r>
              <a:rPr lang="de-DE" sz="1400" b="1" dirty="0" err="1"/>
              <a:t>compression</a:t>
            </a:r>
            <a:r>
              <a:rPr lang="de-DE" sz="1400" dirty="0"/>
              <a:t>: </a:t>
            </a:r>
            <a:r>
              <a:rPr lang="de-DE" sz="1400" dirty="0" err="1"/>
              <a:t>transmission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whole</a:t>
            </a:r>
            <a:r>
              <a:rPr lang="de-DE" sz="1400" dirty="0"/>
              <a:t> 8 </a:t>
            </a:r>
            <a:r>
              <a:rPr lang="de-DE" sz="1400" dirty="0" err="1"/>
              <a:t>pixel</a:t>
            </a:r>
            <a:r>
              <a:rPr lang="de-DE" sz="1400" dirty="0"/>
              <a:t> </a:t>
            </a:r>
            <a:r>
              <a:rPr lang="de-DE" sz="1400" dirty="0" err="1"/>
              <a:t>environment</a:t>
            </a:r>
            <a:br>
              <a:rPr lang="de-DE" sz="1400" dirty="0"/>
            </a:br>
            <a:r>
              <a:rPr lang="de-DE" sz="1400" dirty="0" err="1"/>
              <a:t>does</a:t>
            </a:r>
            <a:r>
              <a:rPr lang="de-DE" sz="1400" dirty="0"/>
              <a:t> not </a:t>
            </a:r>
            <a:r>
              <a:rPr lang="de-DE" sz="1400" dirty="0" err="1"/>
              <a:t>require</a:t>
            </a:r>
            <a:r>
              <a:rPr lang="de-DE" sz="1400" dirty="0"/>
              <a:t> </a:t>
            </a:r>
            <a:r>
              <a:rPr lang="de-DE" sz="1400" dirty="0" err="1"/>
              <a:t>more</a:t>
            </a:r>
            <a:r>
              <a:rPr lang="de-DE" sz="1400" dirty="0"/>
              <a:t> </a:t>
            </a:r>
            <a:r>
              <a:rPr lang="de-DE" sz="1400" dirty="0" err="1"/>
              <a:t>bits</a:t>
            </a:r>
            <a:r>
              <a:rPr lang="de-DE" sz="1400" dirty="0"/>
              <a:t> </a:t>
            </a:r>
            <a:r>
              <a:rPr lang="de-DE" sz="1400" dirty="0" err="1"/>
              <a:t>than</a:t>
            </a:r>
            <a:r>
              <a:rPr lang="de-DE" sz="1400" dirty="0"/>
              <a:t> </a:t>
            </a:r>
            <a:r>
              <a:rPr lang="de-DE" sz="1400" dirty="0" err="1"/>
              <a:t>transmission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triggering</a:t>
            </a:r>
            <a:r>
              <a:rPr lang="de-DE" sz="1400" dirty="0"/>
              <a:t> </a:t>
            </a:r>
            <a:r>
              <a:rPr lang="de-DE" sz="1400" dirty="0" err="1"/>
              <a:t>pixel</a:t>
            </a:r>
            <a:br>
              <a:rPr lang="de-DE" sz="1400" dirty="0" err="1"/>
            </a:br>
            <a:endParaRPr lang="de-DE" sz="1400" dirty="0" err="1"/>
          </a:p>
          <a:p>
            <a:r>
              <a:rPr lang="de-DE" sz="1400" dirty="0" err="1"/>
              <a:t>Restriction</a:t>
            </a:r>
            <a:r>
              <a:rPr lang="de-DE" sz="1400" dirty="0"/>
              <a:t>: </a:t>
            </a:r>
            <a:r>
              <a:rPr lang="de-DE" sz="1400" dirty="0" err="1"/>
              <a:t>available</a:t>
            </a:r>
            <a:r>
              <a:rPr lang="de-DE" sz="1400" dirty="0"/>
              <a:t> </a:t>
            </a:r>
            <a:r>
              <a:rPr lang="de-DE" sz="1400" dirty="0" err="1"/>
              <a:t>adu</a:t>
            </a:r>
            <a:r>
              <a:rPr lang="de-DE" sz="1400" dirty="0"/>
              <a:t> </a:t>
            </a:r>
            <a:r>
              <a:rPr lang="de-DE" sz="1400" dirty="0" err="1"/>
              <a:t>range</a:t>
            </a:r>
            <a:r>
              <a:rPr lang="de-DE" sz="1400" dirty="0"/>
              <a:t> </a:t>
            </a:r>
            <a:r>
              <a:rPr lang="de-DE" sz="1400" dirty="0" err="1"/>
              <a:t>restricted</a:t>
            </a:r>
            <a:r>
              <a:rPr lang="de-DE" sz="1400" dirty="0"/>
              <a:t>, 10 </a:t>
            </a:r>
            <a:r>
              <a:rPr lang="de-DE" sz="1400" dirty="0" err="1"/>
              <a:t>combinations</a:t>
            </a:r>
            <a:r>
              <a:rPr lang="de-DE" sz="1400" dirty="0"/>
              <a:t> </a:t>
            </a:r>
            <a:r>
              <a:rPr lang="de-DE" sz="1400" dirty="0" err="1"/>
              <a:t>supported</a:t>
            </a:r>
            <a:endParaRPr lang="de-DE" sz="1400" dirty="0"/>
          </a:p>
        </p:txBody>
      </p:sp>
      <p:grpSp>
        <p:nvGrpSpPr>
          <p:cNvPr id="53" name="Gruppierung 52"/>
          <p:cNvGrpSpPr/>
          <p:nvPr/>
        </p:nvGrpSpPr>
        <p:grpSpPr>
          <a:xfrm>
            <a:off x="6755130" y="1843235"/>
            <a:ext cx="988650" cy="988650"/>
            <a:chOff x="6618186" y="1615116"/>
            <a:chExt cx="988650" cy="988650"/>
          </a:xfrm>
        </p:grpSpPr>
        <p:sp>
          <p:nvSpPr>
            <p:cNvPr id="44" name="Rechteck 43"/>
            <p:cNvSpPr/>
            <p:nvPr/>
          </p:nvSpPr>
          <p:spPr>
            <a:xfrm>
              <a:off x="6947736" y="1944666"/>
              <a:ext cx="329550" cy="329550"/>
            </a:xfrm>
            <a:prstGeom prst="rect">
              <a:avLst/>
            </a:prstGeom>
            <a:solidFill>
              <a:srgbClr val="F1CE8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" name="Rechteck 44"/>
            <p:cNvSpPr/>
            <p:nvPr/>
          </p:nvSpPr>
          <p:spPr>
            <a:xfrm>
              <a:off x="6947736" y="161511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" name="Rechteck 45"/>
            <p:cNvSpPr/>
            <p:nvPr/>
          </p:nvSpPr>
          <p:spPr>
            <a:xfrm>
              <a:off x="6947736" y="227421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7277286" y="194466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dirty="0">
                <a:solidFill>
                  <a:srgbClr val="000000"/>
                </a:solidFill>
              </a:endParaRPr>
            </a:p>
          </p:txBody>
        </p:sp>
        <p:sp>
          <p:nvSpPr>
            <p:cNvPr id="48" name="Rechteck 47"/>
            <p:cNvSpPr/>
            <p:nvPr/>
          </p:nvSpPr>
          <p:spPr>
            <a:xfrm>
              <a:off x="6618186" y="194466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" name="Rechteck 48"/>
            <p:cNvSpPr/>
            <p:nvPr/>
          </p:nvSpPr>
          <p:spPr>
            <a:xfrm>
              <a:off x="7277286" y="227421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dirty="0">
                <a:solidFill>
                  <a:srgbClr val="000000"/>
                </a:solidFill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7277286" y="161511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" name="Rechteck 50"/>
            <p:cNvSpPr/>
            <p:nvPr/>
          </p:nvSpPr>
          <p:spPr>
            <a:xfrm>
              <a:off x="6618186" y="227421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Rechteck 51"/>
            <p:cNvSpPr/>
            <p:nvPr/>
          </p:nvSpPr>
          <p:spPr>
            <a:xfrm>
              <a:off x="6618186" y="1615116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8" name="Textfeld 57"/>
          <p:cNvSpPr txBox="1"/>
          <p:nvPr/>
        </p:nvSpPr>
        <p:spPr>
          <a:xfrm>
            <a:off x="1" y="149150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thresholds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applied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in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onboard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processing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mode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‚PMENV2‘</a:t>
            </a:r>
          </a:p>
        </p:txBody>
      </p:sp>
      <p:grpSp>
        <p:nvGrpSpPr>
          <p:cNvPr id="25" name="Gruppierung 55">
            <a:extLst>
              <a:ext uri="{FF2B5EF4-FFF2-40B4-BE49-F238E27FC236}">
                <a16:creationId xmlns:a16="http://schemas.microsoft.com/office/drawing/2014/main" id="{B3901083-E55C-E985-AA7A-C5E9672BFF03}"/>
              </a:ext>
            </a:extLst>
          </p:cNvPr>
          <p:cNvGrpSpPr/>
          <p:nvPr/>
        </p:nvGrpSpPr>
        <p:grpSpPr>
          <a:xfrm>
            <a:off x="5008245" y="3321354"/>
            <a:ext cx="988651" cy="1327896"/>
            <a:chOff x="3703433" y="3176821"/>
            <a:chExt cx="988651" cy="1327896"/>
          </a:xfrm>
        </p:grpSpPr>
        <p:grpSp>
          <p:nvGrpSpPr>
            <p:cNvPr id="26" name="Gruppierung 12">
              <a:extLst>
                <a:ext uri="{FF2B5EF4-FFF2-40B4-BE49-F238E27FC236}">
                  <a16:creationId xmlns:a16="http://schemas.microsoft.com/office/drawing/2014/main" id="{BBD69DD9-6000-9883-E62A-A72929ED0761}"/>
                </a:ext>
              </a:extLst>
            </p:cNvPr>
            <p:cNvGrpSpPr/>
            <p:nvPr/>
          </p:nvGrpSpPr>
          <p:grpSpPr>
            <a:xfrm>
              <a:off x="3703434" y="3516067"/>
              <a:ext cx="988650" cy="988650"/>
              <a:chOff x="417966" y="2186434"/>
              <a:chExt cx="988650" cy="988650"/>
            </a:xfrm>
          </p:grpSpPr>
          <p:sp>
            <p:nvSpPr>
              <p:cNvPr id="28" name="Rechteck 13">
                <a:extLst>
                  <a:ext uri="{FF2B5EF4-FFF2-40B4-BE49-F238E27FC236}">
                    <a16:creationId xmlns:a16="http://schemas.microsoft.com/office/drawing/2014/main" id="{5339B0C0-C3BB-69B8-77D9-D0D79913E677}"/>
                  </a:ext>
                </a:extLst>
              </p:cNvPr>
              <p:cNvSpPr/>
              <p:nvPr/>
            </p:nvSpPr>
            <p:spPr>
              <a:xfrm>
                <a:off x="747516" y="2515984"/>
                <a:ext cx="329550" cy="329550"/>
              </a:xfrm>
              <a:prstGeom prst="rect">
                <a:avLst/>
              </a:prstGeom>
              <a:solidFill>
                <a:srgbClr val="F1CE8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1" name="Rechteck 14">
                <a:extLst>
                  <a:ext uri="{FF2B5EF4-FFF2-40B4-BE49-F238E27FC236}">
                    <a16:creationId xmlns:a16="http://schemas.microsoft.com/office/drawing/2014/main" id="{72AEE4FC-2BF3-2A62-9E4C-B01933F4662C}"/>
                  </a:ext>
                </a:extLst>
              </p:cNvPr>
              <p:cNvSpPr/>
              <p:nvPr/>
            </p:nvSpPr>
            <p:spPr>
              <a:xfrm>
                <a:off x="747516" y="21864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2" name="Rechteck 15">
                <a:extLst>
                  <a:ext uri="{FF2B5EF4-FFF2-40B4-BE49-F238E27FC236}">
                    <a16:creationId xmlns:a16="http://schemas.microsoft.com/office/drawing/2014/main" id="{2062B3F5-7BB4-806B-0BBA-DC55198BDBB7}"/>
                  </a:ext>
                </a:extLst>
              </p:cNvPr>
              <p:cNvSpPr/>
              <p:nvPr/>
            </p:nvSpPr>
            <p:spPr>
              <a:xfrm>
                <a:off x="747516" y="28455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3" name="Rechteck 16">
                <a:extLst>
                  <a:ext uri="{FF2B5EF4-FFF2-40B4-BE49-F238E27FC236}">
                    <a16:creationId xmlns:a16="http://schemas.microsoft.com/office/drawing/2014/main" id="{F9AD09FA-2FA8-143C-C567-DE16C70A29D4}"/>
                  </a:ext>
                </a:extLst>
              </p:cNvPr>
              <p:cNvSpPr/>
              <p:nvPr/>
            </p:nvSpPr>
            <p:spPr>
              <a:xfrm>
                <a:off x="10770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rgbClr val="000000"/>
                    </a:solidFill>
                  </a:rPr>
                  <a:t>20</a:t>
                </a:r>
              </a:p>
            </p:txBody>
          </p:sp>
          <p:sp>
            <p:nvSpPr>
              <p:cNvPr id="54" name="Rechteck 17">
                <a:extLst>
                  <a:ext uri="{FF2B5EF4-FFF2-40B4-BE49-F238E27FC236}">
                    <a16:creationId xmlns:a16="http://schemas.microsoft.com/office/drawing/2014/main" id="{9D44AC9E-A070-26D0-5D49-761CC19E1737}"/>
                  </a:ext>
                </a:extLst>
              </p:cNvPr>
              <p:cNvSpPr/>
              <p:nvPr/>
            </p:nvSpPr>
            <p:spPr>
              <a:xfrm>
                <a:off x="4179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9" name="Rechteck 18">
                <a:extLst>
                  <a:ext uri="{FF2B5EF4-FFF2-40B4-BE49-F238E27FC236}">
                    <a16:creationId xmlns:a16="http://schemas.microsoft.com/office/drawing/2014/main" id="{C03F040D-5141-72F0-F08B-A4A9928E91E9}"/>
                  </a:ext>
                </a:extLst>
              </p:cNvPr>
              <p:cNvSpPr/>
              <p:nvPr/>
            </p:nvSpPr>
            <p:spPr>
              <a:xfrm>
                <a:off x="10770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rgbClr val="000000"/>
                    </a:solidFill>
                  </a:rPr>
                  <a:t>9</a:t>
                </a:r>
              </a:p>
            </p:txBody>
          </p:sp>
          <p:sp>
            <p:nvSpPr>
              <p:cNvPr id="60" name="Rechteck 19">
                <a:extLst>
                  <a:ext uri="{FF2B5EF4-FFF2-40B4-BE49-F238E27FC236}">
                    <a16:creationId xmlns:a16="http://schemas.microsoft.com/office/drawing/2014/main" id="{64B5A156-61CB-262D-1129-18ACE6C1D631}"/>
                  </a:ext>
                </a:extLst>
              </p:cNvPr>
              <p:cNvSpPr/>
              <p:nvPr/>
            </p:nvSpPr>
            <p:spPr>
              <a:xfrm>
                <a:off x="10770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1" name="Rechteck 20">
                <a:extLst>
                  <a:ext uri="{FF2B5EF4-FFF2-40B4-BE49-F238E27FC236}">
                    <a16:creationId xmlns:a16="http://schemas.microsoft.com/office/drawing/2014/main" id="{30915BAF-F12D-B99A-9D21-CE27E39A0D0B}"/>
                  </a:ext>
                </a:extLst>
              </p:cNvPr>
              <p:cNvSpPr/>
              <p:nvPr/>
            </p:nvSpPr>
            <p:spPr>
              <a:xfrm>
                <a:off x="4179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2" name="Rechteck 21">
                <a:extLst>
                  <a:ext uri="{FF2B5EF4-FFF2-40B4-BE49-F238E27FC236}">
                    <a16:creationId xmlns:a16="http://schemas.microsoft.com/office/drawing/2014/main" id="{49841DD6-B7D8-BFFF-B46F-EFD586F4ADCA}"/>
                  </a:ext>
                </a:extLst>
              </p:cNvPr>
              <p:cNvSpPr/>
              <p:nvPr/>
            </p:nvSpPr>
            <p:spPr>
              <a:xfrm>
                <a:off x="4179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7" name="Textfeld 22">
              <a:extLst>
                <a:ext uri="{FF2B5EF4-FFF2-40B4-BE49-F238E27FC236}">
                  <a16:creationId xmlns:a16="http://schemas.microsoft.com/office/drawing/2014/main" id="{55365837-89C9-4DDF-F61D-E77DF952F11F}"/>
                </a:ext>
              </a:extLst>
            </p:cNvPr>
            <p:cNvSpPr txBox="1"/>
            <p:nvPr/>
          </p:nvSpPr>
          <p:spPr>
            <a:xfrm>
              <a:off x="3703433" y="3176821"/>
              <a:ext cx="988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„ENVTAB“ = 4</a:t>
              </a:r>
            </a:p>
          </p:txBody>
        </p:sp>
      </p:grpSp>
      <p:grpSp>
        <p:nvGrpSpPr>
          <p:cNvPr id="63" name="Gruppierung 54">
            <a:extLst>
              <a:ext uri="{FF2B5EF4-FFF2-40B4-BE49-F238E27FC236}">
                <a16:creationId xmlns:a16="http://schemas.microsoft.com/office/drawing/2014/main" id="{62FBF526-F690-0C44-7840-3398466790D6}"/>
              </a:ext>
            </a:extLst>
          </p:cNvPr>
          <p:cNvGrpSpPr/>
          <p:nvPr/>
        </p:nvGrpSpPr>
        <p:grpSpPr>
          <a:xfrm>
            <a:off x="2931810" y="3321354"/>
            <a:ext cx="988651" cy="1327896"/>
            <a:chOff x="1315158" y="3176821"/>
            <a:chExt cx="988651" cy="1327896"/>
          </a:xfrm>
        </p:grpSpPr>
        <p:grpSp>
          <p:nvGrpSpPr>
            <p:cNvPr id="64" name="Gruppierung 28">
              <a:extLst>
                <a:ext uri="{FF2B5EF4-FFF2-40B4-BE49-F238E27FC236}">
                  <a16:creationId xmlns:a16="http://schemas.microsoft.com/office/drawing/2014/main" id="{487EE727-E4B0-2F16-35A6-E5D32561A1FA}"/>
                </a:ext>
              </a:extLst>
            </p:cNvPr>
            <p:cNvGrpSpPr/>
            <p:nvPr/>
          </p:nvGrpSpPr>
          <p:grpSpPr>
            <a:xfrm>
              <a:off x="1315159" y="3516067"/>
              <a:ext cx="988650" cy="988650"/>
              <a:chOff x="417966" y="2186434"/>
              <a:chExt cx="988650" cy="988650"/>
            </a:xfrm>
          </p:grpSpPr>
          <p:sp>
            <p:nvSpPr>
              <p:cNvPr id="66" name="Rechteck 30">
                <a:extLst>
                  <a:ext uri="{FF2B5EF4-FFF2-40B4-BE49-F238E27FC236}">
                    <a16:creationId xmlns:a16="http://schemas.microsoft.com/office/drawing/2014/main" id="{E5550093-6029-6EC1-DBDA-F1FCF82473D4}"/>
                  </a:ext>
                </a:extLst>
              </p:cNvPr>
              <p:cNvSpPr/>
              <p:nvPr/>
            </p:nvSpPr>
            <p:spPr>
              <a:xfrm>
                <a:off x="747516" y="2515984"/>
                <a:ext cx="329550" cy="329550"/>
              </a:xfrm>
              <a:prstGeom prst="rect">
                <a:avLst/>
              </a:prstGeom>
              <a:solidFill>
                <a:srgbClr val="F1CE8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7" name="Rechteck 31">
                <a:extLst>
                  <a:ext uri="{FF2B5EF4-FFF2-40B4-BE49-F238E27FC236}">
                    <a16:creationId xmlns:a16="http://schemas.microsoft.com/office/drawing/2014/main" id="{E2B6031E-124C-0999-3920-7A5E82830D24}"/>
                  </a:ext>
                </a:extLst>
              </p:cNvPr>
              <p:cNvSpPr/>
              <p:nvPr/>
            </p:nvSpPr>
            <p:spPr>
              <a:xfrm>
                <a:off x="747516" y="21864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8" name="Rechteck 32">
                <a:extLst>
                  <a:ext uri="{FF2B5EF4-FFF2-40B4-BE49-F238E27FC236}">
                    <a16:creationId xmlns:a16="http://schemas.microsoft.com/office/drawing/2014/main" id="{09CE297E-E0C0-2093-6ADE-007E7C42DFAA}"/>
                  </a:ext>
                </a:extLst>
              </p:cNvPr>
              <p:cNvSpPr/>
              <p:nvPr/>
            </p:nvSpPr>
            <p:spPr>
              <a:xfrm>
                <a:off x="747516" y="28455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9" name="Rechteck 33">
                <a:extLst>
                  <a:ext uri="{FF2B5EF4-FFF2-40B4-BE49-F238E27FC236}">
                    <a16:creationId xmlns:a16="http://schemas.microsoft.com/office/drawing/2014/main" id="{3F4B23A0-8E4F-C0C5-18F9-0EA5F89C9568}"/>
                  </a:ext>
                </a:extLst>
              </p:cNvPr>
              <p:cNvSpPr/>
              <p:nvPr/>
            </p:nvSpPr>
            <p:spPr>
              <a:xfrm>
                <a:off x="10770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rgbClr val="000000"/>
                    </a:solidFill>
                  </a:rPr>
                  <a:t>18</a:t>
                </a:r>
              </a:p>
            </p:txBody>
          </p:sp>
          <p:sp>
            <p:nvSpPr>
              <p:cNvPr id="70" name="Rechteck 34">
                <a:extLst>
                  <a:ext uri="{FF2B5EF4-FFF2-40B4-BE49-F238E27FC236}">
                    <a16:creationId xmlns:a16="http://schemas.microsoft.com/office/drawing/2014/main" id="{60029606-2737-B613-1400-96BEE544B1FF}"/>
                  </a:ext>
                </a:extLst>
              </p:cNvPr>
              <p:cNvSpPr/>
              <p:nvPr/>
            </p:nvSpPr>
            <p:spPr>
              <a:xfrm>
                <a:off x="4179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1" name="Rechteck 35">
                <a:extLst>
                  <a:ext uri="{FF2B5EF4-FFF2-40B4-BE49-F238E27FC236}">
                    <a16:creationId xmlns:a16="http://schemas.microsoft.com/office/drawing/2014/main" id="{6643391E-64E8-1099-61B8-9D0BA973500A}"/>
                  </a:ext>
                </a:extLst>
              </p:cNvPr>
              <p:cNvSpPr/>
              <p:nvPr/>
            </p:nvSpPr>
            <p:spPr>
              <a:xfrm>
                <a:off x="10770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rgbClr val="000000"/>
                    </a:solidFill>
                  </a:rPr>
                  <a:t>10</a:t>
                </a:r>
              </a:p>
            </p:txBody>
          </p:sp>
          <p:sp>
            <p:nvSpPr>
              <p:cNvPr id="72" name="Rechteck 36">
                <a:extLst>
                  <a:ext uri="{FF2B5EF4-FFF2-40B4-BE49-F238E27FC236}">
                    <a16:creationId xmlns:a16="http://schemas.microsoft.com/office/drawing/2014/main" id="{EC2A3D13-DBCE-A31F-1B50-59AC199366CC}"/>
                  </a:ext>
                </a:extLst>
              </p:cNvPr>
              <p:cNvSpPr/>
              <p:nvPr/>
            </p:nvSpPr>
            <p:spPr>
              <a:xfrm>
                <a:off x="10770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3" name="Rechteck 37">
                <a:extLst>
                  <a:ext uri="{FF2B5EF4-FFF2-40B4-BE49-F238E27FC236}">
                    <a16:creationId xmlns:a16="http://schemas.microsoft.com/office/drawing/2014/main" id="{429F478F-CA77-9F5B-8361-7B29248252AC}"/>
                  </a:ext>
                </a:extLst>
              </p:cNvPr>
              <p:cNvSpPr/>
              <p:nvPr/>
            </p:nvSpPr>
            <p:spPr>
              <a:xfrm>
                <a:off x="4179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4" name="Rechteck 38">
                <a:extLst>
                  <a:ext uri="{FF2B5EF4-FFF2-40B4-BE49-F238E27FC236}">
                    <a16:creationId xmlns:a16="http://schemas.microsoft.com/office/drawing/2014/main" id="{E849A86E-9EFA-C789-7AD1-500465C7F5C5}"/>
                  </a:ext>
                </a:extLst>
              </p:cNvPr>
              <p:cNvSpPr/>
              <p:nvPr/>
            </p:nvSpPr>
            <p:spPr>
              <a:xfrm>
                <a:off x="4179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5" name="Textfeld 29">
              <a:extLst>
                <a:ext uri="{FF2B5EF4-FFF2-40B4-BE49-F238E27FC236}">
                  <a16:creationId xmlns:a16="http://schemas.microsoft.com/office/drawing/2014/main" id="{6DF6F6F6-2AFF-712A-2D8F-AD63278CD31F}"/>
                </a:ext>
              </a:extLst>
            </p:cNvPr>
            <p:cNvSpPr txBox="1"/>
            <p:nvPr/>
          </p:nvSpPr>
          <p:spPr>
            <a:xfrm>
              <a:off x="1315158" y="3176821"/>
              <a:ext cx="988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„ENVTAB“ =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215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9BBB2-4873-51FB-DD90-03B85E6CD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ung 28">
            <a:extLst>
              <a:ext uri="{FF2B5EF4-FFF2-40B4-BE49-F238E27FC236}">
                <a16:creationId xmlns:a16="http://schemas.microsoft.com/office/drawing/2014/main" id="{E9835E33-0CDF-B371-ACA2-A8A1C4908F71}"/>
              </a:ext>
            </a:extLst>
          </p:cNvPr>
          <p:cNvGrpSpPr/>
          <p:nvPr/>
        </p:nvGrpSpPr>
        <p:grpSpPr>
          <a:xfrm>
            <a:off x="1160978" y="1371434"/>
            <a:ext cx="2579159" cy="2579159"/>
            <a:chOff x="417966" y="2186434"/>
            <a:chExt cx="988650" cy="988650"/>
          </a:xfrm>
        </p:grpSpPr>
        <p:sp>
          <p:nvSpPr>
            <p:cNvPr id="37" name="Rechteck 30">
              <a:extLst>
                <a:ext uri="{FF2B5EF4-FFF2-40B4-BE49-F238E27FC236}">
                  <a16:creationId xmlns:a16="http://schemas.microsoft.com/office/drawing/2014/main" id="{B284FDC2-8D9A-29F3-068C-D0FF902989F7}"/>
                </a:ext>
              </a:extLst>
            </p:cNvPr>
            <p:cNvSpPr/>
            <p:nvPr/>
          </p:nvSpPr>
          <p:spPr>
            <a:xfrm>
              <a:off x="747516" y="2515984"/>
              <a:ext cx="329550" cy="329550"/>
            </a:xfrm>
            <a:prstGeom prst="rect">
              <a:avLst/>
            </a:prstGeom>
            <a:solidFill>
              <a:srgbClr val="F1CE8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Rechteck 31">
              <a:extLst>
                <a:ext uri="{FF2B5EF4-FFF2-40B4-BE49-F238E27FC236}">
                  <a16:creationId xmlns:a16="http://schemas.microsoft.com/office/drawing/2014/main" id="{DEBD97E2-08EE-EB9F-BBB8-E1126B61A4EE}"/>
                </a:ext>
              </a:extLst>
            </p:cNvPr>
            <p:cNvSpPr/>
            <p:nvPr/>
          </p:nvSpPr>
          <p:spPr>
            <a:xfrm>
              <a:off x="747516" y="21864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Rechteck 32">
              <a:extLst>
                <a:ext uri="{FF2B5EF4-FFF2-40B4-BE49-F238E27FC236}">
                  <a16:creationId xmlns:a16="http://schemas.microsoft.com/office/drawing/2014/main" id="{A92F7504-B599-FDED-4D76-AE8EF97E4879}"/>
                </a:ext>
              </a:extLst>
            </p:cNvPr>
            <p:cNvSpPr/>
            <p:nvPr/>
          </p:nvSpPr>
          <p:spPr>
            <a:xfrm>
              <a:off x="747516" y="28455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" name="Rechteck 33">
              <a:extLst>
                <a:ext uri="{FF2B5EF4-FFF2-40B4-BE49-F238E27FC236}">
                  <a16:creationId xmlns:a16="http://schemas.microsoft.com/office/drawing/2014/main" id="{A573C078-D6A0-2B3D-7FAE-936553293A1F}"/>
                </a:ext>
              </a:extLst>
            </p:cNvPr>
            <p:cNvSpPr/>
            <p:nvPr/>
          </p:nvSpPr>
          <p:spPr>
            <a:xfrm>
              <a:off x="10770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rgbClr val="000000"/>
                  </a:solidFill>
                </a:rPr>
                <a:t>18</a:t>
              </a:r>
            </a:p>
          </p:txBody>
        </p:sp>
        <p:sp>
          <p:nvSpPr>
            <p:cNvPr id="41" name="Rechteck 34">
              <a:extLst>
                <a:ext uri="{FF2B5EF4-FFF2-40B4-BE49-F238E27FC236}">
                  <a16:creationId xmlns:a16="http://schemas.microsoft.com/office/drawing/2014/main" id="{46D3454D-3180-CC9D-7F7A-60E3A5D237A7}"/>
                </a:ext>
              </a:extLst>
            </p:cNvPr>
            <p:cNvSpPr/>
            <p:nvPr/>
          </p:nvSpPr>
          <p:spPr>
            <a:xfrm>
              <a:off x="4179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" name="Rechteck 35">
              <a:extLst>
                <a:ext uri="{FF2B5EF4-FFF2-40B4-BE49-F238E27FC236}">
                  <a16:creationId xmlns:a16="http://schemas.microsoft.com/office/drawing/2014/main" id="{F39DABF0-36A7-1855-71D6-952FA3F167FB}"/>
                </a:ext>
              </a:extLst>
            </p:cNvPr>
            <p:cNvSpPr/>
            <p:nvPr/>
          </p:nvSpPr>
          <p:spPr>
            <a:xfrm>
              <a:off x="1077066" y="28455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43" name="Rechteck 36">
              <a:extLst>
                <a:ext uri="{FF2B5EF4-FFF2-40B4-BE49-F238E27FC236}">
                  <a16:creationId xmlns:a16="http://schemas.microsoft.com/office/drawing/2014/main" id="{F739604E-76A2-345F-1B14-999E6FF036CA}"/>
                </a:ext>
              </a:extLst>
            </p:cNvPr>
            <p:cNvSpPr/>
            <p:nvPr/>
          </p:nvSpPr>
          <p:spPr>
            <a:xfrm>
              <a:off x="1077066" y="21864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" name="Rechteck 37">
              <a:extLst>
                <a:ext uri="{FF2B5EF4-FFF2-40B4-BE49-F238E27FC236}">
                  <a16:creationId xmlns:a16="http://schemas.microsoft.com/office/drawing/2014/main" id="{FFEC9505-DEFF-B731-50DD-0A2577CB4369}"/>
                </a:ext>
              </a:extLst>
            </p:cNvPr>
            <p:cNvSpPr/>
            <p:nvPr/>
          </p:nvSpPr>
          <p:spPr>
            <a:xfrm>
              <a:off x="417966" y="28455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" name="Rechteck 38">
              <a:extLst>
                <a:ext uri="{FF2B5EF4-FFF2-40B4-BE49-F238E27FC236}">
                  <a16:creationId xmlns:a16="http://schemas.microsoft.com/office/drawing/2014/main" id="{70EFBDA5-55B8-0B5B-D980-905826C18592}"/>
                </a:ext>
              </a:extLst>
            </p:cNvPr>
            <p:cNvSpPr/>
            <p:nvPr/>
          </p:nvSpPr>
          <p:spPr>
            <a:xfrm>
              <a:off x="417966" y="21864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Rechteck 15">
            <a:extLst>
              <a:ext uri="{FF2B5EF4-FFF2-40B4-BE49-F238E27FC236}">
                <a16:creationId xmlns:a16="http://schemas.microsoft.com/office/drawing/2014/main" id="{1AD2379D-323D-761A-FAE2-0BF49EEBB752}"/>
              </a:ext>
            </a:extLst>
          </p:cNvPr>
          <p:cNvSpPr/>
          <p:nvPr/>
        </p:nvSpPr>
        <p:spPr>
          <a:xfrm>
            <a:off x="4860911" y="1088773"/>
            <a:ext cx="2441247" cy="1589877"/>
          </a:xfrm>
          <a:prstGeom prst="rect">
            <a:avLst/>
          </a:prstGeom>
          <a:solidFill>
            <a:schemeClr val="accent6">
              <a:alpha val="27997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hteck 20">
            <a:extLst>
              <a:ext uri="{FF2B5EF4-FFF2-40B4-BE49-F238E27FC236}">
                <a16:creationId xmlns:a16="http://schemas.microsoft.com/office/drawing/2014/main" id="{608EE9CC-7EAE-C579-DCE2-1AB720236D1A}"/>
              </a:ext>
            </a:extLst>
          </p:cNvPr>
          <p:cNvSpPr/>
          <p:nvPr/>
        </p:nvSpPr>
        <p:spPr>
          <a:xfrm>
            <a:off x="4860912" y="3232255"/>
            <a:ext cx="2441246" cy="1628716"/>
          </a:xfrm>
          <a:prstGeom prst="rect">
            <a:avLst/>
          </a:prstGeom>
          <a:solidFill>
            <a:schemeClr val="accent5">
              <a:lumMod val="20000"/>
              <a:lumOff val="80000"/>
              <a:alpha val="66354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5015A4-A218-E0C1-392C-A472FAD46C3C}"/>
              </a:ext>
            </a:extLst>
          </p:cNvPr>
          <p:cNvGrpSpPr/>
          <p:nvPr/>
        </p:nvGrpSpPr>
        <p:grpSpPr>
          <a:xfrm>
            <a:off x="4888071" y="708026"/>
            <a:ext cx="1925280" cy="368114"/>
            <a:chOff x="6202439" y="765016"/>
            <a:chExt cx="1925280" cy="368114"/>
          </a:xfrm>
        </p:grpSpPr>
        <p:sp>
          <p:nvSpPr>
            <p:cNvPr id="5" name="Rechteck 15">
              <a:extLst>
                <a:ext uri="{FF2B5EF4-FFF2-40B4-BE49-F238E27FC236}">
                  <a16:creationId xmlns:a16="http://schemas.microsoft.com/office/drawing/2014/main" id="{F90E1555-0310-AE2E-E180-58C6894797D5}"/>
                </a:ext>
              </a:extLst>
            </p:cNvPr>
            <p:cNvSpPr/>
            <p:nvPr/>
          </p:nvSpPr>
          <p:spPr>
            <a:xfrm>
              <a:off x="6202439" y="785656"/>
              <a:ext cx="278481" cy="27848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6F7E5B-F90E-B94C-A5D5-F2BE3EC810CC}"/>
                </a:ext>
              </a:extLst>
            </p:cNvPr>
            <p:cNvSpPr txBox="1"/>
            <p:nvPr/>
          </p:nvSpPr>
          <p:spPr>
            <a:xfrm>
              <a:off x="6559148" y="765016"/>
              <a:ext cx="1568571" cy="36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/>
                <a:t>direct neighbour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408D37E-B58A-22DE-950C-2FF321550E8E}"/>
              </a:ext>
            </a:extLst>
          </p:cNvPr>
          <p:cNvGrpSpPr/>
          <p:nvPr/>
        </p:nvGrpSpPr>
        <p:grpSpPr>
          <a:xfrm>
            <a:off x="4860911" y="2851507"/>
            <a:ext cx="2183944" cy="368114"/>
            <a:chOff x="6169478" y="2739788"/>
            <a:chExt cx="2183944" cy="368114"/>
          </a:xfrm>
        </p:grpSpPr>
        <p:sp>
          <p:nvSpPr>
            <p:cNvPr id="8" name="Rechteck 20">
              <a:extLst>
                <a:ext uri="{FF2B5EF4-FFF2-40B4-BE49-F238E27FC236}">
                  <a16:creationId xmlns:a16="http://schemas.microsoft.com/office/drawing/2014/main" id="{F59267EE-FF9B-3F86-7B27-2AEF728C92CA}"/>
                </a:ext>
              </a:extLst>
            </p:cNvPr>
            <p:cNvSpPr/>
            <p:nvPr/>
          </p:nvSpPr>
          <p:spPr>
            <a:xfrm>
              <a:off x="6169478" y="2760795"/>
              <a:ext cx="278481" cy="2784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E0B916-2D7D-062E-9429-A61CADC4770A}"/>
                </a:ext>
              </a:extLst>
            </p:cNvPr>
            <p:cNvSpPr txBox="1"/>
            <p:nvPr/>
          </p:nvSpPr>
          <p:spPr>
            <a:xfrm>
              <a:off x="6559148" y="2739788"/>
              <a:ext cx="1794274" cy="36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/>
                <a:t>diagonal neighbour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3D59DB-734D-27D4-D56C-3173DB4AA82B}"/>
              </a:ext>
            </a:extLst>
          </p:cNvPr>
          <p:cNvSpPr txBox="1"/>
          <p:nvPr/>
        </p:nvSpPr>
        <p:spPr>
          <a:xfrm>
            <a:off x="4864161" y="1049935"/>
            <a:ext cx="2519792" cy="1628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dynamic range: 18  </a:t>
            </a:r>
            <a:r>
              <a:rPr lang="en-US" sz="1200" dirty="0">
                <a:sym typeface="Wingdings" pitchFamily="2" charset="2"/>
              </a:rPr>
              <a:t>  0 .. 17</a:t>
            </a: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/>
              <a:t>  0: charge 1 adu below threshold</a:t>
            </a:r>
            <a:br>
              <a:rPr lang="en-US" sz="1200" dirty="0"/>
            </a:br>
            <a:r>
              <a:rPr lang="en-US" sz="1200" dirty="0"/>
              <a:t>      or primary pixel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  1: charge 2 adu below threshold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15: charge 16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16: charge at least 17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17: charge unknown (edge, bad, MIP)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E50A4-86FB-5776-465F-8C6D960BB246}"/>
              </a:ext>
            </a:extLst>
          </p:cNvPr>
          <p:cNvSpPr txBox="1"/>
          <p:nvPr/>
        </p:nvSpPr>
        <p:spPr>
          <a:xfrm>
            <a:off x="4864161" y="3232255"/>
            <a:ext cx="2441246" cy="1628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dynamic range: 10  </a:t>
            </a:r>
            <a:r>
              <a:rPr lang="en-US" sz="1200" dirty="0">
                <a:sym typeface="Wingdings" pitchFamily="2" charset="2"/>
              </a:rPr>
              <a:t>  0 .. 9</a:t>
            </a: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/>
              <a:t>  0: charge 1 adu below threshold</a:t>
            </a:r>
            <a:br>
              <a:rPr lang="en-US" sz="1200" dirty="0"/>
            </a:br>
            <a:r>
              <a:rPr lang="en-US" sz="1200" dirty="0"/>
              <a:t>      or primary pixel		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  1: charge 2 adu below threshold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7: charge 8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8: charge at least 9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9: charge unknown (edge, bad, MIP)</a:t>
            </a:r>
          </a:p>
        </p:txBody>
      </p:sp>
      <p:sp>
        <p:nvSpPr>
          <p:cNvPr id="13" name="Textfeld 48">
            <a:extLst>
              <a:ext uri="{FF2B5EF4-FFF2-40B4-BE49-F238E27FC236}">
                <a16:creationId xmlns:a16="http://schemas.microsoft.com/office/drawing/2014/main" id="{D0655910-563E-7582-C62F-D08F54266F57}"/>
              </a:ext>
            </a:extLst>
          </p:cNvPr>
          <p:cNvSpPr txBox="1"/>
          <p:nvPr/>
        </p:nvSpPr>
        <p:spPr>
          <a:xfrm>
            <a:off x="1" y="83281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„10|18“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65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782EE-7F93-A2C9-3246-D76AAECB0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4">
            <a:extLst>
              <a:ext uri="{FF2B5EF4-FFF2-40B4-BE49-F238E27FC236}">
                <a16:creationId xmlns:a16="http://schemas.microsoft.com/office/drawing/2014/main" id="{EED8D8A8-C31A-CD6B-0997-14163D44D3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brightnessContrast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66" y="335158"/>
            <a:ext cx="7809271" cy="3965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49C0C5-2E6E-B7FA-A69E-6A2E72DC0A26}"/>
              </a:ext>
            </a:extLst>
          </p:cNvPr>
          <p:cNvSpPr txBox="1"/>
          <p:nvPr/>
        </p:nvSpPr>
        <p:spPr>
          <a:xfrm>
            <a:off x="1530558" y="4497906"/>
            <a:ext cx="6082884" cy="332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~170 million photons in 6 months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~11 photons per second  easy to transmit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74D0CAD8-EB10-A15B-997B-084C6039A4FF}"/>
              </a:ext>
            </a:extLst>
          </p:cNvPr>
          <p:cNvSpPr txBox="1"/>
          <p:nvPr/>
        </p:nvSpPr>
        <p:spPr>
          <a:xfrm>
            <a:off x="2906003" y="1677370"/>
            <a:ext cx="3331994" cy="1281569"/>
          </a:xfrm>
          <a:prstGeom prst="rect">
            <a:avLst/>
          </a:prstGeom>
          <a:solidFill>
            <a:srgbClr val="FFFFDD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wrap="square" bIns="182880" rtlCol="0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400" b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defRPr>
            </a:lvl1pPr>
          </a:lstStyle>
          <a:p>
            <a:r>
              <a:rPr lang="de-DE" dirty="0" err="1"/>
              <a:t>X-ray CCDs and the</a:t>
            </a:r>
          </a:p>
          <a:p>
            <a:r>
              <a:rPr lang="de-DE" dirty="0" err="1"/>
              <a:t>low energy threshold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008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C5A3-00E9-F278-0B72-14C9497C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48">
            <a:extLst>
              <a:ext uri="{FF2B5EF4-FFF2-40B4-BE49-F238E27FC236}">
                <a16:creationId xmlns:a16="http://schemas.microsoft.com/office/drawing/2014/main" id="{B7365E5A-01B6-4A94-3E3B-FC8D95776AD3}"/>
              </a:ext>
            </a:extLst>
          </p:cNvPr>
          <p:cNvSpPr txBox="1"/>
          <p:nvPr/>
        </p:nvSpPr>
        <p:spPr>
          <a:xfrm>
            <a:off x="1" y="83281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„10|18“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35" name="Gruppierung 28">
            <a:extLst>
              <a:ext uri="{FF2B5EF4-FFF2-40B4-BE49-F238E27FC236}">
                <a16:creationId xmlns:a16="http://schemas.microsoft.com/office/drawing/2014/main" id="{922FB96F-5C3A-5259-3072-75B46E3164FA}"/>
              </a:ext>
            </a:extLst>
          </p:cNvPr>
          <p:cNvGrpSpPr/>
          <p:nvPr/>
        </p:nvGrpSpPr>
        <p:grpSpPr>
          <a:xfrm>
            <a:off x="7608687" y="2027984"/>
            <a:ext cx="1301332" cy="1301332"/>
            <a:chOff x="417966" y="2186434"/>
            <a:chExt cx="988650" cy="988650"/>
          </a:xfrm>
        </p:grpSpPr>
        <p:sp>
          <p:nvSpPr>
            <p:cNvPr id="37" name="Rechteck 30">
              <a:extLst>
                <a:ext uri="{FF2B5EF4-FFF2-40B4-BE49-F238E27FC236}">
                  <a16:creationId xmlns:a16="http://schemas.microsoft.com/office/drawing/2014/main" id="{ABB646C2-E82B-EC80-38D2-E679B6FEC017}"/>
                </a:ext>
              </a:extLst>
            </p:cNvPr>
            <p:cNvSpPr/>
            <p:nvPr/>
          </p:nvSpPr>
          <p:spPr>
            <a:xfrm>
              <a:off x="747516" y="2515984"/>
              <a:ext cx="329550" cy="329550"/>
            </a:xfrm>
            <a:prstGeom prst="rect">
              <a:avLst/>
            </a:prstGeom>
            <a:solidFill>
              <a:srgbClr val="F1CE8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Rechteck 31">
              <a:extLst>
                <a:ext uri="{FF2B5EF4-FFF2-40B4-BE49-F238E27FC236}">
                  <a16:creationId xmlns:a16="http://schemas.microsoft.com/office/drawing/2014/main" id="{F2B12477-CFD7-1440-6C58-48E68378A395}"/>
                </a:ext>
              </a:extLst>
            </p:cNvPr>
            <p:cNvSpPr/>
            <p:nvPr/>
          </p:nvSpPr>
          <p:spPr>
            <a:xfrm>
              <a:off x="747516" y="21864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Rechteck 32">
              <a:extLst>
                <a:ext uri="{FF2B5EF4-FFF2-40B4-BE49-F238E27FC236}">
                  <a16:creationId xmlns:a16="http://schemas.microsoft.com/office/drawing/2014/main" id="{AAD2D1A0-8C31-40A9-9B90-CD78B56BBFB7}"/>
                </a:ext>
              </a:extLst>
            </p:cNvPr>
            <p:cNvSpPr/>
            <p:nvPr/>
          </p:nvSpPr>
          <p:spPr>
            <a:xfrm>
              <a:off x="747516" y="28455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" name="Rechteck 33">
              <a:extLst>
                <a:ext uri="{FF2B5EF4-FFF2-40B4-BE49-F238E27FC236}">
                  <a16:creationId xmlns:a16="http://schemas.microsoft.com/office/drawing/2014/main" id="{A8A1C1D6-BEBE-CF07-D211-BC0EB4CA199B}"/>
                </a:ext>
              </a:extLst>
            </p:cNvPr>
            <p:cNvSpPr/>
            <p:nvPr/>
          </p:nvSpPr>
          <p:spPr>
            <a:xfrm>
              <a:off x="10770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>
                  <a:solidFill>
                    <a:srgbClr val="000000"/>
                  </a:solidFill>
                </a:rPr>
                <a:t>18</a:t>
              </a:r>
            </a:p>
          </p:txBody>
        </p:sp>
        <p:sp>
          <p:nvSpPr>
            <p:cNvPr id="41" name="Rechteck 34">
              <a:extLst>
                <a:ext uri="{FF2B5EF4-FFF2-40B4-BE49-F238E27FC236}">
                  <a16:creationId xmlns:a16="http://schemas.microsoft.com/office/drawing/2014/main" id="{AFA12E2B-FDCF-D11A-3285-89FC7DE0661C}"/>
                </a:ext>
              </a:extLst>
            </p:cNvPr>
            <p:cNvSpPr/>
            <p:nvPr/>
          </p:nvSpPr>
          <p:spPr>
            <a:xfrm>
              <a:off x="4179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" name="Rechteck 35">
              <a:extLst>
                <a:ext uri="{FF2B5EF4-FFF2-40B4-BE49-F238E27FC236}">
                  <a16:creationId xmlns:a16="http://schemas.microsoft.com/office/drawing/2014/main" id="{C2CE931E-A383-9087-97A7-CC10CA5E91FD}"/>
                </a:ext>
              </a:extLst>
            </p:cNvPr>
            <p:cNvSpPr/>
            <p:nvPr/>
          </p:nvSpPr>
          <p:spPr>
            <a:xfrm>
              <a:off x="1077066" y="28455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43" name="Rechteck 36">
              <a:extLst>
                <a:ext uri="{FF2B5EF4-FFF2-40B4-BE49-F238E27FC236}">
                  <a16:creationId xmlns:a16="http://schemas.microsoft.com/office/drawing/2014/main" id="{D9BC5261-BE00-4F19-354D-5696CF2827BC}"/>
                </a:ext>
              </a:extLst>
            </p:cNvPr>
            <p:cNvSpPr/>
            <p:nvPr/>
          </p:nvSpPr>
          <p:spPr>
            <a:xfrm>
              <a:off x="1077066" y="21864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" name="Rechteck 37">
              <a:extLst>
                <a:ext uri="{FF2B5EF4-FFF2-40B4-BE49-F238E27FC236}">
                  <a16:creationId xmlns:a16="http://schemas.microsoft.com/office/drawing/2014/main" id="{135D207C-67FA-B8B9-886C-76415F7C7500}"/>
                </a:ext>
              </a:extLst>
            </p:cNvPr>
            <p:cNvSpPr/>
            <p:nvPr/>
          </p:nvSpPr>
          <p:spPr>
            <a:xfrm>
              <a:off x="417966" y="28455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" name="Rechteck 38">
              <a:extLst>
                <a:ext uri="{FF2B5EF4-FFF2-40B4-BE49-F238E27FC236}">
                  <a16:creationId xmlns:a16="http://schemas.microsoft.com/office/drawing/2014/main" id="{6A9AC931-6CD2-D635-D971-8751C176B71C}"/>
                </a:ext>
              </a:extLst>
            </p:cNvPr>
            <p:cNvSpPr/>
            <p:nvPr/>
          </p:nvSpPr>
          <p:spPr>
            <a:xfrm>
              <a:off x="417966" y="2186434"/>
              <a:ext cx="329550" cy="3295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2" name="Rechteck 15">
            <a:extLst>
              <a:ext uri="{FF2B5EF4-FFF2-40B4-BE49-F238E27FC236}">
                <a16:creationId xmlns:a16="http://schemas.microsoft.com/office/drawing/2014/main" id="{2E67E29E-BB8C-864D-1847-635612C99940}"/>
              </a:ext>
            </a:extLst>
          </p:cNvPr>
          <p:cNvSpPr/>
          <p:nvPr/>
        </p:nvSpPr>
        <p:spPr>
          <a:xfrm>
            <a:off x="4860911" y="1088773"/>
            <a:ext cx="2441247" cy="1589877"/>
          </a:xfrm>
          <a:prstGeom prst="rect">
            <a:avLst/>
          </a:prstGeom>
          <a:solidFill>
            <a:schemeClr val="accent6">
              <a:alpha val="27997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hteck 20">
            <a:extLst>
              <a:ext uri="{FF2B5EF4-FFF2-40B4-BE49-F238E27FC236}">
                <a16:creationId xmlns:a16="http://schemas.microsoft.com/office/drawing/2014/main" id="{3B8E361B-DA7A-186C-875A-BC3B8886351F}"/>
              </a:ext>
            </a:extLst>
          </p:cNvPr>
          <p:cNvSpPr/>
          <p:nvPr/>
        </p:nvSpPr>
        <p:spPr>
          <a:xfrm>
            <a:off x="4860912" y="3232255"/>
            <a:ext cx="2441246" cy="1628716"/>
          </a:xfrm>
          <a:prstGeom prst="rect">
            <a:avLst/>
          </a:prstGeom>
          <a:solidFill>
            <a:schemeClr val="accent5">
              <a:lumMod val="20000"/>
              <a:lumOff val="80000"/>
              <a:alpha val="66354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99C20B-DE42-95B1-0279-3B89A4C5F91E}"/>
              </a:ext>
            </a:extLst>
          </p:cNvPr>
          <p:cNvGrpSpPr/>
          <p:nvPr/>
        </p:nvGrpSpPr>
        <p:grpSpPr>
          <a:xfrm>
            <a:off x="4888071" y="708026"/>
            <a:ext cx="1925280" cy="368114"/>
            <a:chOff x="6202439" y="765016"/>
            <a:chExt cx="1925280" cy="368114"/>
          </a:xfrm>
        </p:grpSpPr>
        <p:sp>
          <p:nvSpPr>
            <p:cNvPr id="15" name="Rechteck 15">
              <a:extLst>
                <a:ext uri="{FF2B5EF4-FFF2-40B4-BE49-F238E27FC236}">
                  <a16:creationId xmlns:a16="http://schemas.microsoft.com/office/drawing/2014/main" id="{8189FAEE-348D-B23A-ED43-52A78D9FE8F8}"/>
                </a:ext>
              </a:extLst>
            </p:cNvPr>
            <p:cNvSpPr/>
            <p:nvPr/>
          </p:nvSpPr>
          <p:spPr>
            <a:xfrm>
              <a:off x="6202439" y="785656"/>
              <a:ext cx="278481" cy="27848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44DE16-FD0C-ADB5-E488-2DCE5D09A29A}"/>
                </a:ext>
              </a:extLst>
            </p:cNvPr>
            <p:cNvSpPr txBox="1"/>
            <p:nvPr/>
          </p:nvSpPr>
          <p:spPr>
            <a:xfrm>
              <a:off x="6559148" y="765016"/>
              <a:ext cx="1568571" cy="36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/>
                <a:t>direct neighbour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94BFC8-9FFC-3759-8C09-D18AE7D21C41}"/>
              </a:ext>
            </a:extLst>
          </p:cNvPr>
          <p:cNvGrpSpPr/>
          <p:nvPr/>
        </p:nvGrpSpPr>
        <p:grpSpPr>
          <a:xfrm>
            <a:off x="4860911" y="2851507"/>
            <a:ext cx="2183944" cy="368114"/>
            <a:chOff x="6169478" y="2739788"/>
            <a:chExt cx="2183944" cy="368114"/>
          </a:xfrm>
        </p:grpSpPr>
        <p:sp>
          <p:nvSpPr>
            <p:cNvPr id="18" name="Rechteck 20">
              <a:extLst>
                <a:ext uri="{FF2B5EF4-FFF2-40B4-BE49-F238E27FC236}">
                  <a16:creationId xmlns:a16="http://schemas.microsoft.com/office/drawing/2014/main" id="{35AE2BFB-1CC1-56DB-D9A8-386132C36DFF}"/>
                </a:ext>
              </a:extLst>
            </p:cNvPr>
            <p:cNvSpPr/>
            <p:nvPr/>
          </p:nvSpPr>
          <p:spPr>
            <a:xfrm>
              <a:off x="6169478" y="2760795"/>
              <a:ext cx="278481" cy="2784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4FA884-4524-F5B3-5B85-285FC2EF62DF}"/>
                </a:ext>
              </a:extLst>
            </p:cNvPr>
            <p:cNvSpPr txBox="1"/>
            <p:nvPr/>
          </p:nvSpPr>
          <p:spPr>
            <a:xfrm>
              <a:off x="6559148" y="2739788"/>
              <a:ext cx="1794274" cy="36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/>
                <a:t>diagonal neighbour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2E1886D-4951-C42F-2568-1E38E6ED0617}"/>
              </a:ext>
            </a:extLst>
          </p:cNvPr>
          <p:cNvSpPr txBox="1"/>
          <p:nvPr/>
        </p:nvSpPr>
        <p:spPr>
          <a:xfrm>
            <a:off x="4864161" y="1049935"/>
            <a:ext cx="2519792" cy="1628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dynamic range: 18  </a:t>
            </a:r>
            <a:r>
              <a:rPr lang="en-US" sz="1200" dirty="0">
                <a:sym typeface="Wingdings" pitchFamily="2" charset="2"/>
              </a:rPr>
              <a:t>  0 .. 17</a:t>
            </a: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/>
              <a:t>  0: charge 1 adu below threshold</a:t>
            </a:r>
            <a:br>
              <a:rPr lang="en-US" sz="1200" dirty="0"/>
            </a:br>
            <a:r>
              <a:rPr lang="en-US" sz="1200" dirty="0"/>
              <a:t>      or primary pixel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  1: charge 2 adu below threshold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15: charge 16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16: charge at least 17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17: charge unknown (edge, bad, MIP)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C1A8AA-774C-FE80-46F3-0FB79FA3C3EE}"/>
              </a:ext>
            </a:extLst>
          </p:cNvPr>
          <p:cNvSpPr txBox="1"/>
          <p:nvPr/>
        </p:nvSpPr>
        <p:spPr>
          <a:xfrm>
            <a:off x="4864161" y="3232255"/>
            <a:ext cx="2441246" cy="1628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dynamic range: 10  </a:t>
            </a:r>
            <a:r>
              <a:rPr lang="en-US" sz="1200" dirty="0">
                <a:sym typeface="Wingdings" pitchFamily="2" charset="2"/>
              </a:rPr>
              <a:t>  0 .. 9</a:t>
            </a: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/>
              <a:t>  0: charge 1 adu below threshold</a:t>
            </a:r>
            <a:br>
              <a:rPr lang="en-US" sz="1200" dirty="0"/>
            </a:br>
            <a:r>
              <a:rPr lang="en-US" sz="1200" dirty="0"/>
              <a:t>      or primary pixel		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  1: charge 2 adu below threshold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7: charge 8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8: charge at least 9 adu below thr.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9: charge unknown (edge, bad, MIP)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EC7061E-09C7-AC17-504E-CFE242884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66" y="631560"/>
            <a:ext cx="4049486" cy="41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5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EBBD-6814-239A-45B8-D3AB854B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ED98C3F-1103-CEE4-A9A7-8B4B4EAE2E1D}"/>
              </a:ext>
            </a:extLst>
          </p:cNvPr>
          <p:cNvSpPr txBox="1"/>
          <p:nvPr/>
        </p:nvSpPr>
        <p:spPr>
          <a:xfrm>
            <a:off x="5210628" y="2030023"/>
            <a:ext cx="2382512" cy="601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values in one CCD frame [adu]</a:t>
            </a:r>
            <a:br>
              <a:rPr lang="en-US" sz="1400" dirty="0"/>
            </a:br>
            <a:r>
              <a:rPr lang="en-US" sz="900" dirty="0"/>
              <a:t>(after offset and common mode subtraction)</a:t>
            </a:r>
            <a:endParaRPr lang="en-US" sz="1400" dirty="0"/>
          </a:p>
        </p:txBody>
      </p:sp>
      <p:sp>
        <p:nvSpPr>
          <p:cNvPr id="18" name="Textfeld 48">
            <a:extLst>
              <a:ext uri="{FF2B5EF4-FFF2-40B4-BE49-F238E27FC236}">
                <a16:creationId xmlns:a16="http://schemas.microsoft.com/office/drawing/2014/main" id="{39332D2D-D2EF-508D-0D7A-5A2FA4AC0B00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720763-9A54-56B7-06B0-92E6A98F8315}"/>
              </a:ext>
            </a:extLst>
          </p:cNvPr>
          <p:cNvGrpSpPr/>
          <p:nvPr/>
        </p:nvGrpSpPr>
        <p:grpSpPr>
          <a:xfrm>
            <a:off x="456359" y="696665"/>
            <a:ext cx="4179696" cy="4049486"/>
            <a:chOff x="347527" y="586178"/>
            <a:chExt cx="4179696" cy="404948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DEBCC4-9CAA-A409-A12C-34855101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9428" t="1451" r="1533" b="51983"/>
            <a:stretch>
              <a:fillRect/>
            </a:stretch>
          </p:blipFill>
          <p:spPr>
            <a:xfrm rot="16200000">
              <a:off x="412632" y="521073"/>
              <a:ext cx="4049486" cy="4179696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0CD7442-D663-30D7-1F7D-18B9D145D8BD}"/>
                </a:ext>
              </a:extLst>
            </p:cNvPr>
            <p:cNvGrpSpPr/>
            <p:nvPr/>
          </p:nvGrpSpPr>
          <p:grpSpPr>
            <a:xfrm>
              <a:off x="609192" y="881543"/>
              <a:ext cx="3729520" cy="3516810"/>
              <a:chOff x="609192" y="881543"/>
              <a:chExt cx="3729520" cy="351681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E8F076D-A26E-CC6E-87CC-BFCCF69CF13D}"/>
                  </a:ext>
                </a:extLst>
              </p:cNvPr>
              <p:cNvSpPr/>
              <p:nvPr/>
            </p:nvSpPr>
            <p:spPr>
              <a:xfrm>
                <a:off x="609192" y="881543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8101D8C-6560-BEF7-DFD5-2CC00EA21BAE}"/>
                  </a:ext>
                </a:extLst>
              </p:cNvPr>
              <p:cNvSpPr/>
              <p:nvPr/>
            </p:nvSpPr>
            <p:spPr>
              <a:xfrm>
                <a:off x="609192" y="1301071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3DFB976-1EA6-18D0-FBCC-20A1E9872C70}"/>
                  </a:ext>
                </a:extLst>
              </p:cNvPr>
              <p:cNvSpPr/>
              <p:nvPr/>
            </p:nvSpPr>
            <p:spPr>
              <a:xfrm>
                <a:off x="609192" y="1720599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C122D43-B4D4-FBAB-57E7-37B7B5E42064}"/>
                  </a:ext>
                </a:extLst>
              </p:cNvPr>
              <p:cNvSpPr/>
              <p:nvPr/>
            </p:nvSpPr>
            <p:spPr>
              <a:xfrm>
                <a:off x="609192" y="2140127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B0F720D-98F2-506C-7178-549B8110BA81}"/>
                  </a:ext>
                </a:extLst>
              </p:cNvPr>
              <p:cNvSpPr/>
              <p:nvPr/>
            </p:nvSpPr>
            <p:spPr>
              <a:xfrm>
                <a:off x="609192" y="2559655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7D0B57E-5437-D211-4B7B-E19E16941842}"/>
                  </a:ext>
                </a:extLst>
              </p:cNvPr>
              <p:cNvSpPr/>
              <p:nvPr/>
            </p:nvSpPr>
            <p:spPr>
              <a:xfrm>
                <a:off x="609192" y="2979183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38F9446-7E9B-2114-8A90-045C83C1A191}"/>
                  </a:ext>
                </a:extLst>
              </p:cNvPr>
              <p:cNvSpPr/>
              <p:nvPr/>
            </p:nvSpPr>
            <p:spPr>
              <a:xfrm>
                <a:off x="609192" y="3398711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7DAF83-C978-7537-A8F6-D8C4030A6F62}"/>
                  </a:ext>
                </a:extLst>
              </p:cNvPr>
              <p:cNvSpPr/>
              <p:nvPr/>
            </p:nvSpPr>
            <p:spPr>
              <a:xfrm>
                <a:off x="609192" y="3818239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95773F7-B709-06B9-E120-E8C088238C4E}"/>
                  </a:ext>
                </a:extLst>
              </p:cNvPr>
              <p:cNvSpPr/>
              <p:nvPr/>
            </p:nvSpPr>
            <p:spPr>
              <a:xfrm>
                <a:off x="609192" y="4237767"/>
                <a:ext cx="3729520" cy="1605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4441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D83E0-B593-055A-9876-2C5B4D5F1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1D3073-0A94-731F-CF5F-182D5B558A62}"/>
              </a:ext>
            </a:extLst>
          </p:cNvPr>
          <p:cNvSpPr txBox="1"/>
          <p:nvPr/>
        </p:nvSpPr>
        <p:spPr>
          <a:xfrm>
            <a:off x="5210628" y="2511573"/>
            <a:ext cx="2638671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values in the threshold map [adu]</a:t>
            </a:r>
          </a:p>
        </p:txBody>
      </p:sp>
      <p:sp>
        <p:nvSpPr>
          <p:cNvPr id="16" name="Textfeld 48">
            <a:extLst>
              <a:ext uri="{FF2B5EF4-FFF2-40B4-BE49-F238E27FC236}">
                <a16:creationId xmlns:a16="http://schemas.microsoft.com/office/drawing/2014/main" id="{98E5D0AE-CA38-400B-09F8-A38A86710EE9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AC2957-2618-89FF-C901-BFAD2CCEAB32}"/>
              </a:ext>
            </a:extLst>
          </p:cNvPr>
          <p:cNvGrpSpPr/>
          <p:nvPr/>
        </p:nvGrpSpPr>
        <p:grpSpPr>
          <a:xfrm>
            <a:off x="456360" y="696666"/>
            <a:ext cx="4179696" cy="4049486"/>
            <a:chOff x="347527" y="586178"/>
            <a:chExt cx="4179696" cy="40494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485F7B-EF7C-390E-1604-47FFE921C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9428" t="1451" r="1533" b="51983"/>
            <a:stretch>
              <a:fillRect/>
            </a:stretch>
          </p:blipFill>
          <p:spPr>
            <a:xfrm rot="16200000">
              <a:off x="412632" y="521073"/>
              <a:ext cx="4049486" cy="417969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790F274-4667-B3C7-EAD6-4B4090E0100A}"/>
                </a:ext>
              </a:extLst>
            </p:cNvPr>
            <p:cNvGrpSpPr/>
            <p:nvPr/>
          </p:nvGrpSpPr>
          <p:grpSpPr>
            <a:xfrm>
              <a:off x="616449" y="636998"/>
              <a:ext cx="3729520" cy="3592529"/>
              <a:chOff x="616449" y="636998"/>
              <a:chExt cx="3729520" cy="359252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F6BC516-6797-218F-A7B7-4B687B5E68CF}"/>
                  </a:ext>
                </a:extLst>
              </p:cNvPr>
              <p:cNvSpPr/>
              <p:nvPr/>
            </p:nvSpPr>
            <p:spPr>
              <a:xfrm>
                <a:off x="616449" y="636998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CCBD0D7-3E0A-CB96-2963-806EE5B8D194}"/>
                  </a:ext>
                </a:extLst>
              </p:cNvPr>
              <p:cNvSpPr/>
              <p:nvPr/>
            </p:nvSpPr>
            <p:spPr>
              <a:xfrm>
                <a:off x="616449" y="1056526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CE6D8C-30FE-940D-332A-FC3DAE5EB9AE}"/>
                  </a:ext>
                </a:extLst>
              </p:cNvPr>
              <p:cNvSpPr/>
              <p:nvPr/>
            </p:nvSpPr>
            <p:spPr>
              <a:xfrm>
                <a:off x="616449" y="1476054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122D485-E632-E838-8B16-C7E121D4459D}"/>
                  </a:ext>
                </a:extLst>
              </p:cNvPr>
              <p:cNvSpPr/>
              <p:nvPr/>
            </p:nvSpPr>
            <p:spPr>
              <a:xfrm>
                <a:off x="616449" y="1895582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BB0C5E-081F-B552-01E8-DCC4B36CF234}"/>
                  </a:ext>
                </a:extLst>
              </p:cNvPr>
              <p:cNvSpPr/>
              <p:nvPr/>
            </p:nvSpPr>
            <p:spPr>
              <a:xfrm>
                <a:off x="616449" y="2315110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F7A1A32-89F0-C502-58D3-70859C8715E2}"/>
                  </a:ext>
                </a:extLst>
              </p:cNvPr>
              <p:cNvSpPr/>
              <p:nvPr/>
            </p:nvSpPr>
            <p:spPr>
              <a:xfrm>
                <a:off x="616449" y="2734638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F9C8BED-17B3-C7D5-262B-2FFFAE6E1FC7}"/>
                  </a:ext>
                </a:extLst>
              </p:cNvPr>
              <p:cNvSpPr/>
              <p:nvPr/>
            </p:nvSpPr>
            <p:spPr>
              <a:xfrm>
                <a:off x="616449" y="3154166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2D6666D-EB09-9E6D-1986-9ACD4E0EF370}"/>
                  </a:ext>
                </a:extLst>
              </p:cNvPr>
              <p:cNvSpPr/>
              <p:nvPr/>
            </p:nvSpPr>
            <p:spPr>
              <a:xfrm>
                <a:off x="616449" y="3573694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D0D28-2572-21F2-336D-F7A9D5203A38}"/>
                  </a:ext>
                </a:extLst>
              </p:cNvPr>
              <p:cNvSpPr/>
              <p:nvPr/>
            </p:nvSpPr>
            <p:spPr>
              <a:xfrm>
                <a:off x="616449" y="3993222"/>
                <a:ext cx="3729520" cy="2363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7935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5C285-68F6-A3D3-8D64-24BA39B99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C7DCC-56E1-203F-A3BA-2B3E88C18A92}"/>
              </a:ext>
            </a:extLst>
          </p:cNvPr>
          <p:cNvSpPr/>
          <p:nvPr/>
        </p:nvSpPr>
        <p:spPr>
          <a:xfrm>
            <a:off x="5168523" y="1720734"/>
            <a:ext cx="428171" cy="44433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FFA39-6279-28C2-B259-F0776D86FEC2}"/>
              </a:ext>
            </a:extLst>
          </p:cNvPr>
          <p:cNvSpPr/>
          <p:nvPr/>
        </p:nvSpPr>
        <p:spPr>
          <a:xfrm>
            <a:off x="5168523" y="2593088"/>
            <a:ext cx="428171" cy="444337"/>
          </a:xfrm>
          <a:prstGeom prst="rect">
            <a:avLst/>
          </a:prstGeom>
          <a:solidFill>
            <a:srgbClr val="D7A203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95247-A3A7-2355-67E2-3A494EFEE5D5}"/>
              </a:ext>
            </a:extLst>
          </p:cNvPr>
          <p:cNvSpPr txBox="1"/>
          <p:nvPr/>
        </p:nvSpPr>
        <p:spPr>
          <a:xfrm>
            <a:off x="6047871" y="1646859"/>
            <a:ext cx="1388650" cy="592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insensitive pixel</a:t>
            </a:r>
            <a:br>
              <a:rPr lang="en-US" sz="1400" dirty="0"/>
            </a:br>
            <a:r>
              <a:rPr lang="en-US" sz="1400" dirty="0"/>
              <a:t>(edge, bad, MIP)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17067-42BC-E869-8F6E-915D330656B8}"/>
              </a:ext>
            </a:extLst>
          </p:cNvPr>
          <p:cNvSpPr txBox="1"/>
          <p:nvPr/>
        </p:nvSpPr>
        <p:spPr>
          <a:xfrm>
            <a:off x="6047871" y="2452402"/>
            <a:ext cx="1243225" cy="77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trigger pixel</a:t>
            </a:r>
            <a:br>
              <a:rPr lang="en-US" sz="1400" dirty="0"/>
            </a:br>
            <a:r>
              <a:rPr lang="en-US" sz="1200" dirty="0"/>
              <a:t>(charge at or</a:t>
            </a:r>
            <a:br>
              <a:rPr lang="en-US" sz="1200" dirty="0"/>
            </a:br>
            <a:r>
              <a:rPr lang="en-US" sz="1200" dirty="0"/>
              <a:t>above threshold)</a:t>
            </a:r>
            <a:endParaRPr lang="en-US" sz="1400" dirty="0"/>
          </a:p>
        </p:txBody>
      </p:sp>
      <p:sp>
        <p:nvSpPr>
          <p:cNvPr id="6" name="Textfeld 48">
            <a:extLst>
              <a:ext uri="{FF2B5EF4-FFF2-40B4-BE49-F238E27FC236}">
                <a16:creationId xmlns:a16="http://schemas.microsoft.com/office/drawing/2014/main" id="{43C3F3BC-D743-FDBE-C278-88982EEC8196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910CA-FEF5-761F-0952-58953C429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66" y="618682"/>
            <a:ext cx="4049486" cy="41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9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E08D-699B-EA0B-80D0-A58A7E8D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1842DA3D-D0F6-CC60-7217-BDD13297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89" y="622673"/>
            <a:ext cx="4049486" cy="41796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0E5D4D-FDD3-0688-D436-5AA36DCBDAC4}"/>
              </a:ext>
            </a:extLst>
          </p:cNvPr>
          <p:cNvGrpSpPr/>
          <p:nvPr/>
        </p:nvGrpSpPr>
        <p:grpSpPr>
          <a:xfrm>
            <a:off x="708124" y="745614"/>
            <a:ext cx="402220" cy="4001175"/>
            <a:chOff x="708124" y="745614"/>
            <a:chExt cx="402220" cy="40011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DA4B42-2191-06C4-FA39-BBFA68FB3C9E}"/>
                </a:ext>
              </a:extLst>
            </p:cNvPr>
            <p:cNvSpPr/>
            <p:nvPr/>
          </p:nvSpPr>
          <p:spPr>
            <a:xfrm>
              <a:off x="708124" y="745614"/>
              <a:ext cx="402220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36FF53-990B-94FC-6C55-8D3701409C3E}"/>
                </a:ext>
              </a:extLst>
            </p:cNvPr>
            <p:cNvSpPr/>
            <p:nvPr/>
          </p:nvSpPr>
          <p:spPr>
            <a:xfrm>
              <a:off x="708124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A59ED88-3CD1-DCC5-930F-AAAB98FD99AD}"/>
              </a:ext>
            </a:extLst>
          </p:cNvPr>
          <p:cNvSpPr/>
          <p:nvPr/>
        </p:nvSpPr>
        <p:spPr>
          <a:xfrm rot="16200000">
            <a:off x="388353" y="819600"/>
            <a:ext cx="393755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0319F8-48D3-58FC-B6F2-9159B9901841}"/>
              </a:ext>
            </a:extLst>
          </p:cNvPr>
          <p:cNvGrpSpPr/>
          <p:nvPr/>
        </p:nvGrpSpPr>
        <p:grpSpPr>
          <a:xfrm>
            <a:off x="1119869" y="745614"/>
            <a:ext cx="426356" cy="4001339"/>
            <a:chOff x="1110344" y="745614"/>
            <a:chExt cx="426356" cy="400133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F902B6-3A06-CB1B-5661-9F3320DE4B2C}"/>
                </a:ext>
              </a:extLst>
            </p:cNvPr>
            <p:cNvSpPr/>
            <p:nvPr/>
          </p:nvSpPr>
          <p:spPr>
            <a:xfrm>
              <a:off x="1110344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156E6FC-BA99-D870-3488-02B5B205CE23}"/>
                </a:ext>
              </a:extLst>
            </p:cNvPr>
            <p:cNvSpPr/>
            <p:nvPr/>
          </p:nvSpPr>
          <p:spPr>
            <a:xfrm>
              <a:off x="1134480" y="4501167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142B3D-23FF-B296-4A1C-8299B2BFE72C}"/>
              </a:ext>
            </a:extLst>
          </p:cNvPr>
          <p:cNvGrpSpPr/>
          <p:nvPr/>
        </p:nvGrpSpPr>
        <p:grpSpPr>
          <a:xfrm>
            <a:off x="1522089" y="745614"/>
            <a:ext cx="426356" cy="4001175"/>
            <a:chOff x="1522089" y="745614"/>
            <a:chExt cx="426356" cy="40011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935CAF-F8D9-E2F9-5772-6CE940F113B4}"/>
                </a:ext>
              </a:extLst>
            </p:cNvPr>
            <p:cNvSpPr/>
            <p:nvPr/>
          </p:nvSpPr>
          <p:spPr>
            <a:xfrm>
              <a:off x="1522089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4F5B81-E4E0-0EE0-3A3A-F038BA6C0E69}"/>
                </a:ext>
              </a:extLst>
            </p:cNvPr>
            <p:cNvSpPr/>
            <p:nvPr/>
          </p:nvSpPr>
          <p:spPr>
            <a:xfrm>
              <a:off x="1546225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90A005-3DCE-62B0-2739-3FE48A44AA09}"/>
              </a:ext>
            </a:extLst>
          </p:cNvPr>
          <p:cNvGrpSpPr/>
          <p:nvPr/>
        </p:nvGrpSpPr>
        <p:grpSpPr>
          <a:xfrm>
            <a:off x="1948445" y="745614"/>
            <a:ext cx="426356" cy="4001175"/>
            <a:chOff x="1948445" y="745614"/>
            <a:chExt cx="426356" cy="40011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C7E8F9-7B29-2BFF-D060-7C52850EC6E9}"/>
                </a:ext>
              </a:extLst>
            </p:cNvPr>
            <p:cNvSpPr/>
            <p:nvPr/>
          </p:nvSpPr>
          <p:spPr>
            <a:xfrm>
              <a:off x="1948445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8E022A-22F8-618E-6AD5-A92F0E7B8241}"/>
                </a:ext>
              </a:extLst>
            </p:cNvPr>
            <p:cNvSpPr/>
            <p:nvPr/>
          </p:nvSpPr>
          <p:spPr>
            <a:xfrm>
              <a:off x="1972581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800F7F-10CF-FDB1-A5F0-C6504E438B5E}"/>
              </a:ext>
            </a:extLst>
          </p:cNvPr>
          <p:cNvGrpSpPr/>
          <p:nvPr/>
        </p:nvGrpSpPr>
        <p:grpSpPr>
          <a:xfrm>
            <a:off x="2360190" y="745614"/>
            <a:ext cx="426356" cy="4001175"/>
            <a:chOff x="2360190" y="745614"/>
            <a:chExt cx="426356" cy="40011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FDD3C3-A7B5-B7C0-A3F8-355271899E73}"/>
                </a:ext>
              </a:extLst>
            </p:cNvPr>
            <p:cNvSpPr/>
            <p:nvPr/>
          </p:nvSpPr>
          <p:spPr>
            <a:xfrm>
              <a:off x="2360190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BE1500-C128-3E29-C398-AF370E9383DD}"/>
                </a:ext>
              </a:extLst>
            </p:cNvPr>
            <p:cNvSpPr/>
            <p:nvPr/>
          </p:nvSpPr>
          <p:spPr>
            <a:xfrm>
              <a:off x="2384326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CA0E6B-AF6E-D3DC-9CFD-5F79CE757C2C}"/>
              </a:ext>
            </a:extLst>
          </p:cNvPr>
          <p:cNvGrpSpPr/>
          <p:nvPr/>
        </p:nvGrpSpPr>
        <p:grpSpPr>
          <a:xfrm>
            <a:off x="2786546" y="745614"/>
            <a:ext cx="426356" cy="4001175"/>
            <a:chOff x="2786546" y="745614"/>
            <a:chExt cx="426356" cy="40011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9EF301-F8F1-0ED2-13EA-AB79A739CD09}"/>
                </a:ext>
              </a:extLst>
            </p:cNvPr>
            <p:cNvSpPr/>
            <p:nvPr/>
          </p:nvSpPr>
          <p:spPr>
            <a:xfrm>
              <a:off x="2786546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CAB9F9-CBB3-CF77-8115-159FE217ABEE}"/>
                </a:ext>
              </a:extLst>
            </p:cNvPr>
            <p:cNvSpPr/>
            <p:nvPr/>
          </p:nvSpPr>
          <p:spPr>
            <a:xfrm>
              <a:off x="2804964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6DDB50-6152-D688-CDBC-CD04A333120E}"/>
              </a:ext>
            </a:extLst>
          </p:cNvPr>
          <p:cNvGrpSpPr/>
          <p:nvPr/>
        </p:nvGrpSpPr>
        <p:grpSpPr>
          <a:xfrm>
            <a:off x="3193205" y="745614"/>
            <a:ext cx="426356" cy="4001175"/>
            <a:chOff x="3193205" y="745614"/>
            <a:chExt cx="426356" cy="4001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A7E8B4-0CB8-9269-8A66-6C0C64116851}"/>
                </a:ext>
              </a:extLst>
            </p:cNvPr>
            <p:cNvSpPr/>
            <p:nvPr/>
          </p:nvSpPr>
          <p:spPr>
            <a:xfrm>
              <a:off x="3193205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595A91-D241-D2C1-781F-E94921E1052E}"/>
                </a:ext>
              </a:extLst>
            </p:cNvPr>
            <p:cNvSpPr/>
            <p:nvPr/>
          </p:nvSpPr>
          <p:spPr>
            <a:xfrm>
              <a:off x="3217341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F866DA-BA55-78DB-F87D-15E9F6F44B39}"/>
              </a:ext>
            </a:extLst>
          </p:cNvPr>
          <p:cNvGrpSpPr/>
          <p:nvPr/>
        </p:nvGrpSpPr>
        <p:grpSpPr>
          <a:xfrm>
            <a:off x="3619561" y="745614"/>
            <a:ext cx="426356" cy="4001175"/>
            <a:chOff x="3619561" y="745614"/>
            <a:chExt cx="426356" cy="40011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4569D3-1774-2516-89F2-C5435B38D8D5}"/>
                </a:ext>
              </a:extLst>
            </p:cNvPr>
            <p:cNvSpPr/>
            <p:nvPr/>
          </p:nvSpPr>
          <p:spPr>
            <a:xfrm>
              <a:off x="3619561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EA9E28-866C-5E6A-8CB5-82D4830D0B79}"/>
                </a:ext>
              </a:extLst>
            </p:cNvPr>
            <p:cNvSpPr/>
            <p:nvPr/>
          </p:nvSpPr>
          <p:spPr>
            <a:xfrm>
              <a:off x="3631629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A33C34-32D4-CACA-D3DD-AE8ACD47E919}"/>
              </a:ext>
            </a:extLst>
          </p:cNvPr>
          <p:cNvGrpSpPr/>
          <p:nvPr/>
        </p:nvGrpSpPr>
        <p:grpSpPr>
          <a:xfrm>
            <a:off x="4045917" y="745614"/>
            <a:ext cx="426356" cy="4001175"/>
            <a:chOff x="4045917" y="745614"/>
            <a:chExt cx="426356" cy="400117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EF061F-A040-7F2C-3679-B040D83DEEAB}"/>
                </a:ext>
              </a:extLst>
            </p:cNvPr>
            <p:cNvSpPr/>
            <p:nvPr/>
          </p:nvSpPr>
          <p:spPr>
            <a:xfrm>
              <a:off x="4045917" y="745614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E45F3A-E264-EDF4-3238-F67222706EE3}"/>
                </a:ext>
              </a:extLst>
            </p:cNvPr>
            <p:cNvSpPr/>
            <p:nvPr/>
          </p:nvSpPr>
          <p:spPr>
            <a:xfrm>
              <a:off x="4057985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09AB80-B63B-ECD2-77E4-55BD582EBF3C}"/>
              </a:ext>
            </a:extLst>
          </p:cNvPr>
          <p:cNvGrpSpPr/>
          <p:nvPr/>
        </p:nvGrpSpPr>
        <p:grpSpPr>
          <a:xfrm>
            <a:off x="714135" y="1182913"/>
            <a:ext cx="402220" cy="3563876"/>
            <a:chOff x="708124" y="1182913"/>
            <a:chExt cx="402220" cy="356387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287EF72-51F2-75CD-01CB-2BF1DAC81CC3}"/>
                </a:ext>
              </a:extLst>
            </p:cNvPr>
            <p:cNvSpPr/>
            <p:nvPr/>
          </p:nvSpPr>
          <p:spPr>
            <a:xfrm>
              <a:off x="708124" y="1182913"/>
              <a:ext cx="402220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C9C882-0BC2-BA98-3A04-50895A78F1E2}"/>
                </a:ext>
              </a:extLst>
            </p:cNvPr>
            <p:cNvSpPr/>
            <p:nvPr/>
          </p:nvSpPr>
          <p:spPr>
            <a:xfrm>
              <a:off x="708124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748248-D391-14E6-9112-512A0FA4F18F}"/>
              </a:ext>
            </a:extLst>
          </p:cNvPr>
          <p:cNvGrpSpPr/>
          <p:nvPr/>
        </p:nvGrpSpPr>
        <p:grpSpPr>
          <a:xfrm>
            <a:off x="1119869" y="1183056"/>
            <a:ext cx="426356" cy="3564040"/>
            <a:chOff x="1110344" y="1182913"/>
            <a:chExt cx="426356" cy="35640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ABBF20E-E11D-27D5-F7D0-8883819C4988}"/>
                </a:ext>
              </a:extLst>
            </p:cNvPr>
            <p:cNvSpPr/>
            <p:nvPr/>
          </p:nvSpPr>
          <p:spPr>
            <a:xfrm>
              <a:off x="1110344" y="1182913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DBC42A0-0DD1-7334-E7EA-F431099BA9E5}"/>
                </a:ext>
              </a:extLst>
            </p:cNvPr>
            <p:cNvSpPr/>
            <p:nvPr/>
          </p:nvSpPr>
          <p:spPr>
            <a:xfrm>
              <a:off x="1134480" y="4501167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BFA7E3-C729-B2EC-4F47-B47C0E20EDAE}"/>
              </a:ext>
            </a:extLst>
          </p:cNvPr>
          <p:cNvGrpSpPr/>
          <p:nvPr/>
        </p:nvGrpSpPr>
        <p:grpSpPr>
          <a:xfrm>
            <a:off x="1522089" y="1183056"/>
            <a:ext cx="426356" cy="3563876"/>
            <a:chOff x="1522089" y="1182913"/>
            <a:chExt cx="426356" cy="356387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F353900-D07E-0E17-4694-455B809AD1E1}"/>
                </a:ext>
              </a:extLst>
            </p:cNvPr>
            <p:cNvSpPr/>
            <p:nvPr/>
          </p:nvSpPr>
          <p:spPr>
            <a:xfrm>
              <a:off x="1522089" y="1182913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07EA043-67EA-F8A0-1892-14A7D75207E3}"/>
                </a:ext>
              </a:extLst>
            </p:cNvPr>
            <p:cNvSpPr/>
            <p:nvPr/>
          </p:nvSpPr>
          <p:spPr>
            <a:xfrm>
              <a:off x="1546225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D86626-C2D2-743F-9ABB-07C66E3E4EC1}"/>
              </a:ext>
            </a:extLst>
          </p:cNvPr>
          <p:cNvGrpSpPr/>
          <p:nvPr/>
        </p:nvGrpSpPr>
        <p:grpSpPr>
          <a:xfrm>
            <a:off x="1948445" y="1183056"/>
            <a:ext cx="426356" cy="3563876"/>
            <a:chOff x="1948445" y="1182913"/>
            <a:chExt cx="426356" cy="356387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F8BC0E5-86F4-023D-001B-AB33A3ABD7EF}"/>
                </a:ext>
              </a:extLst>
            </p:cNvPr>
            <p:cNvSpPr/>
            <p:nvPr/>
          </p:nvSpPr>
          <p:spPr>
            <a:xfrm>
              <a:off x="1948445" y="1182913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5E1E6E6-854D-BC35-F26D-71437EDCDE72}"/>
                </a:ext>
              </a:extLst>
            </p:cNvPr>
            <p:cNvSpPr/>
            <p:nvPr/>
          </p:nvSpPr>
          <p:spPr>
            <a:xfrm>
              <a:off x="1972581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C73A6F-EF93-6DBA-8A1B-3707C3F33C8F}"/>
              </a:ext>
            </a:extLst>
          </p:cNvPr>
          <p:cNvGrpSpPr/>
          <p:nvPr/>
        </p:nvGrpSpPr>
        <p:grpSpPr>
          <a:xfrm>
            <a:off x="2360190" y="1183056"/>
            <a:ext cx="426356" cy="3563876"/>
            <a:chOff x="2360190" y="1182913"/>
            <a:chExt cx="426356" cy="356387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79DE459-2330-67F4-8D97-307378D5D220}"/>
                </a:ext>
              </a:extLst>
            </p:cNvPr>
            <p:cNvSpPr/>
            <p:nvPr/>
          </p:nvSpPr>
          <p:spPr>
            <a:xfrm>
              <a:off x="2360190" y="1182913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2A404F9-D99B-91B8-6192-AF9776ADCC28}"/>
                </a:ext>
              </a:extLst>
            </p:cNvPr>
            <p:cNvSpPr/>
            <p:nvPr/>
          </p:nvSpPr>
          <p:spPr>
            <a:xfrm>
              <a:off x="2384326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94CE4BD-1894-4B98-99DE-65C0CFE3E6C6}"/>
              </a:ext>
            </a:extLst>
          </p:cNvPr>
          <p:cNvGrpSpPr/>
          <p:nvPr/>
        </p:nvGrpSpPr>
        <p:grpSpPr>
          <a:xfrm>
            <a:off x="2786546" y="1183055"/>
            <a:ext cx="426356" cy="3563877"/>
            <a:chOff x="2786546" y="1182912"/>
            <a:chExt cx="426356" cy="356387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7AE7A8-8437-D1A3-B993-92F57E4A5CE8}"/>
                </a:ext>
              </a:extLst>
            </p:cNvPr>
            <p:cNvSpPr/>
            <p:nvPr/>
          </p:nvSpPr>
          <p:spPr>
            <a:xfrm>
              <a:off x="2786546" y="1182912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BAA73B9-0260-8DDE-69B6-E463DD200777}"/>
                </a:ext>
              </a:extLst>
            </p:cNvPr>
            <p:cNvSpPr/>
            <p:nvPr/>
          </p:nvSpPr>
          <p:spPr>
            <a:xfrm>
              <a:off x="2804964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F6680B7-B07F-4A65-148C-314B772755B7}"/>
              </a:ext>
            </a:extLst>
          </p:cNvPr>
          <p:cNvGrpSpPr/>
          <p:nvPr/>
        </p:nvGrpSpPr>
        <p:grpSpPr>
          <a:xfrm>
            <a:off x="3193205" y="1183055"/>
            <a:ext cx="426356" cy="3563877"/>
            <a:chOff x="3193205" y="1182912"/>
            <a:chExt cx="426356" cy="356387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9CEA87E-E774-7E37-86DB-9DF740AF8A1C}"/>
                </a:ext>
              </a:extLst>
            </p:cNvPr>
            <p:cNvSpPr/>
            <p:nvPr/>
          </p:nvSpPr>
          <p:spPr>
            <a:xfrm>
              <a:off x="3193205" y="1182912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A54CC1-603C-51B4-F61C-D7E4A2A52730}"/>
                </a:ext>
              </a:extLst>
            </p:cNvPr>
            <p:cNvSpPr/>
            <p:nvPr/>
          </p:nvSpPr>
          <p:spPr>
            <a:xfrm>
              <a:off x="3217341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DE4EDB-CF51-C9ED-8D23-F446AF591831}"/>
              </a:ext>
            </a:extLst>
          </p:cNvPr>
          <p:cNvGrpSpPr/>
          <p:nvPr/>
        </p:nvGrpSpPr>
        <p:grpSpPr>
          <a:xfrm>
            <a:off x="3619561" y="1183054"/>
            <a:ext cx="426356" cy="3563878"/>
            <a:chOff x="3619561" y="1182911"/>
            <a:chExt cx="426356" cy="356387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925F765-CB48-BF7A-FA27-E3A5CFDF62EE}"/>
                </a:ext>
              </a:extLst>
            </p:cNvPr>
            <p:cNvSpPr/>
            <p:nvPr/>
          </p:nvSpPr>
          <p:spPr>
            <a:xfrm>
              <a:off x="3619561" y="1182911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78A3921-84AD-FB03-1A9F-ABE33421770D}"/>
                </a:ext>
              </a:extLst>
            </p:cNvPr>
            <p:cNvSpPr/>
            <p:nvPr/>
          </p:nvSpPr>
          <p:spPr>
            <a:xfrm>
              <a:off x="3631629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4DCF7EF7-3310-413B-1AC5-8C10E3814A9B}"/>
              </a:ext>
            </a:extLst>
          </p:cNvPr>
          <p:cNvSpPr/>
          <p:nvPr/>
        </p:nvSpPr>
        <p:spPr>
          <a:xfrm rot="16200000">
            <a:off x="381323" y="1257037"/>
            <a:ext cx="393757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1D5692D-C606-C647-F155-EB9258876B6A}"/>
              </a:ext>
            </a:extLst>
          </p:cNvPr>
          <p:cNvSpPr/>
          <p:nvPr/>
        </p:nvSpPr>
        <p:spPr>
          <a:xfrm>
            <a:off x="3204580" y="747486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feld 48">
            <a:extLst>
              <a:ext uri="{FF2B5EF4-FFF2-40B4-BE49-F238E27FC236}">
                <a16:creationId xmlns:a16="http://schemas.microsoft.com/office/drawing/2014/main" id="{0A7404F0-6B60-3583-653E-F0C00A8EB9C5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8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 animBg="1"/>
      <p:bldP spid="6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A963F-4467-4F85-9A10-B45F2A7A8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5561B-9D73-0E99-6B84-5CF227226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89" y="622673"/>
            <a:ext cx="4049486" cy="4179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D4762C-D142-A9F6-86C8-5A56CB4D2AD5}"/>
              </a:ext>
            </a:extLst>
          </p:cNvPr>
          <p:cNvSpPr/>
          <p:nvPr/>
        </p:nvSpPr>
        <p:spPr>
          <a:xfrm>
            <a:off x="3204580" y="747486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DA1B46-EFF4-FE83-5715-282A2EA44E75}"/>
              </a:ext>
            </a:extLst>
          </p:cNvPr>
          <p:cNvSpPr/>
          <p:nvPr/>
        </p:nvSpPr>
        <p:spPr>
          <a:xfrm rot="16200000">
            <a:off x="381323" y="1257037"/>
            <a:ext cx="393757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2D9A41-E736-F52D-EC13-91EC69E5FACB}"/>
              </a:ext>
            </a:extLst>
          </p:cNvPr>
          <p:cNvSpPr/>
          <p:nvPr/>
        </p:nvSpPr>
        <p:spPr>
          <a:xfrm>
            <a:off x="3631629" y="4501146"/>
            <a:ext cx="402220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A72825-5D7F-4ACB-8D03-85E9AA8E9D03}"/>
              </a:ext>
            </a:extLst>
          </p:cNvPr>
          <p:cNvSpPr/>
          <p:nvPr/>
        </p:nvSpPr>
        <p:spPr>
          <a:xfrm>
            <a:off x="3619561" y="1183054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076A59-2D04-BA59-E6BB-18BE5DCFE104}"/>
              </a:ext>
            </a:extLst>
          </p:cNvPr>
          <p:cNvSpPr txBox="1"/>
          <p:nvPr/>
        </p:nvSpPr>
        <p:spPr>
          <a:xfrm>
            <a:off x="5121330" y="1137281"/>
            <a:ext cx="2282100" cy="962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no other pixel in the environment</a:t>
            </a:r>
            <a:br>
              <a:rPr lang="en-US" sz="1200" dirty="0"/>
            </a:br>
            <a:r>
              <a:rPr lang="en-US" sz="1200" dirty="0"/>
              <a:t>contains charge within the</a:t>
            </a:r>
            <a:br>
              <a:rPr lang="en-US" sz="1200" dirty="0"/>
            </a:br>
            <a:r>
              <a:rPr lang="en-US" sz="1200" dirty="0"/>
              <a:t>available dynamic range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ym typeface="Wingdings" pitchFamily="2" charset="2"/>
              </a:rPr>
              <a:t> no environment transmitted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7251E0-19D5-B843-88B8-9BC9F2E24F7D}"/>
              </a:ext>
            </a:extLst>
          </p:cNvPr>
          <p:cNvSpPr txBox="1"/>
          <p:nvPr/>
        </p:nvSpPr>
        <p:spPr>
          <a:xfrm>
            <a:off x="5123543" y="558801"/>
            <a:ext cx="2596865" cy="520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pixel (008_007_00070) is a triggering</a:t>
            </a:r>
            <a:br>
              <a:rPr lang="en-US" sz="1200" dirty="0"/>
            </a:br>
            <a:r>
              <a:rPr lang="en-US" sz="1200" dirty="0"/>
              <a:t>pixel which will be transmitted anyway</a:t>
            </a:r>
          </a:p>
        </p:txBody>
      </p:sp>
      <p:sp>
        <p:nvSpPr>
          <p:cNvPr id="39" name="Textfeld 48">
            <a:extLst>
              <a:ext uri="{FF2B5EF4-FFF2-40B4-BE49-F238E27FC236}">
                <a16:creationId xmlns:a16="http://schemas.microsoft.com/office/drawing/2014/main" id="{4217842B-5A7D-015A-1837-14A21C34A16D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C60D4-BBA5-9F56-E2EB-BA7820AFC76A}"/>
              </a:ext>
            </a:extLst>
          </p:cNvPr>
          <p:cNvSpPr txBox="1"/>
          <p:nvPr/>
        </p:nvSpPr>
        <p:spPr>
          <a:xfrm>
            <a:off x="5121330" y="2157804"/>
            <a:ext cx="2415405" cy="742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ym typeface="Wingdings" pitchFamily="2" charset="2"/>
              </a:rPr>
              <a:t> lack of transmitted environment</a:t>
            </a:r>
            <a:br>
              <a:rPr lang="en-US" sz="1200" dirty="0">
                <a:sym typeface="Wingdings" pitchFamily="2" charset="2"/>
              </a:rPr>
            </a:br>
            <a:r>
              <a:rPr lang="en-US" sz="1200" dirty="0">
                <a:sym typeface="Wingdings" pitchFamily="2" charset="2"/>
              </a:rPr>
              <a:t>     contains information (and does</a:t>
            </a:r>
            <a:br>
              <a:rPr lang="en-US" sz="1200" dirty="0">
                <a:sym typeface="Wingdings" pitchFamily="2" charset="2"/>
              </a:rPr>
            </a:br>
            <a:r>
              <a:rPr lang="en-US" sz="1200" dirty="0">
                <a:sym typeface="Wingdings" pitchFamily="2" charset="2"/>
              </a:rPr>
              <a:t>     not cost any telemetry!)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D4FC8-A11A-1C01-EDFB-D296316C5396}"/>
              </a:ext>
            </a:extLst>
          </p:cNvPr>
          <p:cNvSpPr txBox="1"/>
          <p:nvPr/>
        </p:nvSpPr>
        <p:spPr>
          <a:xfrm>
            <a:off x="5121330" y="3023110"/>
            <a:ext cx="1343638" cy="520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/>
              <a:t>telemetry stream: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|008_008_00090|</a:t>
            </a:r>
          </a:p>
        </p:txBody>
      </p:sp>
    </p:spTree>
    <p:extLst>
      <p:ext uri="{BB962C8B-B14F-4D97-AF65-F5344CB8AC3E}">
        <p14:creationId xmlns:p14="http://schemas.microsoft.com/office/powerpoint/2010/main" val="13761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7D6C9-FA9F-71C3-9C36-18B96AD72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6E430C41-6A82-3139-05BC-3415121962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89" y="622673"/>
            <a:ext cx="4049486" cy="4179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D6FE1A-F88D-E0F2-E65F-E25CC41FC310}"/>
              </a:ext>
            </a:extLst>
          </p:cNvPr>
          <p:cNvSpPr/>
          <p:nvPr/>
        </p:nvSpPr>
        <p:spPr>
          <a:xfrm rot="16200000">
            <a:off x="388354" y="1239810"/>
            <a:ext cx="393755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FEE697-9A2A-CC53-A8DD-D302811FF0D1}"/>
              </a:ext>
            </a:extLst>
          </p:cNvPr>
          <p:cNvGrpSpPr/>
          <p:nvPr/>
        </p:nvGrpSpPr>
        <p:grpSpPr>
          <a:xfrm>
            <a:off x="3619561" y="1168399"/>
            <a:ext cx="426356" cy="3578390"/>
            <a:chOff x="3619561" y="1168399"/>
            <a:chExt cx="426356" cy="3578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78C8CA9-845B-8AFF-0675-4C9CD40DED68}"/>
                </a:ext>
              </a:extLst>
            </p:cNvPr>
            <p:cNvSpPr/>
            <p:nvPr/>
          </p:nvSpPr>
          <p:spPr>
            <a:xfrm>
              <a:off x="3619561" y="1168399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E508720-1FCC-6BDD-598B-9043410FB83B}"/>
                </a:ext>
              </a:extLst>
            </p:cNvPr>
            <p:cNvSpPr/>
            <p:nvPr/>
          </p:nvSpPr>
          <p:spPr>
            <a:xfrm>
              <a:off x="3631629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0EA153-1FF8-B35C-1046-78E49104550F}"/>
              </a:ext>
            </a:extLst>
          </p:cNvPr>
          <p:cNvGrpSpPr/>
          <p:nvPr/>
        </p:nvGrpSpPr>
        <p:grpSpPr>
          <a:xfrm>
            <a:off x="4045917" y="1165823"/>
            <a:ext cx="426356" cy="3580966"/>
            <a:chOff x="4045917" y="1165823"/>
            <a:chExt cx="426356" cy="35809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1B2A923-2F66-09B1-9DBE-C672F76FC571}"/>
                </a:ext>
              </a:extLst>
            </p:cNvPr>
            <p:cNvSpPr/>
            <p:nvPr/>
          </p:nvSpPr>
          <p:spPr>
            <a:xfrm>
              <a:off x="4045917" y="1165823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2399AB-1D1D-2281-BE2E-FEB93FF6070F}"/>
                </a:ext>
              </a:extLst>
            </p:cNvPr>
            <p:cNvSpPr/>
            <p:nvPr/>
          </p:nvSpPr>
          <p:spPr>
            <a:xfrm>
              <a:off x="4057985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25BBBE-FB42-F3A1-DF24-CB36D724E43A}"/>
              </a:ext>
            </a:extLst>
          </p:cNvPr>
          <p:cNvGrpSpPr/>
          <p:nvPr/>
        </p:nvGrpSpPr>
        <p:grpSpPr>
          <a:xfrm>
            <a:off x="715382" y="1575965"/>
            <a:ext cx="402220" cy="3193986"/>
            <a:chOff x="708124" y="1552803"/>
            <a:chExt cx="402220" cy="319398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42A990-72BF-C748-06E0-DE58539CD0CB}"/>
                </a:ext>
              </a:extLst>
            </p:cNvPr>
            <p:cNvSpPr/>
            <p:nvPr/>
          </p:nvSpPr>
          <p:spPr>
            <a:xfrm>
              <a:off x="708124" y="1552803"/>
              <a:ext cx="402220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BB1277-D7AE-6F36-B584-42D2421649AF}"/>
                </a:ext>
              </a:extLst>
            </p:cNvPr>
            <p:cNvSpPr/>
            <p:nvPr/>
          </p:nvSpPr>
          <p:spPr>
            <a:xfrm>
              <a:off x="708124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3AAF7F8-D2DD-6FA3-6B82-833207D077BE}"/>
              </a:ext>
            </a:extLst>
          </p:cNvPr>
          <p:cNvGrpSpPr/>
          <p:nvPr/>
        </p:nvGrpSpPr>
        <p:grpSpPr>
          <a:xfrm>
            <a:off x="1119869" y="1575965"/>
            <a:ext cx="426356" cy="3171131"/>
            <a:chOff x="1110344" y="1575822"/>
            <a:chExt cx="426356" cy="317113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BCEF05-D4A2-9021-CA21-4CF3E0BBA192}"/>
                </a:ext>
              </a:extLst>
            </p:cNvPr>
            <p:cNvSpPr/>
            <p:nvPr/>
          </p:nvSpPr>
          <p:spPr>
            <a:xfrm>
              <a:off x="1110344" y="1575822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63BA38-D4D5-7C5C-CD9B-65BA4C93C062}"/>
                </a:ext>
              </a:extLst>
            </p:cNvPr>
            <p:cNvSpPr/>
            <p:nvPr/>
          </p:nvSpPr>
          <p:spPr>
            <a:xfrm>
              <a:off x="1134480" y="4501167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B5FBCE-F50E-C0F7-3800-EF1D514CA9DC}"/>
              </a:ext>
            </a:extLst>
          </p:cNvPr>
          <p:cNvGrpSpPr/>
          <p:nvPr/>
        </p:nvGrpSpPr>
        <p:grpSpPr>
          <a:xfrm>
            <a:off x="1522089" y="1575965"/>
            <a:ext cx="426356" cy="3170967"/>
            <a:chOff x="1522089" y="1575822"/>
            <a:chExt cx="426356" cy="317096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5E65FD7-4269-939D-9841-9ACE1EB537CA}"/>
                </a:ext>
              </a:extLst>
            </p:cNvPr>
            <p:cNvSpPr/>
            <p:nvPr/>
          </p:nvSpPr>
          <p:spPr>
            <a:xfrm>
              <a:off x="1522089" y="1575822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78B33D-E0FA-511F-4F22-22B4F52D432C}"/>
                </a:ext>
              </a:extLst>
            </p:cNvPr>
            <p:cNvSpPr/>
            <p:nvPr/>
          </p:nvSpPr>
          <p:spPr>
            <a:xfrm>
              <a:off x="1546225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8B6C04-45ED-9027-B925-A114D37EDCE0}"/>
              </a:ext>
            </a:extLst>
          </p:cNvPr>
          <p:cNvGrpSpPr/>
          <p:nvPr/>
        </p:nvGrpSpPr>
        <p:grpSpPr>
          <a:xfrm>
            <a:off x="1948445" y="1576670"/>
            <a:ext cx="426356" cy="3170262"/>
            <a:chOff x="1948445" y="1576527"/>
            <a:chExt cx="426356" cy="317026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F73BDE-3295-0A4F-B775-6CA91C42165A}"/>
                </a:ext>
              </a:extLst>
            </p:cNvPr>
            <p:cNvSpPr/>
            <p:nvPr/>
          </p:nvSpPr>
          <p:spPr>
            <a:xfrm>
              <a:off x="1948445" y="1576527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AF1E99-4CB1-6DB1-AF10-2A676C838AE2}"/>
                </a:ext>
              </a:extLst>
            </p:cNvPr>
            <p:cNvSpPr/>
            <p:nvPr/>
          </p:nvSpPr>
          <p:spPr>
            <a:xfrm>
              <a:off x="1972581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07A8380-0A63-A8F9-421B-71294183C21D}"/>
              </a:ext>
            </a:extLst>
          </p:cNvPr>
          <p:cNvGrpSpPr/>
          <p:nvPr/>
        </p:nvGrpSpPr>
        <p:grpSpPr>
          <a:xfrm>
            <a:off x="2360190" y="1576670"/>
            <a:ext cx="426356" cy="3170262"/>
            <a:chOff x="2360190" y="1576527"/>
            <a:chExt cx="426356" cy="317026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F390E52-1432-CA68-CBA9-06D25867CB4E}"/>
                </a:ext>
              </a:extLst>
            </p:cNvPr>
            <p:cNvSpPr/>
            <p:nvPr/>
          </p:nvSpPr>
          <p:spPr>
            <a:xfrm>
              <a:off x="2360190" y="1576527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8FAC0DC-0113-ABFF-CE69-A2651A26B6E2}"/>
                </a:ext>
              </a:extLst>
            </p:cNvPr>
            <p:cNvSpPr/>
            <p:nvPr/>
          </p:nvSpPr>
          <p:spPr>
            <a:xfrm>
              <a:off x="2384326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02C176A-5389-5F77-7782-C90DCF92EB32}"/>
              </a:ext>
            </a:extLst>
          </p:cNvPr>
          <p:cNvSpPr/>
          <p:nvPr/>
        </p:nvSpPr>
        <p:spPr>
          <a:xfrm rot="16200000">
            <a:off x="381324" y="1649950"/>
            <a:ext cx="393757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4B20F-6071-8078-3CDB-DE08501A6578}"/>
              </a:ext>
            </a:extLst>
          </p:cNvPr>
          <p:cNvSpPr/>
          <p:nvPr/>
        </p:nvSpPr>
        <p:spPr>
          <a:xfrm>
            <a:off x="1955069" y="1171429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feld 48">
            <a:extLst>
              <a:ext uri="{FF2B5EF4-FFF2-40B4-BE49-F238E27FC236}">
                <a16:creationId xmlns:a16="http://schemas.microsoft.com/office/drawing/2014/main" id="{09AFF933-FA81-2908-02D5-1820DA470E14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24C2A-C5BE-4579-89EB-2DE8B2E90FC6}"/>
              </a:ext>
            </a:extLst>
          </p:cNvPr>
          <p:cNvSpPr txBox="1"/>
          <p:nvPr/>
        </p:nvSpPr>
        <p:spPr>
          <a:xfrm>
            <a:off x="5121330" y="3023110"/>
            <a:ext cx="3209533" cy="742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/>
              <a:t>telemetry stream: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|008_008_00090|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|005_007_00067|08_16_08_16_00_08_16_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16260-711F-F994-D189-3988C7A82055}"/>
              </a:ext>
            </a:extLst>
          </p:cNvPr>
          <p:cNvSpPr txBox="1"/>
          <p:nvPr/>
        </p:nvSpPr>
        <p:spPr>
          <a:xfrm>
            <a:off x="5121330" y="713180"/>
            <a:ext cx="2738955" cy="1185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pixel (006_007_00088) is not considered</a:t>
            </a:r>
            <a:br>
              <a:rPr lang="en-US" sz="1200" dirty="0"/>
            </a:br>
            <a:r>
              <a:rPr lang="en-US" sz="1200" dirty="0"/>
              <a:t>in the decision whether the environment</a:t>
            </a:r>
            <a:br>
              <a:rPr lang="en-US" sz="1200" dirty="0"/>
            </a:br>
            <a:r>
              <a:rPr lang="en-US" sz="1200" dirty="0"/>
              <a:t>should be transmitted, because it is a</a:t>
            </a:r>
            <a:br>
              <a:rPr lang="en-US" sz="1200" dirty="0"/>
            </a:br>
            <a:r>
              <a:rPr lang="en-US" sz="1200" dirty="0"/>
              <a:t>triggering pixel which will be transmitted</a:t>
            </a:r>
            <a:br>
              <a:rPr lang="en-US" sz="1200" dirty="0"/>
            </a:br>
            <a:r>
              <a:rPr lang="en-US" sz="1200" dirty="0"/>
              <a:t>anyway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CBD2F4-E83A-281C-CB46-E4CDB8F64E65}"/>
              </a:ext>
            </a:extLst>
          </p:cNvPr>
          <p:cNvGrpSpPr/>
          <p:nvPr/>
        </p:nvGrpSpPr>
        <p:grpSpPr>
          <a:xfrm>
            <a:off x="2786546" y="2013264"/>
            <a:ext cx="5216535" cy="818703"/>
            <a:chOff x="2786546" y="2013264"/>
            <a:chExt cx="5216535" cy="8187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5EEC32-2F72-855A-B49F-20E8BFC7A0E4}"/>
                </a:ext>
              </a:extLst>
            </p:cNvPr>
            <p:cNvSpPr/>
            <p:nvPr/>
          </p:nvSpPr>
          <p:spPr>
            <a:xfrm>
              <a:off x="2786546" y="2013264"/>
              <a:ext cx="434343" cy="3815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B55A63-3313-5723-B61F-E542A945CFC6}"/>
                </a:ext>
              </a:extLst>
            </p:cNvPr>
            <p:cNvSpPr txBox="1"/>
            <p:nvPr/>
          </p:nvSpPr>
          <p:spPr>
            <a:xfrm>
              <a:off x="5121330" y="2090802"/>
              <a:ext cx="2881751" cy="741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/>
                <a:t>but pixel (006_006_00048) contains charge</a:t>
              </a:r>
            </a:p>
            <a:p>
              <a:pPr>
                <a:lnSpc>
                  <a:spcPct val="120000"/>
                </a:lnSpc>
              </a:pPr>
              <a:r>
                <a:rPr lang="en-US" sz="1200" dirty="0"/>
                <a:t>within the available dynamic range</a:t>
              </a: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ym typeface="Wingdings" pitchFamily="2" charset="2"/>
                </a:rPr>
                <a:t> environment transmitted</a:t>
              </a:r>
              <a:endParaRPr lang="en-US" sz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2633F9-335A-2BEE-FD2A-AE12B62C8509}"/>
              </a:ext>
            </a:extLst>
          </p:cNvPr>
          <p:cNvGrpSpPr/>
          <p:nvPr/>
        </p:nvGrpSpPr>
        <p:grpSpPr>
          <a:xfrm>
            <a:off x="7451331" y="2908163"/>
            <a:ext cx="468625" cy="448484"/>
            <a:chOff x="5417476" y="1070315"/>
            <a:chExt cx="705562" cy="67523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86FE9B-1105-516A-92C3-B5CE9FDF2BA9}"/>
                </a:ext>
              </a:extLst>
            </p:cNvPr>
            <p:cNvCxnSpPr/>
            <p:nvPr/>
          </p:nvCxnSpPr>
          <p:spPr>
            <a:xfrm>
              <a:off x="5426353" y="1070315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32BC2-770D-15DD-0C29-0BCADB1594A4}"/>
                </a:ext>
              </a:extLst>
            </p:cNvPr>
            <p:cNvCxnSpPr/>
            <p:nvPr/>
          </p:nvCxnSpPr>
          <p:spPr>
            <a:xfrm>
              <a:off x="5426353" y="140414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8E1AEA7-F497-B6E4-CD03-3DCF06B8FB1A}"/>
                </a:ext>
              </a:extLst>
            </p:cNvPr>
            <p:cNvCxnSpPr/>
            <p:nvPr/>
          </p:nvCxnSpPr>
          <p:spPr>
            <a:xfrm>
              <a:off x="5426353" y="174555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CBEB71-EC19-742A-CB67-826BE28BD1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353" y="1140995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0BAE69-B2C4-CFCD-BBF0-02EA8502D0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476" y="1504648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01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 animBg="1"/>
      <p:bldP spid="2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37E50-EBDD-8C39-A209-1FDFBCA8C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3D43FC-FBB7-0F03-6BD9-04F94E63EAA4}"/>
              </a:ext>
            </a:extLst>
          </p:cNvPr>
          <p:cNvSpPr txBox="1"/>
          <p:nvPr/>
        </p:nvSpPr>
        <p:spPr>
          <a:xfrm>
            <a:off x="5121330" y="3023110"/>
            <a:ext cx="3209533" cy="96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/>
              <a:t>telemetry stream: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|008_008_00090|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|005_007_00067|08_16_08_16_00_08_16_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|006_007_00088|08_</a:t>
            </a:r>
            <a:r>
              <a:rPr lang="en-US" sz="1200" b="1" dirty="0">
                <a:solidFill>
                  <a:srgbClr val="FF0000"/>
                </a:solidFill>
              </a:rPr>
              <a:t>10</a:t>
            </a:r>
            <a:r>
              <a:rPr lang="en-US" sz="1200" dirty="0"/>
              <a:t>_08_00_16_08_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_08|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5F12F9C-F8DD-E541-F79E-E69157D22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89" y="622673"/>
            <a:ext cx="4049486" cy="417969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D4541DD-CBE4-EBBB-9AD1-F6B3A1647AE3}"/>
              </a:ext>
            </a:extLst>
          </p:cNvPr>
          <p:cNvGrpSpPr/>
          <p:nvPr/>
        </p:nvGrpSpPr>
        <p:grpSpPr>
          <a:xfrm>
            <a:off x="2370715" y="1576670"/>
            <a:ext cx="426356" cy="3170262"/>
            <a:chOff x="1948445" y="1576527"/>
            <a:chExt cx="426356" cy="317026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5CD12A3-185E-EA6B-B495-750FC8CEADE4}"/>
                </a:ext>
              </a:extLst>
            </p:cNvPr>
            <p:cNvSpPr/>
            <p:nvPr/>
          </p:nvSpPr>
          <p:spPr>
            <a:xfrm>
              <a:off x="1948445" y="1576527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5E8DA0-E4D4-AC0F-3F5F-B1F7060599EF}"/>
                </a:ext>
              </a:extLst>
            </p:cNvPr>
            <p:cNvSpPr/>
            <p:nvPr/>
          </p:nvSpPr>
          <p:spPr>
            <a:xfrm>
              <a:off x="1972581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5C97E4-C291-EA62-ACF7-576A29EFC69B}"/>
              </a:ext>
            </a:extLst>
          </p:cNvPr>
          <p:cNvGrpSpPr/>
          <p:nvPr/>
        </p:nvGrpSpPr>
        <p:grpSpPr>
          <a:xfrm>
            <a:off x="2789717" y="1576670"/>
            <a:ext cx="426356" cy="3170262"/>
            <a:chOff x="2367447" y="1576527"/>
            <a:chExt cx="426356" cy="317026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DB182B3-00CA-A5D4-4C81-6300950455B3}"/>
                </a:ext>
              </a:extLst>
            </p:cNvPr>
            <p:cNvSpPr/>
            <p:nvPr/>
          </p:nvSpPr>
          <p:spPr>
            <a:xfrm>
              <a:off x="2367447" y="1576527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2ABB970-00F8-0413-C769-360A827602EF}"/>
                </a:ext>
              </a:extLst>
            </p:cNvPr>
            <p:cNvSpPr/>
            <p:nvPr/>
          </p:nvSpPr>
          <p:spPr>
            <a:xfrm>
              <a:off x="2384326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BE2B6826-DFBB-9E62-3A63-F3CCD95FAFCA}"/>
              </a:ext>
            </a:extLst>
          </p:cNvPr>
          <p:cNvSpPr/>
          <p:nvPr/>
        </p:nvSpPr>
        <p:spPr>
          <a:xfrm rot="16200000">
            <a:off x="381324" y="1649950"/>
            <a:ext cx="393757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2D2F42-525F-2EB3-2DDF-AA259B6F8C0C}"/>
              </a:ext>
            </a:extLst>
          </p:cNvPr>
          <p:cNvSpPr/>
          <p:nvPr/>
        </p:nvSpPr>
        <p:spPr>
          <a:xfrm>
            <a:off x="2362728" y="1166155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48">
            <a:extLst>
              <a:ext uri="{FF2B5EF4-FFF2-40B4-BE49-F238E27FC236}">
                <a16:creationId xmlns:a16="http://schemas.microsoft.com/office/drawing/2014/main" id="{933473BE-9F3F-275F-5D83-2EB2BF159472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E3FDB-8517-C16C-E79D-89201B985807}"/>
              </a:ext>
            </a:extLst>
          </p:cNvPr>
          <p:cNvSpPr txBox="1"/>
          <p:nvPr/>
        </p:nvSpPr>
        <p:spPr>
          <a:xfrm>
            <a:off x="5135759" y="713179"/>
            <a:ext cx="2738955" cy="1185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pixel (005_007_00067) is not considered</a:t>
            </a:r>
            <a:br>
              <a:rPr lang="en-US" sz="1200" dirty="0"/>
            </a:br>
            <a:r>
              <a:rPr lang="en-US" sz="1200" dirty="0"/>
              <a:t>in the decision whether the environment</a:t>
            </a:r>
            <a:br>
              <a:rPr lang="en-US" sz="1200" dirty="0"/>
            </a:br>
            <a:r>
              <a:rPr lang="en-US" sz="1200" dirty="0"/>
              <a:t>should be transmitted, because it is a</a:t>
            </a:r>
            <a:br>
              <a:rPr lang="en-US" sz="1200" dirty="0"/>
            </a:br>
            <a:r>
              <a:rPr lang="en-US" sz="1200" dirty="0"/>
              <a:t>triggering pixel which has already been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transmitted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9130F9-A7DC-319C-A2B1-B67EE139A695}"/>
              </a:ext>
            </a:extLst>
          </p:cNvPr>
          <p:cNvGrpSpPr/>
          <p:nvPr/>
        </p:nvGrpSpPr>
        <p:grpSpPr>
          <a:xfrm>
            <a:off x="2786546" y="1173660"/>
            <a:ext cx="4688698" cy="1653748"/>
            <a:chOff x="2786546" y="1173660"/>
            <a:chExt cx="4688698" cy="16537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598946-4E20-BD6D-EF88-43539796BF9A}"/>
                </a:ext>
              </a:extLst>
            </p:cNvPr>
            <p:cNvSpPr/>
            <p:nvPr/>
          </p:nvSpPr>
          <p:spPr>
            <a:xfrm>
              <a:off x="2786546" y="1993842"/>
              <a:ext cx="434343" cy="3937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503A17-42C8-81D3-F7E2-6668B3372112}"/>
                </a:ext>
              </a:extLst>
            </p:cNvPr>
            <p:cNvSpPr/>
            <p:nvPr/>
          </p:nvSpPr>
          <p:spPr>
            <a:xfrm>
              <a:off x="2797071" y="1173660"/>
              <a:ext cx="411745" cy="3815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FE128-3296-4400-DA63-3057E81E6D15}"/>
                </a:ext>
              </a:extLst>
            </p:cNvPr>
            <p:cNvSpPr txBox="1"/>
            <p:nvPr/>
          </p:nvSpPr>
          <p:spPr>
            <a:xfrm>
              <a:off x="5121330" y="2086243"/>
              <a:ext cx="2353914" cy="741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/>
                <a:t>but 2 pixels contains charge</a:t>
              </a:r>
            </a:p>
            <a:p>
              <a:pPr>
                <a:lnSpc>
                  <a:spcPct val="120000"/>
                </a:lnSpc>
              </a:pPr>
              <a:r>
                <a:rPr lang="en-US" sz="1200" dirty="0"/>
                <a:t>within the available dynamic range</a:t>
              </a: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ym typeface="Wingdings" pitchFamily="2" charset="2"/>
                </a:rPr>
                <a:t> environment transmitted</a:t>
              </a:r>
              <a:endParaRPr lang="en-US" sz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C2F207-35BB-CA83-CFC1-ECA1E3220279}"/>
              </a:ext>
            </a:extLst>
          </p:cNvPr>
          <p:cNvGrpSpPr/>
          <p:nvPr/>
        </p:nvGrpSpPr>
        <p:grpSpPr>
          <a:xfrm>
            <a:off x="7451331" y="2908163"/>
            <a:ext cx="468625" cy="448484"/>
            <a:chOff x="5417476" y="1070315"/>
            <a:chExt cx="705562" cy="67523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7C46991-36B7-0F69-8F1D-C9C2966A7071}"/>
                </a:ext>
              </a:extLst>
            </p:cNvPr>
            <p:cNvCxnSpPr/>
            <p:nvPr/>
          </p:nvCxnSpPr>
          <p:spPr>
            <a:xfrm>
              <a:off x="5426353" y="1070315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AC05469-001D-DE01-5919-4613E2EA5F97}"/>
                </a:ext>
              </a:extLst>
            </p:cNvPr>
            <p:cNvCxnSpPr/>
            <p:nvPr/>
          </p:nvCxnSpPr>
          <p:spPr>
            <a:xfrm>
              <a:off x="5426353" y="140414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08B642-A472-6B5A-1231-7677A7192316}"/>
                </a:ext>
              </a:extLst>
            </p:cNvPr>
            <p:cNvCxnSpPr/>
            <p:nvPr/>
          </p:nvCxnSpPr>
          <p:spPr>
            <a:xfrm>
              <a:off x="5426353" y="174555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9509BB-5EC3-7210-2209-0EE1F1EA49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353" y="1140995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F9C0CE4-A6B1-DCF0-EBA8-211869A3BB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476" y="1504648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46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CA900-32EF-21F3-302B-1ABB48FA8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ED13E509-58E2-55DF-2DFF-20550FCC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89" y="622673"/>
            <a:ext cx="4049486" cy="417969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38F6FB0-6BEA-E427-1F13-54B464930199}"/>
              </a:ext>
            </a:extLst>
          </p:cNvPr>
          <p:cNvGrpSpPr/>
          <p:nvPr/>
        </p:nvGrpSpPr>
        <p:grpSpPr>
          <a:xfrm>
            <a:off x="2800013" y="1576670"/>
            <a:ext cx="426356" cy="3170262"/>
            <a:chOff x="1948445" y="1576527"/>
            <a:chExt cx="426356" cy="317026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F83D4DA-C3F9-B461-9919-8D6D320428FA}"/>
                </a:ext>
              </a:extLst>
            </p:cNvPr>
            <p:cNvSpPr/>
            <p:nvPr/>
          </p:nvSpPr>
          <p:spPr>
            <a:xfrm>
              <a:off x="1948445" y="1576527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7E3B20-3883-C2DF-CD32-31BAD403C922}"/>
                </a:ext>
              </a:extLst>
            </p:cNvPr>
            <p:cNvSpPr/>
            <p:nvPr/>
          </p:nvSpPr>
          <p:spPr>
            <a:xfrm>
              <a:off x="1972581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DEF4CC-A602-5CD4-2239-381AA2A1658C}"/>
              </a:ext>
            </a:extLst>
          </p:cNvPr>
          <p:cNvGrpSpPr/>
          <p:nvPr/>
        </p:nvGrpSpPr>
        <p:grpSpPr>
          <a:xfrm>
            <a:off x="3637611" y="1576670"/>
            <a:ext cx="426356" cy="3170262"/>
            <a:chOff x="2367447" y="1576527"/>
            <a:chExt cx="426356" cy="317026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3D271B-3B9D-732C-E2FD-9FCD2AA2EFAD}"/>
                </a:ext>
              </a:extLst>
            </p:cNvPr>
            <p:cNvSpPr/>
            <p:nvPr/>
          </p:nvSpPr>
          <p:spPr>
            <a:xfrm>
              <a:off x="2367447" y="1576527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54BBB38-7D87-DD8C-074C-5A608421CE9C}"/>
                </a:ext>
              </a:extLst>
            </p:cNvPr>
            <p:cNvSpPr/>
            <p:nvPr/>
          </p:nvSpPr>
          <p:spPr>
            <a:xfrm>
              <a:off x="2384326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FA49C2C-EAFD-29C1-1688-F86675D52F63}"/>
              </a:ext>
            </a:extLst>
          </p:cNvPr>
          <p:cNvSpPr/>
          <p:nvPr/>
        </p:nvSpPr>
        <p:spPr>
          <a:xfrm rot="16200000">
            <a:off x="381324" y="1649950"/>
            <a:ext cx="393757" cy="245786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04AB02-702F-B919-E985-8A4AF7595735}"/>
              </a:ext>
            </a:extLst>
          </p:cNvPr>
          <p:cNvSpPr/>
          <p:nvPr/>
        </p:nvSpPr>
        <p:spPr>
          <a:xfrm>
            <a:off x="3201839" y="1166155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62E78D-B41F-AAE2-12C8-54241EDD023C}"/>
              </a:ext>
            </a:extLst>
          </p:cNvPr>
          <p:cNvGrpSpPr/>
          <p:nvPr/>
        </p:nvGrpSpPr>
        <p:grpSpPr>
          <a:xfrm>
            <a:off x="3225059" y="1576670"/>
            <a:ext cx="426356" cy="3170262"/>
            <a:chOff x="2367447" y="1576527"/>
            <a:chExt cx="426356" cy="31702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9B8747-4EF0-3774-624C-F8184D40353B}"/>
                </a:ext>
              </a:extLst>
            </p:cNvPr>
            <p:cNvSpPr/>
            <p:nvPr/>
          </p:nvSpPr>
          <p:spPr>
            <a:xfrm>
              <a:off x="2367447" y="1576527"/>
              <a:ext cx="426356" cy="393757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ADBC4D-36E2-23E3-826E-38A0C094B585}"/>
                </a:ext>
              </a:extLst>
            </p:cNvPr>
            <p:cNvSpPr/>
            <p:nvPr/>
          </p:nvSpPr>
          <p:spPr>
            <a:xfrm>
              <a:off x="2384326" y="4501003"/>
              <a:ext cx="402220" cy="245786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feld 48">
            <a:extLst>
              <a:ext uri="{FF2B5EF4-FFF2-40B4-BE49-F238E27FC236}">
                <a16:creationId xmlns:a16="http://schemas.microsoft.com/office/drawing/2014/main" id="{0EC0B657-2D5F-40C4-4C4D-7C695B7A4AF1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5E800-C7AA-0654-F437-0BB49A53AE46}"/>
              </a:ext>
            </a:extLst>
          </p:cNvPr>
          <p:cNvSpPr txBox="1"/>
          <p:nvPr/>
        </p:nvSpPr>
        <p:spPr>
          <a:xfrm>
            <a:off x="5121330" y="3023110"/>
            <a:ext cx="3209533" cy="1185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/>
              <a:t>telemetry stream: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|008_008_00090|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|005_007_00067|08_16_08_16_00_08_16_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|006_007_00088|08_</a:t>
            </a:r>
            <a:r>
              <a:rPr lang="en-US" sz="1200" b="1" dirty="0">
                <a:solidFill>
                  <a:srgbClr val="FF0000"/>
                </a:solidFill>
              </a:rPr>
              <a:t>10</a:t>
            </a:r>
            <a:r>
              <a:rPr lang="en-US" sz="1200" dirty="0"/>
              <a:t>_08_00_16_08_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_08|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|008_007_00070|08_00_08_16_16_08_</a:t>
            </a:r>
            <a:r>
              <a:rPr lang="en-US" sz="1200" b="1" dirty="0">
                <a:solidFill>
                  <a:srgbClr val="FF0000"/>
                </a:solidFill>
              </a:rPr>
              <a:t>05</a:t>
            </a:r>
            <a:r>
              <a:rPr lang="en-US" sz="1200" dirty="0"/>
              <a:t>_08|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13766-4DC5-964B-2275-A7CAA42C4052}"/>
              </a:ext>
            </a:extLst>
          </p:cNvPr>
          <p:cNvSpPr txBox="1"/>
          <p:nvPr/>
        </p:nvSpPr>
        <p:spPr>
          <a:xfrm>
            <a:off x="5135759" y="721336"/>
            <a:ext cx="2738955" cy="1185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pixel (008_008_00090) is not considered</a:t>
            </a:r>
            <a:br>
              <a:rPr lang="en-US" sz="1200" dirty="0"/>
            </a:br>
            <a:r>
              <a:rPr lang="en-US" sz="1200" dirty="0"/>
              <a:t>in the decision whether the environment</a:t>
            </a:r>
            <a:br>
              <a:rPr lang="en-US" sz="1200" dirty="0"/>
            </a:br>
            <a:r>
              <a:rPr lang="en-US" sz="1200" dirty="0"/>
              <a:t>should be transmitted, because it is a</a:t>
            </a:r>
            <a:br>
              <a:rPr lang="en-US" sz="1200" dirty="0"/>
            </a:br>
            <a:r>
              <a:rPr lang="en-US" sz="1200" dirty="0"/>
              <a:t>triggering pixel which has already been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transmitted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12724D-30D2-CFAC-1EFA-0D667A88BC75}"/>
              </a:ext>
            </a:extLst>
          </p:cNvPr>
          <p:cNvGrpSpPr/>
          <p:nvPr/>
        </p:nvGrpSpPr>
        <p:grpSpPr>
          <a:xfrm>
            <a:off x="3651415" y="1998981"/>
            <a:ext cx="4351666" cy="828425"/>
            <a:chOff x="3651415" y="1998981"/>
            <a:chExt cx="4351666" cy="8284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65E24-6A04-7665-01F2-10F83E5A138C}"/>
                </a:ext>
              </a:extLst>
            </p:cNvPr>
            <p:cNvSpPr/>
            <p:nvPr/>
          </p:nvSpPr>
          <p:spPr>
            <a:xfrm>
              <a:off x="3651415" y="1998981"/>
              <a:ext cx="420656" cy="3815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20287-9BF1-F151-77FB-9A3CD3AB4443}"/>
                </a:ext>
              </a:extLst>
            </p:cNvPr>
            <p:cNvSpPr txBox="1"/>
            <p:nvPr/>
          </p:nvSpPr>
          <p:spPr>
            <a:xfrm>
              <a:off x="5121330" y="2086241"/>
              <a:ext cx="2881751" cy="741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/>
                <a:t>but pixel (008_006_00044) contains charge</a:t>
              </a:r>
            </a:p>
            <a:p>
              <a:pPr>
                <a:lnSpc>
                  <a:spcPct val="120000"/>
                </a:lnSpc>
              </a:pPr>
              <a:r>
                <a:rPr lang="en-US" sz="1200" dirty="0"/>
                <a:t>within the available dynamic range</a:t>
              </a: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ym typeface="Wingdings" pitchFamily="2" charset="2"/>
                </a:rPr>
                <a:t> environment transmitted</a:t>
              </a:r>
              <a:endParaRPr lang="en-US" sz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E85659-A737-926D-9D28-5E1CA06133C8}"/>
              </a:ext>
            </a:extLst>
          </p:cNvPr>
          <p:cNvGrpSpPr/>
          <p:nvPr/>
        </p:nvGrpSpPr>
        <p:grpSpPr>
          <a:xfrm>
            <a:off x="7451331" y="2908163"/>
            <a:ext cx="468625" cy="448484"/>
            <a:chOff x="5417476" y="1070315"/>
            <a:chExt cx="705562" cy="67523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F4D3BD-D21C-D478-F850-EE37C3016081}"/>
                </a:ext>
              </a:extLst>
            </p:cNvPr>
            <p:cNvCxnSpPr/>
            <p:nvPr/>
          </p:nvCxnSpPr>
          <p:spPr>
            <a:xfrm>
              <a:off x="5426353" y="1070315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E50A50E-379F-08F7-3248-5874027BB8CF}"/>
                </a:ext>
              </a:extLst>
            </p:cNvPr>
            <p:cNvCxnSpPr/>
            <p:nvPr/>
          </p:nvCxnSpPr>
          <p:spPr>
            <a:xfrm>
              <a:off x="5426353" y="140414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ABECA94-60AD-114A-847D-D7DD9DF8686C}"/>
                </a:ext>
              </a:extLst>
            </p:cNvPr>
            <p:cNvCxnSpPr/>
            <p:nvPr/>
          </p:nvCxnSpPr>
          <p:spPr>
            <a:xfrm>
              <a:off x="5426353" y="174555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D051E1-7E38-1090-98CD-965613AFD7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353" y="1140995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F8C836-2FD7-4317-BDA7-ACF17D293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476" y="1504648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477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5201A-9851-BB64-626E-3FDD4EFB7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8E923ED1-CCCD-1465-FB2A-1902DE2D6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28" t="1451" r="1533" b="51983"/>
          <a:stretch>
            <a:fillRect/>
          </a:stretch>
        </p:blipFill>
        <p:spPr>
          <a:xfrm rot="16200000">
            <a:off x="521489" y="622673"/>
            <a:ext cx="4049486" cy="4179696"/>
          </a:xfrm>
          <a:prstGeom prst="rect">
            <a:avLst/>
          </a:prstGeom>
        </p:spPr>
      </p:pic>
      <p:sp>
        <p:nvSpPr>
          <p:cNvPr id="14" name="Textfeld 48">
            <a:extLst>
              <a:ext uri="{FF2B5EF4-FFF2-40B4-BE49-F238E27FC236}">
                <a16:creationId xmlns:a16="http://schemas.microsoft.com/office/drawing/2014/main" id="{72D34D19-5FE0-9D44-6F37-028FB14650B5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59422-2BA3-D80D-F854-76CCFB031054}"/>
              </a:ext>
            </a:extLst>
          </p:cNvPr>
          <p:cNvSpPr txBox="1"/>
          <p:nvPr/>
        </p:nvSpPr>
        <p:spPr>
          <a:xfrm>
            <a:off x="5121330" y="3023110"/>
            <a:ext cx="3209533" cy="1850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/>
              <a:t>telemetry stream: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|008_008_00090|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|005_007_00067|08_16_08_16_00_08_16_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|006_007_00088|08_</a:t>
            </a:r>
            <a:r>
              <a:rPr lang="en-US" sz="1200" b="1" dirty="0">
                <a:solidFill>
                  <a:srgbClr val="FF0000"/>
                </a:solidFill>
              </a:rPr>
              <a:t>10</a:t>
            </a:r>
            <a:r>
              <a:rPr lang="en-US" sz="1200" dirty="0"/>
              <a:t>_08_00_16_08_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_08|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|008_007_00070|08_00_08_16_16_08_</a:t>
            </a:r>
            <a:r>
              <a:rPr lang="en-US" sz="1200" b="1" dirty="0">
                <a:solidFill>
                  <a:srgbClr val="FF0000"/>
                </a:solidFill>
              </a:rPr>
              <a:t>05</a:t>
            </a:r>
            <a:r>
              <a:rPr lang="en-US" sz="1200" dirty="0"/>
              <a:t>_08|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|004_005_00055|</a:t>
            </a:r>
            <a:r>
              <a:rPr lang="en-US" sz="1200" dirty="0">
                <a:solidFill>
                  <a:srgbClr val="7030A0"/>
                </a:solidFill>
              </a:rPr>
              <a:t>09</a:t>
            </a:r>
            <a:r>
              <a:rPr lang="en-US" sz="1200" dirty="0"/>
              <a:t>_16_08_</a:t>
            </a:r>
            <a:r>
              <a:rPr lang="en-US" sz="1200" dirty="0">
                <a:solidFill>
                  <a:srgbClr val="7030A0"/>
                </a:solidFill>
              </a:rPr>
              <a:t>17</a:t>
            </a:r>
            <a:r>
              <a:rPr lang="en-US" sz="1200" dirty="0"/>
              <a:t>_16_</a:t>
            </a:r>
            <a:r>
              <a:rPr lang="en-US" sz="1200" dirty="0">
                <a:solidFill>
                  <a:srgbClr val="7030A0"/>
                </a:solidFill>
              </a:rPr>
              <a:t>09</a:t>
            </a:r>
            <a:r>
              <a:rPr lang="en-US" sz="1200" dirty="0"/>
              <a:t>_</a:t>
            </a:r>
            <a:r>
              <a:rPr lang="en-US" sz="1200" b="1" dirty="0">
                <a:solidFill>
                  <a:srgbClr val="FF0000"/>
                </a:solidFill>
              </a:rPr>
              <a:t>11</a:t>
            </a:r>
            <a:r>
              <a:rPr lang="en-US" sz="1200" dirty="0"/>
              <a:t>_08|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|007_003_00054|08_16_09_16_</a:t>
            </a:r>
            <a:r>
              <a:rPr lang="en-US" sz="1200" dirty="0">
                <a:solidFill>
                  <a:srgbClr val="7030A0"/>
                </a:solidFill>
              </a:rPr>
              <a:t>17</a:t>
            </a:r>
            <a:r>
              <a:rPr lang="en-US" sz="1200" dirty="0"/>
              <a:t>_</a:t>
            </a:r>
            <a:r>
              <a:rPr lang="en-US" sz="1200" b="1" dirty="0">
                <a:solidFill>
                  <a:srgbClr val="FF0000"/>
                </a:solidFill>
              </a:rPr>
              <a:t>03</a:t>
            </a:r>
            <a:r>
              <a:rPr lang="en-US" sz="1200" dirty="0"/>
              <a:t>_16_</a:t>
            </a:r>
            <a:r>
              <a:rPr lang="en-US" sz="1200" dirty="0">
                <a:solidFill>
                  <a:srgbClr val="7030A0"/>
                </a:solidFill>
              </a:rPr>
              <a:t>09</a:t>
            </a:r>
            <a:r>
              <a:rPr lang="en-US" sz="1200" dirty="0"/>
              <a:t>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|002_002_00059|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EC2119-BFC6-515E-96C5-E355CE9904F5}"/>
              </a:ext>
            </a:extLst>
          </p:cNvPr>
          <p:cNvGrpSpPr/>
          <p:nvPr/>
        </p:nvGrpSpPr>
        <p:grpSpPr>
          <a:xfrm>
            <a:off x="7451331" y="2908163"/>
            <a:ext cx="468625" cy="448484"/>
            <a:chOff x="5417476" y="1070315"/>
            <a:chExt cx="705562" cy="67523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77F31EF-5B16-57C6-257C-0922B629C136}"/>
                </a:ext>
              </a:extLst>
            </p:cNvPr>
            <p:cNvCxnSpPr/>
            <p:nvPr/>
          </p:nvCxnSpPr>
          <p:spPr>
            <a:xfrm>
              <a:off x="5426353" y="1070315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E8ABF8A-B0C7-9F4F-AE64-CE9CACBC0670}"/>
                </a:ext>
              </a:extLst>
            </p:cNvPr>
            <p:cNvCxnSpPr/>
            <p:nvPr/>
          </p:nvCxnSpPr>
          <p:spPr>
            <a:xfrm>
              <a:off x="5426353" y="140414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4A1AB-1C47-D6E6-13A3-0A7442F035E7}"/>
                </a:ext>
              </a:extLst>
            </p:cNvPr>
            <p:cNvCxnSpPr/>
            <p:nvPr/>
          </p:nvCxnSpPr>
          <p:spPr>
            <a:xfrm>
              <a:off x="5426353" y="1745553"/>
              <a:ext cx="69668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FAB292-14C8-FC39-70DF-1CD00082DF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353" y="1140995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525F4A9-A2C2-C82C-3F81-648F26CB8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476" y="1504648"/>
              <a:ext cx="661239" cy="19991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D01ACE8-6883-F359-3219-7340116D66B7}"/>
              </a:ext>
            </a:extLst>
          </p:cNvPr>
          <p:cNvSpPr/>
          <p:nvPr/>
        </p:nvSpPr>
        <p:spPr>
          <a:xfrm>
            <a:off x="2362728" y="1166155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F1FB4F-A53D-0626-94E1-A39632A548E4}"/>
              </a:ext>
            </a:extLst>
          </p:cNvPr>
          <p:cNvSpPr/>
          <p:nvPr/>
        </p:nvSpPr>
        <p:spPr>
          <a:xfrm>
            <a:off x="1931553" y="1165441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730562-E3A8-B92D-B096-6C9A2F645BED}"/>
              </a:ext>
            </a:extLst>
          </p:cNvPr>
          <p:cNvSpPr/>
          <p:nvPr/>
        </p:nvSpPr>
        <p:spPr>
          <a:xfrm>
            <a:off x="3197373" y="1180908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D582D9-3E9D-B388-FC57-EA59E9EEF600}"/>
              </a:ext>
            </a:extLst>
          </p:cNvPr>
          <p:cNvSpPr/>
          <p:nvPr/>
        </p:nvSpPr>
        <p:spPr>
          <a:xfrm>
            <a:off x="1541268" y="2007726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3A6A33-AD77-F509-74A0-4A8C72AA592B}"/>
              </a:ext>
            </a:extLst>
          </p:cNvPr>
          <p:cNvSpPr/>
          <p:nvPr/>
        </p:nvSpPr>
        <p:spPr>
          <a:xfrm>
            <a:off x="2807088" y="2849297"/>
            <a:ext cx="1265820" cy="1231221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4E80FB-950D-60A9-8201-643CE3E43571}"/>
              </a:ext>
            </a:extLst>
          </p:cNvPr>
          <p:cNvSpPr/>
          <p:nvPr/>
        </p:nvSpPr>
        <p:spPr>
          <a:xfrm>
            <a:off x="3628548" y="1165441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B9AE50-2036-B1C4-D390-96E5708B461F}"/>
              </a:ext>
            </a:extLst>
          </p:cNvPr>
          <p:cNvSpPr/>
          <p:nvPr/>
        </p:nvSpPr>
        <p:spPr>
          <a:xfrm>
            <a:off x="2360287" y="1604774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24AC7A-EC91-F403-68A6-B4BF95FA31EF}"/>
              </a:ext>
            </a:extLst>
          </p:cNvPr>
          <p:cNvSpPr/>
          <p:nvPr/>
        </p:nvSpPr>
        <p:spPr>
          <a:xfrm>
            <a:off x="2792011" y="1603393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87B4E0-D1A4-8927-9D8D-1A853FFFF372}"/>
              </a:ext>
            </a:extLst>
          </p:cNvPr>
          <p:cNvSpPr/>
          <p:nvPr/>
        </p:nvSpPr>
        <p:spPr>
          <a:xfrm>
            <a:off x="3626656" y="1567543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961928-8456-0FCE-B115-04E213952B4C}"/>
              </a:ext>
            </a:extLst>
          </p:cNvPr>
          <p:cNvSpPr/>
          <p:nvPr/>
        </p:nvSpPr>
        <p:spPr>
          <a:xfrm>
            <a:off x="1957681" y="2423690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A1589C-831C-6A9D-96FB-0A94A80ED3C8}"/>
              </a:ext>
            </a:extLst>
          </p:cNvPr>
          <p:cNvSpPr/>
          <p:nvPr/>
        </p:nvSpPr>
        <p:spPr>
          <a:xfrm>
            <a:off x="3200300" y="3263030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543F54-C955-B90A-AD7C-4894281C97A0}"/>
              </a:ext>
            </a:extLst>
          </p:cNvPr>
          <p:cNvSpPr/>
          <p:nvPr/>
        </p:nvSpPr>
        <p:spPr>
          <a:xfrm>
            <a:off x="1114912" y="3686761"/>
            <a:ext cx="426356" cy="393757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09A152-187F-0C69-94C8-7CDC5D3AB216}"/>
              </a:ext>
            </a:extLst>
          </p:cNvPr>
          <p:cNvSpPr txBox="1"/>
          <p:nvPr/>
        </p:nvSpPr>
        <p:spPr>
          <a:xfrm>
            <a:off x="5121330" y="735193"/>
            <a:ext cx="916661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Result: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F81699-A1BF-9616-38B8-0E300148DC97}"/>
              </a:ext>
            </a:extLst>
          </p:cNvPr>
          <p:cNvSpPr txBox="1"/>
          <p:nvPr/>
        </p:nvSpPr>
        <p:spPr>
          <a:xfrm>
            <a:off x="5182711" y="2183115"/>
            <a:ext cx="2420021" cy="557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7030A0"/>
                </a:solidFill>
              </a:rPr>
              <a:t>17|09</a:t>
            </a:r>
            <a:r>
              <a:rPr lang="en-US" sz="1400" dirty="0"/>
              <a:t>: pixel in insensitive area</a:t>
            </a:r>
            <a:br>
              <a:rPr lang="en-US" sz="1400" dirty="0"/>
            </a:br>
            <a:r>
              <a:rPr lang="en-US" sz="1200" dirty="0"/>
              <a:t>(additional diagnostic information)</a:t>
            </a:r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6D708B-6AB3-101A-6EF0-14322138EFE7}"/>
              </a:ext>
            </a:extLst>
          </p:cNvPr>
          <p:cNvSpPr txBox="1"/>
          <p:nvPr/>
        </p:nvSpPr>
        <p:spPr>
          <a:xfrm>
            <a:off x="5182711" y="1623275"/>
            <a:ext cx="2061526" cy="557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7030A0"/>
                </a:solidFill>
              </a:rPr>
              <a:t>16|08</a:t>
            </a:r>
            <a:r>
              <a:rPr lang="en-US" sz="1400" dirty="0"/>
              <a:t>: upper adu limit</a:t>
            </a:r>
            <a:br>
              <a:rPr lang="en-US" sz="1400" dirty="0"/>
            </a:br>
            <a:r>
              <a:rPr lang="en-US" sz="1200" dirty="0"/>
              <a:t>(value outside dynamic range)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42AD88-1EB3-4D35-1DD9-80D0C9F2B373}"/>
              </a:ext>
            </a:extLst>
          </p:cNvPr>
          <p:cNvSpPr txBox="1"/>
          <p:nvPr/>
        </p:nvSpPr>
        <p:spPr>
          <a:xfrm>
            <a:off x="5182711" y="1287536"/>
            <a:ext cx="2634247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7030A0"/>
                </a:solidFill>
              </a:rPr>
              <a:t>0..15|0..7</a:t>
            </a:r>
            <a:r>
              <a:rPr lang="en-US" sz="1400" dirty="0"/>
              <a:t>: adu value in telemetry</a:t>
            </a:r>
          </a:p>
        </p:txBody>
      </p:sp>
    </p:spTree>
    <p:extLst>
      <p:ext uri="{BB962C8B-B14F-4D97-AF65-F5344CB8AC3E}">
        <p14:creationId xmlns:p14="http://schemas.microsoft.com/office/powerpoint/2010/main" val="3102853872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6A974-0A2C-0C87-36A9-BBF386C40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harge-cloud">
            <a:extLst>
              <a:ext uri="{FF2B5EF4-FFF2-40B4-BE49-F238E27FC236}">
                <a16:creationId xmlns:a16="http://schemas.microsoft.com/office/drawing/2014/main" id="{0A4AC01F-B2E5-8847-D735-225E74FC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24" y="1231489"/>
            <a:ext cx="3124525" cy="3124525"/>
          </a:xfrm>
          <a:prstGeom prst="rect">
            <a:avLst/>
          </a:prstGeom>
          <a:noFill/>
          <a:effectLst>
            <a:outerShdw blurRad="165100" dist="114300" dir="12120000" sx="107000" sy="107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C2F36-4F0B-7E84-6678-CB309F947FC4}"/>
              </a:ext>
            </a:extLst>
          </p:cNvPr>
          <p:cNvSpPr txBox="1"/>
          <p:nvPr/>
        </p:nvSpPr>
        <p:spPr>
          <a:xfrm>
            <a:off x="4757777" y="1211967"/>
            <a:ext cx="3950832" cy="1884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The absorption of an X-ray photon generates a charge cloud which may extend over several pixels.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In order to reconstruct the energy of the incoming photon, it is necessary to collect all the charge components.</a:t>
            </a:r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1E897E0B-6E3D-E35D-EAA8-54F22BDCEE23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775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5C664-5F61-0831-5FC4-EAEE93CEE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C116F5-40B1-03E0-FF99-02A99B3F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94" t="51903" r="34267" b="2245"/>
          <a:stretch>
            <a:fillRect/>
          </a:stretch>
        </p:blipFill>
        <p:spPr>
          <a:xfrm rot="16200000">
            <a:off x="453163" y="654713"/>
            <a:ext cx="4049486" cy="4115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A9738-5B8F-AEC5-ED7F-868B50F461ED}"/>
              </a:ext>
            </a:extLst>
          </p:cNvPr>
          <p:cNvSpPr txBox="1"/>
          <p:nvPr/>
        </p:nvSpPr>
        <p:spPr>
          <a:xfrm>
            <a:off x="700644" y="4713514"/>
            <a:ext cx="3740727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transmitted environment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86193-EF39-DA37-E3BD-353E60FD6037}"/>
              </a:ext>
            </a:extLst>
          </p:cNvPr>
          <p:cNvSpPr txBox="1"/>
          <p:nvPr/>
        </p:nvSpPr>
        <p:spPr>
          <a:xfrm>
            <a:off x="7267699" y="1155171"/>
            <a:ext cx="1648780" cy="1884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same telemetry as that required for the uncompressed transmission of</a:t>
            </a:r>
            <a:br>
              <a:rPr lang="en-US" sz="1400" dirty="0"/>
            </a:br>
            <a:r>
              <a:rPr lang="en-US" sz="1400" b="1" dirty="0"/>
              <a:t>12 pixels</a:t>
            </a:r>
            <a:r>
              <a:rPr lang="en-US" sz="1400" dirty="0"/>
              <a:t>, but information about </a:t>
            </a:r>
            <a:r>
              <a:rPr lang="en-US" sz="1400" b="1" dirty="0"/>
              <a:t>46 pixels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00437C-8818-47D3-021D-6A9653B51D24}"/>
              </a:ext>
            </a:extLst>
          </p:cNvPr>
          <p:cNvSpPr txBox="1"/>
          <p:nvPr/>
        </p:nvSpPr>
        <p:spPr>
          <a:xfrm>
            <a:off x="4906883" y="1205937"/>
            <a:ext cx="19896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  <a:cs typeface="Courier New" panose="02070309020205020404" pitchFamily="49" charset="0"/>
              </a:rPr>
              <a:t>number of pixels with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+mj-lt"/>
                <a:cs typeface="Courier New" panose="02070309020205020404" pitchFamily="49" charset="0"/>
              </a:rPr>
              <a:t>adu ignored due to MIPs:   6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+mj-lt"/>
                <a:cs typeface="Courier New" panose="02070309020205020404" pitchFamily="49" charset="0"/>
              </a:rPr>
              <a:t>rough upper limits:            11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+mj-lt"/>
                <a:cs typeface="Courier New" panose="02070309020205020404" pitchFamily="49" charset="0"/>
              </a:rPr>
              <a:t>sensitive upper limits:       17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+mj-lt"/>
                <a:cs typeface="Courier New" panose="02070309020205020404" pitchFamily="49" charset="0"/>
              </a:rPr>
              <a:t>known adu values:             12</a:t>
            </a:r>
          </a:p>
          <a:p>
            <a:r>
              <a:rPr lang="en-US" sz="1100" dirty="0">
                <a:latin typeface="+mj-lt"/>
                <a:cs typeface="Courier New" panose="02070309020205020404" pitchFamily="49" charset="0"/>
              </a:rPr>
              <a:t>                                                    ---</a:t>
            </a:r>
          </a:p>
          <a:p>
            <a:r>
              <a:rPr lang="en-US" sz="1100" dirty="0">
                <a:latin typeface="+mj-lt"/>
                <a:cs typeface="Courier New" panose="02070309020205020404" pitchFamily="49" charset="0"/>
              </a:rPr>
              <a:t>                                                    46</a:t>
            </a:r>
          </a:p>
          <a:p>
            <a:r>
              <a:rPr lang="en-US" sz="1100" dirty="0">
                <a:latin typeface="+mj-lt"/>
                <a:cs typeface="Courier New" panose="02070309020205020404" pitchFamily="49" charset="0"/>
              </a:rPr>
              <a:t>number of 32-bit words:        12</a:t>
            </a:r>
          </a:p>
        </p:txBody>
      </p:sp>
      <p:sp>
        <p:nvSpPr>
          <p:cNvPr id="2" name="Textfeld 48">
            <a:extLst>
              <a:ext uri="{FF2B5EF4-FFF2-40B4-BE49-F238E27FC236}">
                <a16:creationId xmlns:a16="http://schemas.microsoft.com/office/drawing/2014/main" id="{7CE78B76-6908-3697-8D1F-8B96A45D5010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1A9B2-3E29-90CD-5D12-7DF1270D115B}"/>
              </a:ext>
            </a:extLst>
          </p:cNvPr>
          <p:cNvSpPr txBox="1"/>
          <p:nvPr/>
        </p:nvSpPr>
        <p:spPr>
          <a:xfrm>
            <a:off x="5121330" y="3023110"/>
            <a:ext cx="3209533" cy="1850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/>
              <a:t>telemetry stream: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|008_008_00090|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|005_007_00067|08_16_08_16_00_08_16_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|006_007_00088|08_</a:t>
            </a:r>
            <a:r>
              <a:rPr lang="en-US" sz="1200" b="1" dirty="0">
                <a:solidFill>
                  <a:srgbClr val="FF0000"/>
                </a:solidFill>
              </a:rPr>
              <a:t>10</a:t>
            </a:r>
            <a:r>
              <a:rPr lang="en-US" sz="1200" dirty="0"/>
              <a:t>_08_00_16_08_</a:t>
            </a:r>
            <a:r>
              <a:rPr lang="en-US" sz="1200" b="1" dirty="0">
                <a:solidFill>
                  <a:srgbClr val="FF0000"/>
                </a:solidFill>
              </a:rPr>
              <a:t>01</a:t>
            </a:r>
            <a:r>
              <a:rPr lang="en-US" sz="1200" dirty="0"/>
              <a:t>_08|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|008_007_00070|08_00_08_16_16_08_</a:t>
            </a:r>
            <a:r>
              <a:rPr lang="en-US" sz="1200" b="1" dirty="0">
                <a:solidFill>
                  <a:srgbClr val="FF0000"/>
                </a:solidFill>
              </a:rPr>
              <a:t>05</a:t>
            </a:r>
            <a:r>
              <a:rPr lang="en-US" sz="1200" dirty="0"/>
              <a:t>_08|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|004_005_00055|</a:t>
            </a:r>
            <a:r>
              <a:rPr lang="en-US" sz="1200" dirty="0">
                <a:solidFill>
                  <a:srgbClr val="7030A0"/>
                </a:solidFill>
              </a:rPr>
              <a:t>09</a:t>
            </a:r>
            <a:r>
              <a:rPr lang="en-US" sz="1200" dirty="0"/>
              <a:t>_16_08_</a:t>
            </a:r>
            <a:r>
              <a:rPr lang="en-US" sz="1200" dirty="0">
                <a:solidFill>
                  <a:srgbClr val="7030A0"/>
                </a:solidFill>
              </a:rPr>
              <a:t>17</a:t>
            </a:r>
            <a:r>
              <a:rPr lang="en-US" sz="1200" dirty="0"/>
              <a:t>_16_</a:t>
            </a:r>
            <a:r>
              <a:rPr lang="en-US" sz="1200" dirty="0">
                <a:solidFill>
                  <a:srgbClr val="7030A0"/>
                </a:solidFill>
              </a:rPr>
              <a:t>09</a:t>
            </a:r>
            <a:r>
              <a:rPr lang="en-US" sz="1200" dirty="0"/>
              <a:t>_</a:t>
            </a:r>
            <a:r>
              <a:rPr lang="en-US" sz="1200" b="1" dirty="0">
                <a:solidFill>
                  <a:srgbClr val="FF0000"/>
                </a:solidFill>
              </a:rPr>
              <a:t>11</a:t>
            </a:r>
            <a:r>
              <a:rPr lang="en-US" sz="1200" dirty="0"/>
              <a:t>_08|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|007_003_00054|08_16_09_16_</a:t>
            </a:r>
            <a:r>
              <a:rPr lang="en-US" sz="1200" dirty="0">
                <a:solidFill>
                  <a:srgbClr val="7030A0"/>
                </a:solidFill>
              </a:rPr>
              <a:t>17</a:t>
            </a:r>
            <a:r>
              <a:rPr lang="en-US" sz="1200" dirty="0"/>
              <a:t>_</a:t>
            </a:r>
            <a:r>
              <a:rPr lang="en-US" sz="1200" b="1" dirty="0">
                <a:solidFill>
                  <a:srgbClr val="FF0000"/>
                </a:solidFill>
              </a:rPr>
              <a:t>03</a:t>
            </a:r>
            <a:r>
              <a:rPr lang="en-US" sz="1200" dirty="0"/>
              <a:t>_16_</a:t>
            </a:r>
            <a:r>
              <a:rPr lang="en-US" sz="1200" dirty="0">
                <a:solidFill>
                  <a:srgbClr val="7030A0"/>
                </a:solidFill>
              </a:rPr>
              <a:t>09</a:t>
            </a:r>
            <a:r>
              <a:rPr lang="en-US" sz="1200" dirty="0"/>
              <a:t>|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|002_002_00059|</a:t>
            </a:r>
          </a:p>
        </p:txBody>
      </p:sp>
    </p:spTree>
    <p:extLst>
      <p:ext uri="{BB962C8B-B14F-4D97-AF65-F5344CB8AC3E}">
        <p14:creationId xmlns:p14="http://schemas.microsoft.com/office/powerpoint/2010/main" val="1302656587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2BD9F-D17E-C6DF-28E3-878C444A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5DB99-E13C-E20B-5CE5-0ED3B08C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84" t="52469" r="1377" b="1679"/>
          <a:stretch>
            <a:fillRect/>
          </a:stretch>
        </p:blipFill>
        <p:spPr>
          <a:xfrm rot="16200000">
            <a:off x="503963" y="632942"/>
            <a:ext cx="4049486" cy="4115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B6754-242E-B006-E260-26F5826DA2E4}"/>
              </a:ext>
            </a:extLst>
          </p:cNvPr>
          <p:cNvSpPr txBox="1"/>
          <p:nvPr/>
        </p:nvSpPr>
        <p:spPr>
          <a:xfrm>
            <a:off x="700644" y="4713514"/>
            <a:ext cx="3740727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reconstructed adu values</a:t>
            </a:r>
          </a:p>
        </p:txBody>
      </p:sp>
      <p:sp>
        <p:nvSpPr>
          <p:cNvPr id="8" name="Textfeld 48">
            <a:extLst>
              <a:ext uri="{FF2B5EF4-FFF2-40B4-BE49-F238E27FC236}">
                <a16:creationId xmlns:a16="http://schemas.microsoft.com/office/drawing/2014/main" id="{1906AFFA-1EC4-FE28-FD9A-92016C6B344E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BEC796-8BBD-CBF2-8BD1-45B3A8117CA0}"/>
              </a:ext>
            </a:extLst>
          </p:cNvPr>
          <p:cNvGrpSpPr/>
          <p:nvPr/>
        </p:nvGrpSpPr>
        <p:grpSpPr>
          <a:xfrm>
            <a:off x="5034494" y="1834795"/>
            <a:ext cx="3476484" cy="2840125"/>
            <a:chOff x="5117621" y="1811044"/>
            <a:chExt cx="3476484" cy="2840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BFBC56-630E-8B81-C941-0B295DEEB6F1}"/>
                </a:ext>
              </a:extLst>
            </p:cNvPr>
            <p:cNvSpPr/>
            <p:nvPr/>
          </p:nvSpPr>
          <p:spPr>
            <a:xfrm>
              <a:off x="5117621" y="3330940"/>
              <a:ext cx="326572" cy="3265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2BCADA-23B7-31D9-22AC-32BA52DEAA61}"/>
                </a:ext>
              </a:extLst>
            </p:cNvPr>
            <p:cNvSpPr/>
            <p:nvPr/>
          </p:nvSpPr>
          <p:spPr>
            <a:xfrm>
              <a:off x="5117621" y="4324597"/>
              <a:ext cx="326572" cy="3265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AB7B12-B998-F227-5768-33DFF971BF09}"/>
                </a:ext>
              </a:extLst>
            </p:cNvPr>
            <p:cNvSpPr/>
            <p:nvPr/>
          </p:nvSpPr>
          <p:spPr>
            <a:xfrm>
              <a:off x="5117621" y="3827768"/>
              <a:ext cx="326572" cy="326572"/>
            </a:xfrm>
            <a:prstGeom prst="rect">
              <a:avLst/>
            </a:prstGeom>
            <a:solidFill>
              <a:srgbClr val="FFF8CD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309517-29B6-E7E5-CFFC-3676C665866F}"/>
                </a:ext>
              </a:extLst>
            </p:cNvPr>
            <p:cNvSpPr/>
            <p:nvPr/>
          </p:nvSpPr>
          <p:spPr>
            <a:xfrm>
              <a:off x="5117621" y="2834112"/>
              <a:ext cx="326572" cy="326572"/>
            </a:xfrm>
            <a:prstGeom prst="rect">
              <a:avLst/>
            </a:prstGeom>
            <a:solidFill>
              <a:srgbClr val="FFFF6C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A750FA-5F09-0B89-5629-3E6B4B494BFA}"/>
                </a:ext>
              </a:extLst>
            </p:cNvPr>
            <p:cNvSpPr/>
            <p:nvPr/>
          </p:nvSpPr>
          <p:spPr>
            <a:xfrm>
              <a:off x="5117621" y="2337284"/>
              <a:ext cx="326572" cy="326572"/>
            </a:xfrm>
            <a:prstGeom prst="rect">
              <a:avLst/>
            </a:prstGeom>
            <a:solidFill>
              <a:srgbClr val="00FF77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12A772-5F7F-87EA-FFEE-948227B45E66}"/>
                </a:ext>
              </a:extLst>
            </p:cNvPr>
            <p:cNvSpPr/>
            <p:nvPr/>
          </p:nvSpPr>
          <p:spPr>
            <a:xfrm>
              <a:off x="5117621" y="1840456"/>
              <a:ext cx="326572" cy="326572"/>
            </a:xfrm>
            <a:prstGeom prst="rect">
              <a:avLst/>
            </a:prstGeom>
            <a:solidFill>
              <a:srgbClr val="CC9A0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44D08D-90D4-86A0-2E84-0B1807F642B2}"/>
                </a:ext>
              </a:extLst>
            </p:cNvPr>
            <p:cNvSpPr txBox="1"/>
            <p:nvPr/>
          </p:nvSpPr>
          <p:spPr>
            <a:xfrm>
              <a:off x="5651592" y="3351967"/>
              <a:ext cx="1323504" cy="333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/>
                <a:t>insensitive area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A7B233-AEA8-98BE-EF2B-96E6842A68C0}"/>
                </a:ext>
              </a:extLst>
            </p:cNvPr>
            <p:cNvSpPr txBox="1"/>
            <p:nvPr/>
          </p:nvSpPr>
          <p:spPr>
            <a:xfrm>
              <a:off x="5651592" y="1811044"/>
              <a:ext cx="2791763" cy="33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/>
                <a:t>trigger pixel, charge known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CCDD9D-4B1E-4976-6343-0B0C143BDB7C}"/>
                </a:ext>
              </a:extLst>
            </p:cNvPr>
            <p:cNvSpPr txBox="1"/>
            <p:nvPr/>
          </p:nvSpPr>
          <p:spPr>
            <a:xfrm>
              <a:off x="5651592" y="2301842"/>
              <a:ext cx="2791763" cy="33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/>
                <a:t>neighbour pixel, charge known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AC4AE5-175C-0B79-383D-EB73587F6B7B}"/>
                </a:ext>
              </a:extLst>
            </p:cNvPr>
            <p:cNvSpPr txBox="1"/>
            <p:nvPr/>
          </p:nvSpPr>
          <p:spPr>
            <a:xfrm>
              <a:off x="5651592" y="2721389"/>
              <a:ext cx="2942513" cy="592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/>
                <a:t>‘critical’ pixel, charge ≥ 40 adu may be present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32098E-5A11-A722-6C7E-741CA62E46A1}"/>
                </a:ext>
              </a:extLst>
            </p:cNvPr>
            <p:cNvSpPr txBox="1"/>
            <p:nvPr/>
          </p:nvSpPr>
          <p:spPr>
            <a:xfrm>
              <a:off x="5651592" y="4286062"/>
              <a:ext cx="2942513" cy="33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/>
                <a:t>uncritical upper limit, ’clean’ pixel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8B896A-A475-2DC6-B366-1ED5BDAC4CEF}"/>
                </a:ext>
              </a:extLst>
            </p:cNvPr>
            <p:cNvSpPr txBox="1"/>
            <p:nvPr/>
          </p:nvSpPr>
          <p:spPr>
            <a:xfrm>
              <a:off x="5651592" y="3807140"/>
              <a:ext cx="2942513" cy="33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/>
                <a:t>uncritical diagonal neighbour pixel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27D554-BF74-4592-44BA-3D16CB9E1F08}"/>
                </a:ext>
              </a:extLst>
            </p:cNvPr>
            <p:cNvGrpSpPr/>
            <p:nvPr/>
          </p:nvGrpSpPr>
          <p:grpSpPr>
            <a:xfrm>
              <a:off x="5117621" y="4324596"/>
              <a:ext cx="326572" cy="326573"/>
              <a:chOff x="5117621" y="4324596"/>
              <a:chExt cx="326572" cy="326573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8AB1F86-D857-662B-5B29-D0132769773B}"/>
                  </a:ext>
                </a:extLst>
              </p:cNvPr>
              <p:cNvCxnSpPr/>
              <p:nvPr/>
            </p:nvCxnSpPr>
            <p:spPr>
              <a:xfrm flipV="1">
                <a:off x="5117621" y="4324597"/>
                <a:ext cx="326572" cy="326572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D27440E-5733-ECE3-4557-6496206538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17621" y="4324596"/>
                <a:ext cx="326572" cy="32657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7A18DC9-B1BA-FD45-18ED-4FBB1198A1A8}"/>
              </a:ext>
            </a:extLst>
          </p:cNvPr>
          <p:cNvSpPr txBox="1"/>
          <p:nvPr/>
        </p:nvSpPr>
        <p:spPr>
          <a:xfrm>
            <a:off x="4919145" y="655370"/>
            <a:ext cx="3512336" cy="99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result from pattern recognition for a constant threshold for of 41 adu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(everything below 41 adu is ignored)</a:t>
            </a:r>
          </a:p>
        </p:txBody>
      </p:sp>
    </p:spTree>
    <p:extLst>
      <p:ext uri="{BB962C8B-B14F-4D97-AF65-F5344CB8AC3E}">
        <p14:creationId xmlns:p14="http://schemas.microsoft.com/office/powerpoint/2010/main" val="2824626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6507-4CE7-AB8F-8D1A-9B5047D8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D0A26-AF87-8CC5-16C3-D8BA8A7A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84" t="52469" r="1377" b="1679"/>
          <a:stretch>
            <a:fillRect/>
          </a:stretch>
        </p:blipFill>
        <p:spPr>
          <a:xfrm rot="16200000">
            <a:off x="503963" y="632942"/>
            <a:ext cx="4049486" cy="411561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B33E5E-F26D-8A2C-D808-75E4998D37E0}"/>
              </a:ext>
            </a:extLst>
          </p:cNvPr>
          <p:cNvSpPr/>
          <p:nvPr/>
        </p:nvSpPr>
        <p:spPr>
          <a:xfrm>
            <a:off x="2296978" y="1066800"/>
            <a:ext cx="989137" cy="141089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808010-E2FA-809B-B6E6-156A0245026B}"/>
              </a:ext>
            </a:extLst>
          </p:cNvPr>
          <p:cNvSpPr/>
          <p:nvPr/>
        </p:nvSpPr>
        <p:spPr>
          <a:xfrm>
            <a:off x="3537454" y="1066799"/>
            <a:ext cx="591861" cy="14108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1C740E-7B69-4C73-A099-AA238FBCDBAE}"/>
              </a:ext>
            </a:extLst>
          </p:cNvPr>
          <p:cNvSpPr/>
          <p:nvPr/>
        </p:nvSpPr>
        <p:spPr>
          <a:xfrm>
            <a:off x="3140178" y="3178629"/>
            <a:ext cx="989137" cy="5442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3F1E25-FA7B-2B4F-608A-6EEB262EC1B5}"/>
              </a:ext>
            </a:extLst>
          </p:cNvPr>
          <p:cNvSpPr/>
          <p:nvPr/>
        </p:nvSpPr>
        <p:spPr>
          <a:xfrm>
            <a:off x="1867271" y="2347953"/>
            <a:ext cx="989137" cy="9649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3AE46A0-F5F2-4FE8-5F54-BE14E4EAABFE}"/>
              </a:ext>
            </a:extLst>
          </p:cNvPr>
          <p:cNvSpPr/>
          <p:nvPr/>
        </p:nvSpPr>
        <p:spPr>
          <a:xfrm>
            <a:off x="641267" y="3182774"/>
            <a:ext cx="1399969" cy="137034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F90D1-9E8C-31AC-9EDF-013BD36D8190}"/>
              </a:ext>
            </a:extLst>
          </p:cNvPr>
          <p:cNvSpPr txBox="1"/>
          <p:nvPr/>
        </p:nvSpPr>
        <p:spPr>
          <a:xfrm>
            <a:off x="5002566" y="3006188"/>
            <a:ext cx="2994089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invalid because next to insensitve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26B2E-B155-19B5-6026-F172B4B9BF11}"/>
              </a:ext>
            </a:extLst>
          </p:cNvPr>
          <p:cNvSpPr txBox="1"/>
          <p:nvPr/>
        </p:nvSpPr>
        <p:spPr>
          <a:xfrm>
            <a:off x="5002566" y="1885702"/>
            <a:ext cx="1966564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invalid because of shape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D88A7-B5D7-7C7D-4FA7-760C42ECD3FC}"/>
              </a:ext>
            </a:extLst>
          </p:cNvPr>
          <p:cNvSpPr txBox="1"/>
          <p:nvPr/>
        </p:nvSpPr>
        <p:spPr>
          <a:xfrm>
            <a:off x="5002566" y="3437166"/>
            <a:ext cx="3086038" cy="850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invalid because no triggering pixel</a:t>
            </a:r>
            <a:br>
              <a:rPr lang="en-US" sz="1400" dirty="0"/>
            </a:br>
            <a:r>
              <a:rPr lang="en-US" sz="1400" dirty="0"/>
              <a:t>(only present in telemetry because next</a:t>
            </a:r>
            <a:br>
              <a:rPr lang="en-US" sz="1400" dirty="0"/>
            </a:br>
            <a:r>
              <a:rPr lang="en-US" sz="1400" dirty="0"/>
              <a:t>to triggering pixel)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BD591-8000-2804-80E3-7BBFEE8CBEE7}"/>
              </a:ext>
            </a:extLst>
          </p:cNvPr>
          <p:cNvSpPr txBox="1"/>
          <p:nvPr/>
        </p:nvSpPr>
        <p:spPr>
          <a:xfrm>
            <a:off x="5002566" y="2316679"/>
            <a:ext cx="2547172" cy="592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charge cannot be reconstructed,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potentially invalid shape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585F90-2A08-4FD6-35AE-2CFAD7B1AB25}"/>
              </a:ext>
            </a:extLst>
          </p:cNvPr>
          <p:cNvSpPr txBox="1"/>
          <p:nvPr/>
        </p:nvSpPr>
        <p:spPr>
          <a:xfrm>
            <a:off x="4816261" y="4512176"/>
            <a:ext cx="4051174" cy="368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00612C"/>
                </a:solidFill>
                <a:sym typeface="Wingdings" pitchFamily="2" charset="2"/>
              </a:rPr>
              <a:t></a:t>
            </a:r>
            <a:r>
              <a:rPr lang="en-US" sz="1600" b="1" dirty="0">
                <a:solidFill>
                  <a:srgbClr val="00612C"/>
                </a:solidFill>
              </a:rPr>
              <a:t> only two valid photon events </a:t>
            </a:r>
            <a:r>
              <a:rPr lang="en-US" sz="1600" b="1" dirty="0">
                <a:solidFill>
                  <a:srgbClr val="00612C"/>
                </a:solidFill>
                <a:sym typeface="Wingdings" pitchFamily="2" charset="2"/>
              </a:rPr>
              <a:t>recognizable</a:t>
            </a:r>
            <a:endParaRPr lang="en-US" sz="1600" b="1" dirty="0">
              <a:solidFill>
                <a:srgbClr val="00612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E9F8D-F945-2491-6C54-C49DC3E1A32F}"/>
              </a:ext>
            </a:extLst>
          </p:cNvPr>
          <p:cNvSpPr txBox="1"/>
          <p:nvPr/>
        </p:nvSpPr>
        <p:spPr>
          <a:xfrm>
            <a:off x="700644" y="4713514"/>
            <a:ext cx="3740727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reconstructed adu values</a:t>
            </a:r>
          </a:p>
        </p:txBody>
      </p:sp>
      <p:sp>
        <p:nvSpPr>
          <p:cNvPr id="6" name="Textfeld 48">
            <a:extLst>
              <a:ext uri="{FF2B5EF4-FFF2-40B4-BE49-F238E27FC236}">
                <a16:creationId xmlns:a16="http://schemas.microsoft.com/office/drawing/2014/main" id="{C45E1044-C4C1-69F5-265C-B0BE08D0F712}"/>
              </a:ext>
            </a:extLst>
          </p:cNvPr>
          <p:cNvSpPr txBox="1"/>
          <p:nvPr/>
        </p:nvSpPr>
        <p:spPr>
          <a:xfrm>
            <a:off x="1" y="74228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event compression for the „18|10“ case </a:t>
            </a:r>
            <a:endParaRPr lang="de-DE" sz="2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8ECEB-15C4-08A9-2D56-993348E3081A}"/>
              </a:ext>
            </a:extLst>
          </p:cNvPr>
          <p:cNvSpPr txBox="1"/>
          <p:nvPr/>
        </p:nvSpPr>
        <p:spPr>
          <a:xfrm>
            <a:off x="4919145" y="655370"/>
            <a:ext cx="3512336" cy="99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result from pattern recognition for a constant threshold for of 41 adu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(everything below 41 adu is ignored)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6FA7AB-93D8-FE7B-6D3D-C103BD285C45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4251366" y="1885702"/>
            <a:ext cx="751200" cy="166777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2FDACF-FC30-005A-AAD3-56E2C877BFF9}"/>
              </a:ext>
            </a:extLst>
          </p:cNvPr>
          <p:cNvCxnSpPr>
            <a:stCxn id="16" idx="1"/>
          </p:cNvCxnSpPr>
          <p:nvPr/>
        </p:nvCxnSpPr>
        <p:spPr>
          <a:xfrm flipH="1">
            <a:off x="2992582" y="2612722"/>
            <a:ext cx="2009984" cy="94852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2B3E96-FD7D-E205-D244-8CBCD048D5BB}"/>
              </a:ext>
            </a:extLst>
          </p:cNvPr>
          <p:cNvCxnSpPr>
            <a:stCxn id="13" idx="1"/>
          </p:cNvCxnSpPr>
          <p:nvPr/>
        </p:nvCxnSpPr>
        <p:spPr>
          <a:xfrm flipH="1">
            <a:off x="4251366" y="3172965"/>
            <a:ext cx="751200" cy="264201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E1357C9E-100D-711D-FE65-67D5CB9EC7EB}"/>
              </a:ext>
            </a:extLst>
          </p:cNvPr>
          <p:cNvSpPr/>
          <p:nvPr/>
        </p:nvSpPr>
        <p:spPr>
          <a:xfrm>
            <a:off x="3029610" y="3681227"/>
            <a:ext cx="1949697" cy="751110"/>
          </a:xfrm>
          <a:custGeom>
            <a:avLst/>
            <a:gdLst>
              <a:gd name="connsiteX0" fmla="*/ 1733797 w 1733797"/>
              <a:gd name="connsiteY0" fmla="*/ 0 h 631066"/>
              <a:gd name="connsiteX1" fmla="*/ 1365662 w 1733797"/>
              <a:gd name="connsiteY1" fmla="*/ 201880 h 631066"/>
              <a:gd name="connsiteX2" fmla="*/ 1033153 w 1733797"/>
              <a:gd name="connsiteY2" fmla="*/ 593766 h 631066"/>
              <a:gd name="connsiteX3" fmla="*/ 261257 w 1733797"/>
              <a:gd name="connsiteY3" fmla="*/ 605642 h 631066"/>
              <a:gd name="connsiteX4" fmla="*/ 0 w 1733797"/>
              <a:gd name="connsiteY4" fmla="*/ 510639 h 631066"/>
              <a:gd name="connsiteX0" fmla="*/ 1733797 w 1733797"/>
              <a:gd name="connsiteY0" fmla="*/ 0 h 686266"/>
              <a:gd name="connsiteX1" fmla="*/ 1365662 w 1733797"/>
              <a:gd name="connsiteY1" fmla="*/ 201880 h 686266"/>
              <a:gd name="connsiteX2" fmla="*/ 938150 w 1733797"/>
              <a:gd name="connsiteY2" fmla="*/ 665018 h 686266"/>
              <a:gd name="connsiteX3" fmla="*/ 261257 w 1733797"/>
              <a:gd name="connsiteY3" fmla="*/ 605642 h 686266"/>
              <a:gd name="connsiteX4" fmla="*/ 0 w 1733797"/>
              <a:gd name="connsiteY4" fmla="*/ 510639 h 686266"/>
              <a:gd name="connsiteX0" fmla="*/ 1733797 w 1733797"/>
              <a:gd name="connsiteY0" fmla="*/ 0 h 691214"/>
              <a:gd name="connsiteX1" fmla="*/ 1365662 w 1733797"/>
              <a:gd name="connsiteY1" fmla="*/ 201880 h 691214"/>
              <a:gd name="connsiteX2" fmla="*/ 938150 w 1733797"/>
              <a:gd name="connsiteY2" fmla="*/ 665018 h 691214"/>
              <a:gd name="connsiteX3" fmla="*/ 280307 w 1733797"/>
              <a:gd name="connsiteY3" fmla="*/ 627867 h 691214"/>
              <a:gd name="connsiteX4" fmla="*/ 0 w 1733797"/>
              <a:gd name="connsiteY4" fmla="*/ 510639 h 691214"/>
              <a:gd name="connsiteX0" fmla="*/ 1803647 w 1803647"/>
              <a:gd name="connsiteY0" fmla="*/ 0 h 691214"/>
              <a:gd name="connsiteX1" fmla="*/ 1435512 w 1803647"/>
              <a:gd name="connsiteY1" fmla="*/ 201880 h 691214"/>
              <a:gd name="connsiteX2" fmla="*/ 1008000 w 1803647"/>
              <a:gd name="connsiteY2" fmla="*/ 665018 h 691214"/>
              <a:gd name="connsiteX3" fmla="*/ 350157 w 1803647"/>
              <a:gd name="connsiteY3" fmla="*/ 627867 h 691214"/>
              <a:gd name="connsiteX4" fmla="*/ 0 w 1803647"/>
              <a:gd name="connsiteY4" fmla="*/ 453489 h 691214"/>
              <a:gd name="connsiteX0" fmla="*/ 1803647 w 1803647"/>
              <a:gd name="connsiteY0" fmla="*/ 0 h 686039"/>
              <a:gd name="connsiteX1" fmla="*/ 1435512 w 1803647"/>
              <a:gd name="connsiteY1" fmla="*/ 201880 h 686039"/>
              <a:gd name="connsiteX2" fmla="*/ 852425 w 1803647"/>
              <a:gd name="connsiteY2" fmla="*/ 658668 h 686039"/>
              <a:gd name="connsiteX3" fmla="*/ 350157 w 1803647"/>
              <a:gd name="connsiteY3" fmla="*/ 627867 h 686039"/>
              <a:gd name="connsiteX4" fmla="*/ 0 w 1803647"/>
              <a:gd name="connsiteY4" fmla="*/ 453489 h 686039"/>
              <a:gd name="connsiteX0" fmla="*/ 1803647 w 1803647"/>
              <a:gd name="connsiteY0" fmla="*/ 0 h 693138"/>
              <a:gd name="connsiteX1" fmla="*/ 1435512 w 1803647"/>
              <a:gd name="connsiteY1" fmla="*/ 201880 h 693138"/>
              <a:gd name="connsiteX2" fmla="*/ 852425 w 1803647"/>
              <a:gd name="connsiteY2" fmla="*/ 658668 h 693138"/>
              <a:gd name="connsiteX3" fmla="*/ 350157 w 1803647"/>
              <a:gd name="connsiteY3" fmla="*/ 627867 h 693138"/>
              <a:gd name="connsiteX4" fmla="*/ 0 w 1803647"/>
              <a:gd name="connsiteY4" fmla="*/ 453489 h 693138"/>
              <a:gd name="connsiteX0" fmla="*/ 1803647 w 1803647"/>
              <a:gd name="connsiteY0" fmla="*/ 0 h 703485"/>
              <a:gd name="connsiteX1" fmla="*/ 1435512 w 1803647"/>
              <a:gd name="connsiteY1" fmla="*/ 201880 h 703485"/>
              <a:gd name="connsiteX2" fmla="*/ 852425 w 1803647"/>
              <a:gd name="connsiteY2" fmla="*/ 658668 h 703485"/>
              <a:gd name="connsiteX3" fmla="*/ 296182 w 1803647"/>
              <a:gd name="connsiteY3" fmla="*/ 653267 h 703485"/>
              <a:gd name="connsiteX4" fmla="*/ 0 w 1803647"/>
              <a:gd name="connsiteY4" fmla="*/ 453489 h 703485"/>
              <a:gd name="connsiteX0" fmla="*/ 1803647 w 1803647"/>
              <a:gd name="connsiteY0" fmla="*/ 0 h 703485"/>
              <a:gd name="connsiteX1" fmla="*/ 1435512 w 1803647"/>
              <a:gd name="connsiteY1" fmla="*/ 201880 h 703485"/>
              <a:gd name="connsiteX2" fmla="*/ 852425 w 1803647"/>
              <a:gd name="connsiteY2" fmla="*/ 658668 h 703485"/>
              <a:gd name="connsiteX3" fmla="*/ 296182 w 1803647"/>
              <a:gd name="connsiteY3" fmla="*/ 653267 h 703485"/>
              <a:gd name="connsiteX4" fmla="*/ 0 w 1803647"/>
              <a:gd name="connsiteY4" fmla="*/ 453489 h 703485"/>
              <a:gd name="connsiteX0" fmla="*/ 1949697 w 1949697"/>
              <a:gd name="connsiteY0" fmla="*/ 0 h 751110"/>
              <a:gd name="connsiteX1" fmla="*/ 1435512 w 1949697"/>
              <a:gd name="connsiteY1" fmla="*/ 249505 h 751110"/>
              <a:gd name="connsiteX2" fmla="*/ 852425 w 1949697"/>
              <a:gd name="connsiteY2" fmla="*/ 706293 h 751110"/>
              <a:gd name="connsiteX3" fmla="*/ 296182 w 1949697"/>
              <a:gd name="connsiteY3" fmla="*/ 700892 h 751110"/>
              <a:gd name="connsiteX4" fmla="*/ 0 w 1949697"/>
              <a:gd name="connsiteY4" fmla="*/ 501114 h 75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697" h="751110">
                <a:moveTo>
                  <a:pt x="1949697" y="0"/>
                </a:moveTo>
                <a:cubicBezTo>
                  <a:pt x="1824016" y="51459"/>
                  <a:pt x="1618391" y="131790"/>
                  <a:pt x="1435512" y="249505"/>
                </a:cubicBezTo>
                <a:cubicBezTo>
                  <a:pt x="1252633" y="367220"/>
                  <a:pt x="1042313" y="631062"/>
                  <a:pt x="852425" y="706293"/>
                </a:cubicBezTo>
                <a:cubicBezTo>
                  <a:pt x="662537" y="781524"/>
                  <a:pt x="484249" y="749671"/>
                  <a:pt x="296182" y="700892"/>
                </a:cubicBezTo>
                <a:cubicBezTo>
                  <a:pt x="117640" y="658463"/>
                  <a:pt x="44532" y="541688"/>
                  <a:pt x="0" y="501114"/>
                </a:cubicBezTo>
              </a:path>
            </a:pathLst>
          </a:custGeom>
          <a:noFill/>
          <a:ln w="5080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86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0455E-E9DC-D4CA-117B-B651EC514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14DCADF-8215-897B-E3BA-F05DE02643F2}"/>
              </a:ext>
            </a:extLst>
          </p:cNvPr>
          <p:cNvSpPr txBox="1"/>
          <p:nvPr/>
        </p:nvSpPr>
        <p:spPr>
          <a:xfrm>
            <a:off x="0" y="3625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Testing the event compression algorithm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CE8A3-70D1-CAF6-06F1-770F59961F2B}"/>
              </a:ext>
            </a:extLst>
          </p:cNvPr>
          <p:cNvSpPr txBox="1"/>
          <p:nvPr/>
        </p:nvSpPr>
        <p:spPr>
          <a:xfrm>
            <a:off x="1915886" y="1705679"/>
            <a:ext cx="5527001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Data taken in parallel in uncompressed and compressed mode (in April 2018).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After decoding the compressed data, all 3.2 million events agreed exactly in position and charge.</a:t>
            </a:r>
          </a:p>
        </p:txBody>
      </p:sp>
    </p:spTree>
    <p:extLst>
      <p:ext uri="{BB962C8B-B14F-4D97-AF65-F5344CB8AC3E}">
        <p14:creationId xmlns:p14="http://schemas.microsoft.com/office/powerpoint/2010/main" val="2603144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4AE31-88A3-121D-AFAF-12C4A94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D45A15-4432-9EA7-056D-FCFDE1AFB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10"/>
          <a:stretch>
            <a:fillRect/>
          </a:stretch>
        </p:blipFill>
        <p:spPr>
          <a:xfrm>
            <a:off x="4647925" y="2947845"/>
            <a:ext cx="1815172" cy="2017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7D1A5-325E-4AA5-4DA5-8A7BB7B56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10"/>
          <a:stretch>
            <a:fillRect/>
          </a:stretch>
        </p:blipFill>
        <p:spPr>
          <a:xfrm>
            <a:off x="2497771" y="2947846"/>
            <a:ext cx="1833568" cy="2017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A8B2F5-C15C-5E10-EDA7-66F826AF11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257" b="1"/>
          <a:stretch>
            <a:fillRect/>
          </a:stretch>
        </p:blipFill>
        <p:spPr>
          <a:xfrm>
            <a:off x="359287" y="2947846"/>
            <a:ext cx="1821898" cy="1993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39CE0D-C460-D806-92D9-CB97D5DBEA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234"/>
          <a:stretch>
            <a:fillRect/>
          </a:stretch>
        </p:blipFill>
        <p:spPr>
          <a:xfrm>
            <a:off x="6790345" y="776325"/>
            <a:ext cx="1823457" cy="1993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DEBF67-BB05-E29E-7785-75E527C7EE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234"/>
          <a:stretch>
            <a:fillRect/>
          </a:stretch>
        </p:blipFill>
        <p:spPr>
          <a:xfrm>
            <a:off x="4658549" y="776325"/>
            <a:ext cx="1826527" cy="1993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BFB4A2-A2C5-60DC-AD53-72629D92A7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310"/>
          <a:stretch>
            <a:fillRect/>
          </a:stretch>
        </p:blipFill>
        <p:spPr>
          <a:xfrm>
            <a:off x="2504850" y="752326"/>
            <a:ext cx="1848430" cy="20176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6F4A6C-0655-06BA-5062-C45BF34340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310"/>
          <a:stretch>
            <a:fillRect/>
          </a:stretch>
        </p:blipFill>
        <p:spPr>
          <a:xfrm>
            <a:off x="348954" y="752326"/>
            <a:ext cx="1850627" cy="20176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508AB9B-E487-8886-5AD6-4D95369FF0A6}"/>
              </a:ext>
            </a:extLst>
          </p:cNvPr>
          <p:cNvSpPr txBox="1"/>
          <p:nvPr/>
        </p:nvSpPr>
        <p:spPr>
          <a:xfrm>
            <a:off x="6754486" y="3140098"/>
            <a:ext cx="2189724" cy="1502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</a:t>
            </a:r>
            <a:r>
              <a:rPr lang="de-DE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maps</a:t>
            </a:r>
            <a:r>
              <a:rPr lang="de-DE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determined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on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ground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5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events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frame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/camera,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uploaded</a:t>
            </a:r>
            <a:b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</a:b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to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onboard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memory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before</a:t>
            </a:r>
            <a:r>
              <a:rPr lang="de-DE" sz="1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4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launch</a:t>
            </a:r>
            <a:endParaRPr lang="de-DE" sz="1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DB5CDBA-21AB-AF31-E6C3-D15C06ED9CA1}"/>
              </a:ext>
            </a:extLst>
          </p:cNvPr>
          <p:cNvSpPr txBox="1"/>
          <p:nvPr/>
        </p:nvSpPr>
        <p:spPr>
          <a:xfrm>
            <a:off x="5376839" y="3891265"/>
            <a:ext cx="423717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7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33E1EB-A940-ECCE-1652-5F1BC977604A}"/>
              </a:ext>
            </a:extLst>
          </p:cNvPr>
          <p:cNvSpPr txBox="1"/>
          <p:nvPr/>
        </p:nvSpPr>
        <p:spPr>
          <a:xfrm>
            <a:off x="3228384" y="3891265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771C22-AA44-B256-71BF-4FF8593F8779}"/>
              </a:ext>
            </a:extLst>
          </p:cNvPr>
          <p:cNvSpPr txBox="1"/>
          <p:nvPr/>
        </p:nvSpPr>
        <p:spPr>
          <a:xfrm>
            <a:off x="1069261" y="3891265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DF10EFD-C685-7A00-C92B-4BC794DB2678}"/>
              </a:ext>
            </a:extLst>
          </p:cNvPr>
          <p:cNvSpPr txBox="1"/>
          <p:nvPr/>
        </p:nvSpPr>
        <p:spPr>
          <a:xfrm>
            <a:off x="7552573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4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E41687F-E22E-B84A-81F9-235A7DB2096D}"/>
              </a:ext>
            </a:extLst>
          </p:cNvPr>
          <p:cNvSpPr txBox="1"/>
          <p:nvPr/>
        </p:nvSpPr>
        <p:spPr>
          <a:xfrm>
            <a:off x="5374424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3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C651077-FCE7-F03E-B249-8EA612C70FAD}"/>
              </a:ext>
            </a:extLst>
          </p:cNvPr>
          <p:cNvSpPr txBox="1"/>
          <p:nvPr/>
        </p:nvSpPr>
        <p:spPr>
          <a:xfrm>
            <a:off x="3228384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2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9F1A601-0A41-1382-CE41-C88AD71A62ED}"/>
              </a:ext>
            </a:extLst>
          </p:cNvPr>
          <p:cNvSpPr txBox="1"/>
          <p:nvPr/>
        </p:nvSpPr>
        <p:spPr>
          <a:xfrm>
            <a:off x="1069261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2831BE0-3425-BB98-541A-4C61B5768A3B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EE8AD-3919-DC1C-2A3B-6BD8C5E5B9F1}"/>
              </a:ext>
            </a:extLst>
          </p:cNvPr>
          <p:cNvSpPr txBox="1"/>
          <p:nvPr/>
        </p:nvSpPr>
        <p:spPr>
          <a:xfrm>
            <a:off x="0" y="0"/>
            <a:ext cx="1153970" cy="4025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on ground</a:t>
            </a:r>
          </a:p>
        </p:txBody>
      </p:sp>
    </p:spTree>
    <p:extLst>
      <p:ext uri="{BB962C8B-B14F-4D97-AF65-F5344CB8AC3E}">
        <p14:creationId xmlns:p14="http://schemas.microsoft.com/office/powerpoint/2010/main" val="2293776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B93CA-F208-B596-69F9-65C11D61E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A6DAA4-0565-2F31-6D42-A1DF23F3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10"/>
          <a:stretch>
            <a:fillRect/>
          </a:stretch>
        </p:blipFill>
        <p:spPr>
          <a:xfrm>
            <a:off x="4647925" y="2947845"/>
            <a:ext cx="1815172" cy="2017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EC603F-E5BA-C99E-7D7A-225391D3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10"/>
          <a:stretch>
            <a:fillRect/>
          </a:stretch>
        </p:blipFill>
        <p:spPr>
          <a:xfrm>
            <a:off x="2497771" y="2947846"/>
            <a:ext cx="1833568" cy="2017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A01CF-6A9F-75F0-8D20-D5764C8BB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257" b="1"/>
          <a:stretch>
            <a:fillRect/>
          </a:stretch>
        </p:blipFill>
        <p:spPr>
          <a:xfrm>
            <a:off x="359287" y="2947846"/>
            <a:ext cx="1821898" cy="1993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1CBF6A-78BA-B056-77E9-8964D71665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234"/>
          <a:stretch>
            <a:fillRect/>
          </a:stretch>
        </p:blipFill>
        <p:spPr>
          <a:xfrm>
            <a:off x="6790345" y="776325"/>
            <a:ext cx="1823457" cy="1993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E377B1-9880-EC8B-11FA-86CE15C2A9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234"/>
          <a:stretch>
            <a:fillRect/>
          </a:stretch>
        </p:blipFill>
        <p:spPr>
          <a:xfrm>
            <a:off x="4658549" y="776325"/>
            <a:ext cx="1826527" cy="1993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3A26CD-5F21-B938-73A6-3B7F03472F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310"/>
          <a:stretch>
            <a:fillRect/>
          </a:stretch>
        </p:blipFill>
        <p:spPr>
          <a:xfrm>
            <a:off x="2504850" y="752326"/>
            <a:ext cx="1848430" cy="20176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17EF16-4958-E52F-B550-41568FCD91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310"/>
          <a:stretch>
            <a:fillRect/>
          </a:stretch>
        </p:blipFill>
        <p:spPr>
          <a:xfrm>
            <a:off x="348954" y="752326"/>
            <a:ext cx="1850627" cy="201766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593C18F-A57A-F503-6CD2-33A9ADA3D675}"/>
              </a:ext>
            </a:extLst>
          </p:cNvPr>
          <p:cNvSpPr txBox="1"/>
          <p:nvPr/>
        </p:nvSpPr>
        <p:spPr>
          <a:xfrm>
            <a:off x="5376839" y="3891265"/>
            <a:ext cx="423717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7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9AF7B1-41C6-32CB-D444-DF3850EFA0C1}"/>
              </a:ext>
            </a:extLst>
          </p:cNvPr>
          <p:cNvSpPr txBox="1"/>
          <p:nvPr/>
        </p:nvSpPr>
        <p:spPr>
          <a:xfrm>
            <a:off x="3228384" y="3891265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84D2A40-AC7A-7E65-9DD4-C164660CA2D0}"/>
              </a:ext>
            </a:extLst>
          </p:cNvPr>
          <p:cNvSpPr txBox="1"/>
          <p:nvPr/>
        </p:nvSpPr>
        <p:spPr>
          <a:xfrm>
            <a:off x="1069261" y="3891265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6B168B-086D-5D8B-1193-6C91FE2D79F1}"/>
              </a:ext>
            </a:extLst>
          </p:cNvPr>
          <p:cNvSpPr txBox="1"/>
          <p:nvPr/>
        </p:nvSpPr>
        <p:spPr>
          <a:xfrm>
            <a:off x="7552573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4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94B99EC-5B47-D055-CE89-BE3F2742957A}"/>
              </a:ext>
            </a:extLst>
          </p:cNvPr>
          <p:cNvSpPr txBox="1"/>
          <p:nvPr/>
        </p:nvSpPr>
        <p:spPr>
          <a:xfrm>
            <a:off x="5374424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3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C8DFB53-2DD6-A257-3D45-4AD59A18B159}"/>
              </a:ext>
            </a:extLst>
          </p:cNvPr>
          <p:cNvSpPr txBox="1"/>
          <p:nvPr/>
        </p:nvSpPr>
        <p:spPr>
          <a:xfrm>
            <a:off x="3228384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2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1C17997-74B4-2313-310D-3BF4CB947230}"/>
              </a:ext>
            </a:extLst>
          </p:cNvPr>
          <p:cNvSpPr txBox="1"/>
          <p:nvPr/>
        </p:nvSpPr>
        <p:spPr>
          <a:xfrm>
            <a:off x="1069261" y="1715500"/>
            <a:ext cx="426132" cy="22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 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A18B09E-1DFD-9D89-D878-388E74D3C014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feld 40">
            <a:extLst>
              <a:ext uri="{FF2B5EF4-FFF2-40B4-BE49-F238E27FC236}">
                <a16:creationId xmlns:a16="http://schemas.microsoft.com/office/drawing/2014/main" id="{5EB04769-46AF-7770-CA41-B22C3F1A8744}"/>
              </a:ext>
            </a:extLst>
          </p:cNvPr>
          <p:cNvSpPr txBox="1"/>
          <p:nvPr/>
        </p:nvSpPr>
        <p:spPr>
          <a:xfrm>
            <a:off x="1504693" y="2641719"/>
            <a:ext cx="571766" cy="246221"/>
          </a:xfrm>
          <a:prstGeom prst="rect">
            <a:avLst/>
          </a:prstGeom>
          <a:solidFill>
            <a:srgbClr val="CCFFCC"/>
          </a:solidFill>
          <a:ln>
            <a:solidFill>
              <a:srgbClr val="7F7F7F"/>
            </a:solidFill>
          </a:ln>
        </p:spPr>
        <p:txBody>
          <a:bodyPr wrap="none" t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x 1.18</a:t>
            </a:r>
          </a:p>
        </p:txBody>
      </p:sp>
      <p:sp>
        <p:nvSpPr>
          <p:cNvPr id="5" name="Textfeld 41">
            <a:extLst>
              <a:ext uri="{FF2B5EF4-FFF2-40B4-BE49-F238E27FC236}">
                <a16:creationId xmlns:a16="http://schemas.microsoft.com/office/drawing/2014/main" id="{BBDB9652-03D3-846D-3352-045C30FFCF1B}"/>
              </a:ext>
            </a:extLst>
          </p:cNvPr>
          <p:cNvSpPr txBox="1"/>
          <p:nvPr/>
        </p:nvSpPr>
        <p:spPr>
          <a:xfrm>
            <a:off x="3655511" y="4835173"/>
            <a:ext cx="571766" cy="246221"/>
          </a:xfrm>
          <a:prstGeom prst="rect">
            <a:avLst/>
          </a:prstGeom>
          <a:solidFill>
            <a:srgbClr val="CCFFCC"/>
          </a:solidFill>
          <a:ln>
            <a:solidFill>
              <a:srgbClr val="7F7F7F"/>
            </a:solidFill>
          </a:ln>
        </p:spPr>
        <p:txBody>
          <a:bodyPr wrap="none" t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x 1.14</a:t>
            </a:r>
          </a:p>
        </p:txBody>
      </p:sp>
      <p:sp>
        <p:nvSpPr>
          <p:cNvPr id="6" name="Textfeld 42">
            <a:extLst>
              <a:ext uri="{FF2B5EF4-FFF2-40B4-BE49-F238E27FC236}">
                <a16:creationId xmlns:a16="http://schemas.microsoft.com/office/drawing/2014/main" id="{3E37067C-C83B-C82F-B2B8-EB7DAA27A9D8}"/>
              </a:ext>
            </a:extLst>
          </p:cNvPr>
          <p:cNvSpPr txBox="1"/>
          <p:nvPr/>
        </p:nvSpPr>
        <p:spPr>
          <a:xfrm>
            <a:off x="1182603" y="4805053"/>
            <a:ext cx="877163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txBody>
          <a:bodyPr wrap="none" t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== 125 </a:t>
            </a:r>
            <a:r>
              <a:rPr lang="de-DE" sz="1200" dirty="0" err="1"/>
              <a:t>adu</a:t>
            </a:r>
            <a:endParaRPr lang="de-DE" sz="1200" dirty="0"/>
          </a:p>
        </p:txBody>
      </p:sp>
      <p:sp>
        <p:nvSpPr>
          <p:cNvPr id="7" name="Textfeld 43">
            <a:extLst>
              <a:ext uri="{FF2B5EF4-FFF2-40B4-BE49-F238E27FC236}">
                <a16:creationId xmlns:a16="http://schemas.microsoft.com/office/drawing/2014/main" id="{A068D005-B67F-F64C-A851-BF3218BE3CCC}"/>
              </a:ext>
            </a:extLst>
          </p:cNvPr>
          <p:cNvSpPr txBox="1"/>
          <p:nvPr/>
        </p:nvSpPr>
        <p:spPr>
          <a:xfrm>
            <a:off x="3668513" y="2641719"/>
            <a:ext cx="571766" cy="246221"/>
          </a:xfrm>
          <a:prstGeom prst="rect">
            <a:avLst/>
          </a:prstGeom>
          <a:solidFill>
            <a:srgbClr val="CCFFCC"/>
          </a:solidFill>
          <a:ln>
            <a:solidFill>
              <a:srgbClr val="7F7F7F"/>
            </a:solidFill>
          </a:ln>
        </p:spPr>
        <p:txBody>
          <a:bodyPr wrap="none" t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x 1.14</a:t>
            </a:r>
          </a:p>
        </p:txBody>
      </p:sp>
      <p:sp>
        <p:nvSpPr>
          <p:cNvPr id="8" name="Textfeld 44">
            <a:extLst>
              <a:ext uri="{FF2B5EF4-FFF2-40B4-BE49-F238E27FC236}">
                <a16:creationId xmlns:a16="http://schemas.microsoft.com/office/drawing/2014/main" id="{B7638A59-5DD0-3F64-0FC3-B7784F3E4A9A}"/>
              </a:ext>
            </a:extLst>
          </p:cNvPr>
          <p:cNvSpPr txBox="1"/>
          <p:nvPr/>
        </p:nvSpPr>
        <p:spPr>
          <a:xfrm>
            <a:off x="5804258" y="2641719"/>
            <a:ext cx="571766" cy="246221"/>
          </a:xfrm>
          <a:prstGeom prst="rect">
            <a:avLst/>
          </a:prstGeom>
          <a:solidFill>
            <a:srgbClr val="CCFFCC"/>
          </a:solidFill>
          <a:ln>
            <a:solidFill>
              <a:srgbClr val="7F7F7F"/>
            </a:solidFill>
          </a:ln>
        </p:spPr>
        <p:txBody>
          <a:bodyPr wrap="none" t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x 1.16</a:t>
            </a:r>
          </a:p>
        </p:txBody>
      </p:sp>
      <p:sp>
        <p:nvSpPr>
          <p:cNvPr id="9" name="Textfeld 45">
            <a:extLst>
              <a:ext uri="{FF2B5EF4-FFF2-40B4-BE49-F238E27FC236}">
                <a16:creationId xmlns:a16="http://schemas.microsoft.com/office/drawing/2014/main" id="{7D69D901-685A-8AAD-2C68-E951821CB87D}"/>
              </a:ext>
            </a:extLst>
          </p:cNvPr>
          <p:cNvSpPr txBox="1"/>
          <p:nvPr/>
        </p:nvSpPr>
        <p:spPr>
          <a:xfrm>
            <a:off x="7948080" y="2641719"/>
            <a:ext cx="571766" cy="246221"/>
          </a:xfrm>
          <a:prstGeom prst="rect">
            <a:avLst/>
          </a:prstGeom>
          <a:solidFill>
            <a:srgbClr val="CCFFCC"/>
          </a:solidFill>
          <a:ln>
            <a:solidFill>
              <a:srgbClr val="7F7F7F"/>
            </a:solidFill>
          </a:ln>
        </p:spPr>
        <p:txBody>
          <a:bodyPr wrap="none" t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x 1.20</a:t>
            </a:r>
          </a:p>
        </p:txBody>
      </p:sp>
      <p:sp>
        <p:nvSpPr>
          <p:cNvPr id="10" name="Textfeld 46">
            <a:extLst>
              <a:ext uri="{FF2B5EF4-FFF2-40B4-BE49-F238E27FC236}">
                <a16:creationId xmlns:a16="http://schemas.microsoft.com/office/drawing/2014/main" id="{14474E62-96DE-5282-0DE5-5277A3D45BD8}"/>
              </a:ext>
            </a:extLst>
          </p:cNvPr>
          <p:cNvSpPr txBox="1"/>
          <p:nvPr/>
        </p:nvSpPr>
        <p:spPr>
          <a:xfrm>
            <a:off x="5482233" y="4826308"/>
            <a:ext cx="877163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txBody>
          <a:bodyPr wrap="none" t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== 145 </a:t>
            </a:r>
            <a:r>
              <a:rPr lang="de-DE" sz="1200" dirty="0" err="1"/>
              <a:t>adu</a:t>
            </a:r>
            <a:endParaRPr lang="de-DE" sz="1200" dirty="0"/>
          </a:p>
        </p:txBody>
      </p:sp>
      <p:sp>
        <p:nvSpPr>
          <p:cNvPr id="24" name="Textfeld 38">
            <a:extLst>
              <a:ext uri="{FF2B5EF4-FFF2-40B4-BE49-F238E27FC236}">
                <a16:creationId xmlns:a16="http://schemas.microsoft.com/office/drawing/2014/main" id="{2A44AC59-AC0F-9582-7377-9865B3E3E4CB}"/>
              </a:ext>
            </a:extLst>
          </p:cNvPr>
          <p:cNvSpPr txBox="1"/>
          <p:nvPr/>
        </p:nvSpPr>
        <p:spPr>
          <a:xfrm>
            <a:off x="6935574" y="3268608"/>
            <a:ext cx="1678163" cy="577723"/>
          </a:xfrm>
          <a:prstGeom prst="rect">
            <a:avLst/>
          </a:prstGeom>
          <a:solidFill>
            <a:srgbClr val="CCFFCC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err="1"/>
              <a:t>scaling</a:t>
            </a:r>
            <a:r>
              <a:rPr lang="de-DE" sz="1200" dirty="0"/>
              <a:t> </a:t>
            </a:r>
            <a:r>
              <a:rPr lang="de-DE" sz="1200" dirty="0" err="1"/>
              <a:t>factors</a:t>
            </a:r>
            <a:r>
              <a:rPr lang="de-DE" sz="1200" dirty="0"/>
              <a:t> </a:t>
            </a:r>
            <a:r>
              <a:rPr lang="de-DE" sz="1200" dirty="0" err="1"/>
              <a:t>applied</a:t>
            </a:r>
            <a:br>
              <a:rPr lang="de-DE" sz="1200" dirty="0"/>
            </a:br>
            <a:r>
              <a:rPr lang="de-DE" sz="1200" dirty="0" err="1"/>
              <a:t>since</a:t>
            </a:r>
            <a:r>
              <a:rPr lang="de-DE" sz="1200" dirty="0"/>
              <a:t> </a:t>
            </a:r>
            <a:r>
              <a:rPr lang="de-DE" sz="1200" dirty="0" err="1"/>
              <a:t>eROday</a:t>
            </a:r>
            <a:r>
              <a:rPr lang="de-DE" sz="1200" dirty="0"/>
              <a:t> 43421</a:t>
            </a:r>
          </a:p>
        </p:txBody>
      </p:sp>
      <p:sp>
        <p:nvSpPr>
          <p:cNvPr id="26" name="Textfeld 47">
            <a:extLst>
              <a:ext uri="{FF2B5EF4-FFF2-40B4-BE49-F238E27FC236}">
                <a16:creationId xmlns:a16="http://schemas.microsoft.com/office/drawing/2014/main" id="{B68B6FE9-A869-7EBC-B29F-3FFF5185EDAA}"/>
              </a:ext>
            </a:extLst>
          </p:cNvPr>
          <p:cNvSpPr txBox="1"/>
          <p:nvPr/>
        </p:nvSpPr>
        <p:spPr>
          <a:xfrm>
            <a:off x="6935574" y="4115020"/>
            <a:ext cx="1678164" cy="577723"/>
          </a:xfrm>
          <a:prstGeom prst="rect">
            <a:avLst/>
          </a:prstGeom>
          <a:solidFill>
            <a:srgbClr val="E6E0EC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err="1"/>
              <a:t>constant</a:t>
            </a:r>
            <a:r>
              <a:rPr lang="de-DE" sz="1200" dirty="0"/>
              <a:t> </a:t>
            </a:r>
            <a:r>
              <a:rPr lang="de-DE" sz="1200" dirty="0" err="1"/>
              <a:t>thresholds</a:t>
            </a:r>
            <a:br>
              <a:rPr lang="de-DE" sz="1200" dirty="0"/>
            </a:br>
            <a:r>
              <a:rPr lang="de-DE" sz="1200" dirty="0" err="1"/>
              <a:t>used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TM 5 </a:t>
            </a:r>
            <a:r>
              <a:rPr lang="de-DE" sz="1200" dirty="0" err="1"/>
              <a:t>and</a:t>
            </a:r>
            <a:r>
              <a:rPr lang="de-DE" sz="1200" dirty="0"/>
              <a:t> TM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E0C7E-EB6E-0F57-2309-0E32438AC910}"/>
              </a:ext>
            </a:extLst>
          </p:cNvPr>
          <p:cNvSpPr txBox="1"/>
          <p:nvPr/>
        </p:nvSpPr>
        <p:spPr>
          <a:xfrm>
            <a:off x="8239201" y="-24733"/>
            <a:ext cx="947695" cy="4025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 space</a:t>
            </a:r>
          </a:p>
        </p:txBody>
      </p:sp>
    </p:spTree>
    <p:extLst>
      <p:ext uri="{BB962C8B-B14F-4D97-AF65-F5344CB8AC3E}">
        <p14:creationId xmlns:p14="http://schemas.microsoft.com/office/powerpoint/2010/main" val="3358205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399906" y="1183341"/>
            <a:ext cx="280595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6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spatially</a:t>
            </a:r>
            <a:r>
              <a:rPr lang="de-DE" sz="16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constant</a:t>
            </a:r>
            <a:r>
              <a:rPr lang="de-DE" sz="16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</a:t>
            </a:r>
            <a:endParaRPr lang="de-DE" sz="16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6" name="Bild 15" descr="tm6_622156920_622157581_map-3_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15" b="806"/>
          <a:stretch>
            <a:fillRect/>
          </a:stretch>
        </p:blipFill>
        <p:spPr>
          <a:xfrm>
            <a:off x="1047399" y="1604682"/>
            <a:ext cx="3382302" cy="3198159"/>
          </a:xfrm>
          <a:prstGeom prst="rect">
            <a:avLst/>
          </a:prstGeom>
        </p:spPr>
      </p:pic>
      <p:pic>
        <p:nvPicPr>
          <p:cNvPr id="8" name="Bild 7" descr="tm6_622156920_622157581_map-7_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93" b="829"/>
          <a:stretch>
            <a:fillRect/>
          </a:stretch>
        </p:blipFill>
        <p:spPr>
          <a:xfrm>
            <a:off x="4729547" y="1604682"/>
            <a:ext cx="3382302" cy="319815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065060" y="1182296"/>
            <a:ext cx="280595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6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spatially</a:t>
            </a:r>
            <a:r>
              <a:rPr lang="de-DE" sz="16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variable </a:t>
            </a:r>
            <a:r>
              <a:rPr lang="de-DE" sz="16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</a:t>
            </a:r>
            <a:endParaRPr lang="de-DE" sz="16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57970F-4D66-3F17-EE4D-2A722329C700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51EDA-2171-CF22-5F9B-27CC182F580C}"/>
              </a:ext>
            </a:extLst>
          </p:cNvPr>
          <p:cNvSpPr txBox="1"/>
          <p:nvPr/>
        </p:nvSpPr>
        <p:spPr>
          <a:xfrm>
            <a:off x="0" y="723213"/>
            <a:ext cx="9143998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result of the spatially variable threshold applied to in-flight data: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A2733-9123-8B2F-9A8F-A59ADB96BBCB}"/>
              </a:ext>
            </a:extLst>
          </p:cNvPr>
          <p:cNvSpPr txBox="1"/>
          <p:nvPr/>
        </p:nvSpPr>
        <p:spPr>
          <a:xfrm>
            <a:off x="8239201" y="-24733"/>
            <a:ext cx="947695" cy="4025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 space</a:t>
            </a:r>
          </a:p>
        </p:txBody>
      </p:sp>
    </p:spTree>
    <p:extLst>
      <p:ext uri="{BB962C8B-B14F-4D97-AF65-F5344CB8AC3E}">
        <p14:creationId xmlns:p14="http://schemas.microsoft.com/office/powerpoint/2010/main" val="220689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485B4-3D72-18D9-455A-667547B92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>
            <a:extLst>
              <a:ext uri="{FF2B5EF4-FFF2-40B4-BE49-F238E27FC236}">
                <a16:creationId xmlns:a16="http://schemas.microsoft.com/office/drawing/2014/main" id="{26FF9DCF-9230-4A82-F731-C6A76F86E966}"/>
              </a:ext>
            </a:extLst>
          </p:cNvPr>
          <p:cNvGrpSpPr/>
          <p:nvPr/>
        </p:nvGrpSpPr>
        <p:grpSpPr>
          <a:xfrm>
            <a:off x="5711929" y="1561811"/>
            <a:ext cx="2398671" cy="2398671"/>
            <a:chOff x="417966" y="2186434"/>
            <a:chExt cx="988650" cy="98865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C1A2D20-01C3-8128-72AC-714141B0C226}"/>
                </a:ext>
              </a:extLst>
            </p:cNvPr>
            <p:cNvSpPr/>
            <p:nvPr/>
          </p:nvSpPr>
          <p:spPr>
            <a:xfrm>
              <a:off x="747516" y="2515984"/>
              <a:ext cx="329550" cy="329550"/>
            </a:xfrm>
            <a:prstGeom prst="rect">
              <a:avLst/>
            </a:prstGeom>
            <a:solidFill>
              <a:srgbClr val="F1CE8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917ED76-08AE-195C-2C11-40B55D682753}"/>
                </a:ext>
              </a:extLst>
            </p:cNvPr>
            <p:cNvSpPr/>
            <p:nvPr/>
          </p:nvSpPr>
          <p:spPr>
            <a:xfrm>
              <a:off x="747516" y="21864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0D5483B-1E39-F235-5536-E295FACE4F4F}"/>
                </a:ext>
              </a:extLst>
            </p:cNvPr>
            <p:cNvSpPr/>
            <p:nvPr/>
          </p:nvSpPr>
          <p:spPr>
            <a:xfrm>
              <a:off x="747516" y="28455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B5BA872-12A9-5038-07B2-FE9EE9B28CCF}"/>
                </a:ext>
              </a:extLst>
            </p:cNvPr>
            <p:cNvSpPr/>
            <p:nvPr/>
          </p:nvSpPr>
          <p:spPr>
            <a:xfrm>
              <a:off x="10770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800" dirty="0">
                  <a:solidFill>
                    <a:srgbClr val="1E1C11"/>
                  </a:solidFill>
                </a:rPr>
                <a:t>45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3B2232B-CED2-9120-D62B-306B49D42990}"/>
                </a:ext>
              </a:extLst>
            </p:cNvPr>
            <p:cNvSpPr/>
            <p:nvPr/>
          </p:nvSpPr>
          <p:spPr>
            <a:xfrm>
              <a:off x="4179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725B1FE-D49D-FF77-7875-6CA399EDBBC2}"/>
                </a:ext>
              </a:extLst>
            </p:cNvPr>
            <p:cNvSpPr/>
            <p:nvPr/>
          </p:nvSpPr>
          <p:spPr>
            <a:xfrm>
              <a:off x="1077066" y="28455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dirty="0">
                  <a:solidFill>
                    <a:srgbClr val="1E1C11"/>
                  </a:solidFill>
                </a:rPr>
                <a:t>4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29406B34-AB75-0010-A694-001F5DA31F92}"/>
                </a:ext>
              </a:extLst>
            </p:cNvPr>
            <p:cNvSpPr/>
            <p:nvPr/>
          </p:nvSpPr>
          <p:spPr>
            <a:xfrm>
              <a:off x="1077066" y="21864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B8EA8EB-F467-486E-0685-52070CA20A18}"/>
                </a:ext>
              </a:extLst>
            </p:cNvPr>
            <p:cNvSpPr/>
            <p:nvPr/>
          </p:nvSpPr>
          <p:spPr>
            <a:xfrm>
              <a:off x="417966" y="28455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3FA8CA15-9264-FF0A-1C84-CF55A84FB8B6}"/>
                </a:ext>
              </a:extLst>
            </p:cNvPr>
            <p:cNvSpPr/>
            <p:nvPr/>
          </p:nvSpPr>
          <p:spPr>
            <a:xfrm>
              <a:off x="417966" y="21864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/>
            </a:p>
          </p:txBody>
        </p: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9E2D563B-6F0F-9D40-E91E-227CD0BD593D}"/>
              </a:ext>
            </a:extLst>
          </p:cNvPr>
          <p:cNvSpPr txBox="1"/>
          <p:nvPr/>
        </p:nvSpPr>
        <p:spPr>
          <a:xfrm>
            <a:off x="1" y="158013"/>
            <a:ext cx="9144000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8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Dynamic range setting after launch</a:t>
            </a:r>
            <a:endParaRPr lang="de-DE" sz="28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26" name="Gruppierung 12">
            <a:extLst>
              <a:ext uri="{FF2B5EF4-FFF2-40B4-BE49-F238E27FC236}">
                <a16:creationId xmlns:a16="http://schemas.microsoft.com/office/drawing/2014/main" id="{23858412-A3C6-FB2E-56D2-BADACA3F708E}"/>
              </a:ext>
            </a:extLst>
          </p:cNvPr>
          <p:cNvGrpSpPr/>
          <p:nvPr/>
        </p:nvGrpSpPr>
        <p:grpSpPr>
          <a:xfrm>
            <a:off x="1151117" y="1561811"/>
            <a:ext cx="2398671" cy="2398671"/>
            <a:chOff x="417966" y="2186434"/>
            <a:chExt cx="988650" cy="988650"/>
          </a:xfrm>
        </p:grpSpPr>
        <p:sp>
          <p:nvSpPr>
            <p:cNvPr id="28" name="Rechteck 13">
              <a:extLst>
                <a:ext uri="{FF2B5EF4-FFF2-40B4-BE49-F238E27FC236}">
                  <a16:creationId xmlns:a16="http://schemas.microsoft.com/office/drawing/2014/main" id="{6C454526-C974-2D80-F116-DAC0A8355C3E}"/>
                </a:ext>
              </a:extLst>
            </p:cNvPr>
            <p:cNvSpPr/>
            <p:nvPr/>
          </p:nvSpPr>
          <p:spPr>
            <a:xfrm>
              <a:off x="747516" y="2515984"/>
              <a:ext cx="329550" cy="329550"/>
            </a:xfrm>
            <a:prstGeom prst="rect">
              <a:avLst/>
            </a:prstGeom>
            <a:solidFill>
              <a:srgbClr val="F1CE8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" name="Rechteck 14">
              <a:extLst>
                <a:ext uri="{FF2B5EF4-FFF2-40B4-BE49-F238E27FC236}">
                  <a16:creationId xmlns:a16="http://schemas.microsoft.com/office/drawing/2014/main" id="{C4C8B481-7503-4DFF-33F1-4DE408E097DB}"/>
                </a:ext>
              </a:extLst>
            </p:cNvPr>
            <p:cNvSpPr/>
            <p:nvPr/>
          </p:nvSpPr>
          <p:spPr>
            <a:xfrm>
              <a:off x="747516" y="21864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" name="Rechteck 15">
              <a:extLst>
                <a:ext uri="{FF2B5EF4-FFF2-40B4-BE49-F238E27FC236}">
                  <a16:creationId xmlns:a16="http://schemas.microsoft.com/office/drawing/2014/main" id="{E2637F1E-446D-7407-21E4-454B941A887B}"/>
                </a:ext>
              </a:extLst>
            </p:cNvPr>
            <p:cNvSpPr/>
            <p:nvPr/>
          </p:nvSpPr>
          <p:spPr>
            <a:xfrm>
              <a:off x="747516" y="284553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" name="Rechteck 16">
              <a:extLst>
                <a:ext uri="{FF2B5EF4-FFF2-40B4-BE49-F238E27FC236}">
                  <a16:creationId xmlns:a16="http://schemas.microsoft.com/office/drawing/2014/main" id="{C96B99F0-FF72-C3B3-2983-E0AB49FE076B}"/>
                </a:ext>
              </a:extLst>
            </p:cNvPr>
            <p:cNvSpPr/>
            <p:nvPr/>
          </p:nvSpPr>
          <p:spPr>
            <a:xfrm>
              <a:off x="10770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800" dirty="0">
                  <a:solidFill>
                    <a:srgbClr val="000000"/>
                  </a:solidFill>
                </a:rPr>
                <a:t>18</a:t>
              </a:r>
            </a:p>
          </p:txBody>
        </p:sp>
        <p:sp>
          <p:nvSpPr>
            <p:cNvPr id="54" name="Rechteck 17">
              <a:extLst>
                <a:ext uri="{FF2B5EF4-FFF2-40B4-BE49-F238E27FC236}">
                  <a16:creationId xmlns:a16="http://schemas.microsoft.com/office/drawing/2014/main" id="{D92750B1-D297-9FFA-CE9D-5C0F80832EE5}"/>
                </a:ext>
              </a:extLst>
            </p:cNvPr>
            <p:cNvSpPr/>
            <p:nvPr/>
          </p:nvSpPr>
          <p:spPr>
            <a:xfrm>
              <a:off x="417966" y="2515984"/>
              <a:ext cx="329550" cy="329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9" name="Rechteck 18">
              <a:extLst>
                <a:ext uri="{FF2B5EF4-FFF2-40B4-BE49-F238E27FC236}">
                  <a16:creationId xmlns:a16="http://schemas.microsoft.com/office/drawing/2014/main" id="{E4285DD1-FBCA-64BF-FA5B-5529AF2DDFBF}"/>
                </a:ext>
              </a:extLst>
            </p:cNvPr>
            <p:cNvSpPr/>
            <p:nvPr/>
          </p:nvSpPr>
          <p:spPr>
            <a:xfrm>
              <a:off x="1077066" y="28455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60" name="Rechteck 19">
              <a:extLst>
                <a:ext uri="{FF2B5EF4-FFF2-40B4-BE49-F238E27FC236}">
                  <a16:creationId xmlns:a16="http://schemas.microsoft.com/office/drawing/2014/main" id="{68C345B8-6D6B-3C1C-2F07-8733AEFBBD35}"/>
                </a:ext>
              </a:extLst>
            </p:cNvPr>
            <p:cNvSpPr/>
            <p:nvPr/>
          </p:nvSpPr>
          <p:spPr>
            <a:xfrm>
              <a:off x="1077066" y="21864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1" name="Rechteck 20">
              <a:extLst>
                <a:ext uri="{FF2B5EF4-FFF2-40B4-BE49-F238E27FC236}">
                  <a16:creationId xmlns:a16="http://schemas.microsoft.com/office/drawing/2014/main" id="{ECE421B8-86CA-EBF8-10A4-51671B72A8B8}"/>
                </a:ext>
              </a:extLst>
            </p:cNvPr>
            <p:cNvSpPr/>
            <p:nvPr/>
          </p:nvSpPr>
          <p:spPr>
            <a:xfrm>
              <a:off x="417966" y="28455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2" name="Rechteck 21">
              <a:extLst>
                <a:ext uri="{FF2B5EF4-FFF2-40B4-BE49-F238E27FC236}">
                  <a16:creationId xmlns:a16="http://schemas.microsoft.com/office/drawing/2014/main" id="{3CF5E436-D96E-E22A-0250-F4E2C260E3F6}"/>
                </a:ext>
              </a:extLst>
            </p:cNvPr>
            <p:cNvSpPr/>
            <p:nvPr/>
          </p:nvSpPr>
          <p:spPr>
            <a:xfrm>
              <a:off x="417966" y="2186434"/>
              <a:ext cx="329550" cy="32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3BD96B4-832F-7376-D73D-D7C64AB9BABC}"/>
              </a:ext>
            </a:extLst>
          </p:cNvPr>
          <p:cNvSpPr/>
          <p:nvPr/>
        </p:nvSpPr>
        <p:spPr>
          <a:xfrm>
            <a:off x="4003887" y="2510720"/>
            <a:ext cx="1282535" cy="50085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9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M6_thr_11367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2"/>
          <a:stretch/>
        </p:blipFill>
        <p:spPr>
          <a:xfrm>
            <a:off x="273623" y="675537"/>
            <a:ext cx="3382303" cy="369653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7758" y="4297252"/>
            <a:ext cx="2859727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TM6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primary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thresholds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5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ecf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threshold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map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multiplied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with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1.14</a:t>
            </a:r>
          </a:p>
        </p:txBody>
      </p:sp>
      <p:pic>
        <p:nvPicPr>
          <p:cNvPr id="16" name="Bild 15" descr="TM6_thr_1136718_m43ad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2"/>
          <a:stretch/>
        </p:blipFill>
        <p:spPr>
          <a:xfrm>
            <a:off x="5198648" y="675536"/>
            <a:ext cx="3382302" cy="3696531"/>
          </a:xfrm>
          <a:prstGeom prst="rect">
            <a:avLst/>
          </a:prstGeom>
        </p:spPr>
      </p:pic>
      <p:grpSp>
        <p:nvGrpSpPr>
          <p:cNvPr id="45" name="Gruppierung 44"/>
          <p:cNvGrpSpPr/>
          <p:nvPr/>
        </p:nvGrpSpPr>
        <p:grpSpPr>
          <a:xfrm>
            <a:off x="3920835" y="1906048"/>
            <a:ext cx="1020802" cy="1331404"/>
            <a:chOff x="3768116" y="2002977"/>
            <a:chExt cx="1020802" cy="1331404"/>
          </a:xfrm>
        </p:grpSpPr>
        <p:grpSp>
          <p:nvGrpSpPr>
            <p:cNvPr id="18" name="Gruppierung 17"/>
            <p:cNvGrpSpPr/>
            <p:nvPr/>
          </p:nvGrpSpPr>
          <p:grpSpPr>
            <a:xfrm>
              <a:off x="3768116" y="2345731"/>
              <a:ext cx="988650" cy="988650"/>
              <a:chOff x="417966" y="2186434"/>
              <a:chExt cx="988650" cy="988650"/>
            </a:xfrm>
          </p:grpSpPr>
          <p:sp>
            <p:nvSpPr>
              <p:cNvPr id="19" name="Rechteck 18"/>
              <p:cNvSpPr/>
              <p:nvPr/>
            </p:nvSpPr>
            <p:spPr>
              <a:xfrm>
                <a:off x="747516" y="2515984"/>
                <a:ext cx="329550" cy="329550"/>
              </a:xfrm>
              <a:prstGeom prst="rect">
                <a:avLst/>
              </a:prstGeom>
              <a:solidFill>
                <a:srgbClr val="F1CE8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747516" y="21864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747516" y="284553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10770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rgbClr val="1E1C11"/>
                    </a:solidFill>
                  </a:rPr>
                  <a:t>45</a:t>
                </a:r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417966" y="2515984"/>
                <a:ext cx="329550" cy="3295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10770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rgbClr val="1E1C11"/>
                    </a:solidFill>
                  </a:rPr>
                  <a:t>4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10770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417966" y="28455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417966" y="2186434"/>
                <a:ext cx="329550" cy="3295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9" name="Textfeld 38"/>
            <p:cNvSpPr txBox="1"/>
            <p:nvPr/>
          </p:nvSpPr>
          <p:spPr>
            <a:xfrm>
              <a:off x="3800267" y="2002977"/>
              <a:ext cx="988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„ENVTAB“ = 9</a:t>
              </a: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5226993" y="4303513"/>
            <a:ext cx="3438584" cy="516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TM6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secondary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thresholds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for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main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directions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ENVTAB = 9: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primary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thresholds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mr-IN" sz="1200" dirty="0">
                <a:solidFill>
                  <a:schemeClr val="bg2">
                    <a:lumMod val="10000"/>
                  </a:schemeClr>
                </a:solidFill>
              </a:rPr>
              <a:t>–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44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adu</a:t>
            </a:r>
            <a:endParaRPr lang="de-DE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" y="110513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thresholds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applied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in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onboard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processing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mode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‚PMENV2‘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62813" y="668826"/>
            <a:ext cx="4257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 err="1"/>
              <a:t>adu</a:t>
            </a:r>
            <a:endParaRPr lang="de-DE" sz="1200" b="1" dirty="0"/>
          </a:p>
        </p:txBody>
      </p:sp>
      <p:sp>
        <p:nvSpPr>
          <p:cNvPr id="46" name="Textfeld 45"/>
          <p:cNvSpPr txBox="1"/>
          <p:nvPr/>
        </p:nvSpPr>
        <p:spPr>
          <a:xfrm>
            <a:off x="5622248" y="668826"/>
            <a:ext cx="4257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 err="1"/>
              <a:t>adu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39672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E74B9-2356-0323-7857-9921E5E92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M6_thr_1136718.png">
            <a:extLst>
              <a:ext uri="{FF2B5EF4-FFF2-40B4-BE49-F238E27FC236}">
                <a16:creationId xmlns:a16="http://schemas.microsoft.com/office/drawing/2014/main" id="{4129650F-EECE-8B49-90F3-F141DCD16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2"/>
          <a:stretch/>
        </p:blipFill>
        <p:spPr>
          <a:xfrm>
            <a:off x="273623" y="675537"/>
            <a:ext cx="3382303" cy="36965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40653DD-4B00-57F5-29E3-866A0A594A56}"/>
              </a:ext>
            </a:extLst>
          </p:cNvPr>
          <p:cNvSpPr txBox="1"/>
          <p:nvPr/>
        </p:nvSpPr>
        <p:spPr>
          <a:xfrm>
            <a:off x="617758" y="4297252"/>
            <a:ext cx="2859727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TM6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primary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thresholds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5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ecf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threshold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map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multiplied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with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1.14</a:t>
            </a:r>
          </a:p>
        </p:txBody>
      </p:sp>
      <p:pic>
        <p:nvPicPr>
          <p:cNvPr id="16" name="Bild 15" descr="TM6_thr_1136718_m43adu.png">
            <a:extLst>
              <a:ext uri="{FF2B5EF4-FFF2-40B4-BE49-F238E27FC236}">
                <a16:creationId xmlns:a16="http://schemas.microsoft.com/office/drawing/2014/main" id="{C5B6CE1F-8724-919D-6F97-ABF0BDC8B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2"/>
          <a:stretch/>
        </p:blipFill>
        <p:spPr>
          <a:xfrm>
            <a:off x="5198648" y="675536"/>
            <a:ext cx="3382302" cy="3696531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AB56AF92-6B98-B53E-EA8A-2E2448569DC1}"/>
              </a:ext>
            </a:extLst>
          </p:cNvPr>
          <p:cNvSpPr txBox="1"/>
          <p:nvPr/>
        </p:nvSpPr>
        <p:spPr>
          <a:xfrm>
            <a:off x="5226993" y="4303513"/>
            <a:ext cx="3438584" cy="516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TM6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secondary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thresholds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for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main</a:t>
            </a:r>
            <a:r>
              <a:rPr lang="de-DE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2">
                    <a:lumMod val="10000"/>
                  </a:schemeClr>
                </a:solidFill>
              </a:rPr>
              <a:t>directions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ENVTAB = 9: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primary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thresholds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mr-IN" sz="1200" dirty="0">
                <a:solidFill>
                  <a:schemeClr val="bg2">
                    <a:lumMod val="10000"/>
                  </a:schemeClr>
                </a:solidFill>
              </a:rPr>
              <a:t>–</a:t>
            </a:r>
            <a:r>
              <a:rPr lang="de-DE" sz="1200" dirty="0">
                <a:solidFill>
                  <a:schemeClr val="bg2">
                    <a:lumMod val="10000"/>
                  </a:schemeClr>
                </a:solidFill>
              </a:rPr>
              <a:t> 44 </a:t>
            </a:r>
            <a:r>
              <a:rPr lang="de-DE" sz="1200" dirty="0" err="1">
                <a:solidFill>
                  <a:schemeClr val="bg2">
                    <a:lumMod val="10000"/>
                  </a:schemeClr>
                </a:solidFill>
              </a:rPr>
              <a:t>adu</a:t>
            </a:r>
            <a:endParaRPr lang="de-DE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71E30118-99C2-1D73-9910-D69784AF525E}"/>
              </a:ext>
            </a:extLst>
          </p:cNvPr>
          <p:cNvSpPr txBox="1"/>
          <p:nvPr/>
        </p:nvSpPr>
        <p:spPr>
          <a:xfrm>
            <a:off x="1" y="110513"/>
            <a:ext cx="91440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thresholds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applied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in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onboard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processing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mode</a:t>
            </a:r>
            <a:r>
              <a:rPr lang="de-DE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‚PMENV2‘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728C73D-AD32-FCC9-B3CB-D9A4E2FFC705}"/>
              </a:ext>
            </a:extLst>
          </p:cNvPr>
          <p:cNvSpPr txBox="1"/>
          <p:nvPr/>
        </p:nvSpPr>
        <p:spPr>
          <a:xfrm>
            <a:off x="662813" y="668826"/>
            <a:ext cx="4257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 err="1"/>
              <a:t>adu</a:t>
            </a:r>
            <a:endParaRPr lang="de-DE" sz="12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50C636B-B411-FEBA-6414-6159CA0C8585}"/>
              </a:ext>
            </a:extLst>
          </p:cNvPr>
          <p:cNvSpPr txBox="1"/>
          <p:nvPr/>
        </p:nvSpPr>
        <p:spPr>
          <a:xfrm>
            <a:off x="5622248" y="668826"/>
            <a:ext cx="4257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b="1" dirty="0" err="1"/>
              <a:t>adu</a:t>
            </a:r>
            <a:endParaRPr lang="de-DE" sz="1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92E7-0D7A-0324-03C0-CCACE41618F1}"/>
              </a:ext>
            </a:extLst>
          </p:cNvPr>
          <p:cNvSpPr/>
          <p:nvPr/>
        </p:nvSpPr>
        <p:spPr>
          <a:xfrm>
            <a:off x="0" y="1088571"/>
            <a:ext cx="9144000" cy="3283496"/>
          </a:xfrm>
          <a:prstGeom prst="rect">
            <a:avLst/>
          </a:prstGeom>
          <a:solidFill>
            <a:schemeClr val="bg1">
              <a:alpha val="4148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D97B56-93C6-191D-0919-3C702924C59C}"/>
              </a:ext>
            </a:extLst>
          </p:cNvPr>
          <p:cNvSpPr/>
          <p:nvPr/>
        </p:nvSpPr>
        <p:spPr>
          <a:xfrm rot="2816640">
            <a:off x="2314439" y="1363215"/>
            <a:ext cx="1001486" cy="51463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5C80842-6DFE-E9E6-7A09-CBDD4CA44F79}"/>
              </a:ext>
            </a:extLst>
          </p:cNvPr>
          <p:cNvSpPr/>
          <p:nvPr/>
        </p:nvSpPr>
        <p:spPr>
          <a:xfrm rot="6401545">
            <a:off x="6027087" y="1856594"/>
            <a:ext cx="1299107" cy="51463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45">
            <a:extLst>
              <a:ext uri="{FF2B5EF4-FFF2-40B4-BE49-F238E27FC236}">
                <a16:creationId xmlns:a16="http://schemas.microsoft.com/office/drawing/2014/main" id="{D519CC69-2D59-4F8F-5FB0-1BBA81F688C9}"/>
              </a:ext>
            </a:extLst>
          </p:cNvPr>
          <p:cNvSpPr txBox="1"/>
          <p:nvPr/>
        </p:nvSpPr>
        <p:spPr>
          <a:xfrm>
            <a:off x="3348152" y="1188636"/>
            <a:ext cx="2386679" cy="705193"/>
          </a:xfrm>
          <a:prstGeom prst="rect">
            <a:avLst/>
          </a:prstGeom>
          <a:solidFill>
            <a:srgbClr val="BEFFBE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1" dirty="0" err="1">
                <a:solidFill>
                  <a:srgbClr val="7030A0"/>
                </a:solidFill>
              </a:rPr>
              <a:t>primary threshold: ~73 adu</a:t>
            </a:r>
          </a:p>
          <a:p>
            <a:pPr algn="ctr">
              <a:lnSpc>
                <a:spcPct val="150000"/>
              </a:lnSpc>
            </a:pPr>
            <a:r>
              <a:rPr lang="de-DE" sz="1400" b="1" dirty="0" err="1">
                <a:solidFill>
                  <a:srgbClr val="FF0000"/>
                </a:solidFill>
              </a:rPr>
              <a:t>secondary threshold: ~30 adu</a:t>
            </a:r>
            <a:endParaRPr lang="de-DE" sz="1400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058C38-DC99-FB47-C48E-D3787568F24C}"/>
              </a:ext>
            </a:extLst>
          </p:cNvPr>
          <p:cNvGrpSpPr/>
          <p:nvPr/>
        </p:nvGrpSpPr>
        <p:grpSpPr>
          <a:xfrm>
            <a:off x="0" y="2100347"/>
            <a:ext cx="6395116" cy="942806"/>
            <a:chOff x="0" y="2100347"/>
            <a:chExt cx="6395116" cy="942806"/>
          </a:xfrm>
        </p:grpSpPr>
        <p:pic>
          <p:nvPicPr>
            <p:cNvPr id="2" name="Bild 4" descr="TM6_thr_1136718.png">
              <a:extLst>
                <a:ext uri="{FF2B5EF4-FFF2-40B4-BE49-F238E27FC236}">
                  <a16:creationId xmlns:a16="http://schemas.microsoft.com/office/drawing/2014/main" id="{579CD4F9-841A-0484-F1F4-FA11E6DC2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4" t="28132" b="62427"/>
            <a:stretch>
              <a:fillRect/>
            </a:stretch>
          </p:blipFill>
          <p:spPr>
            <a:xfrm>
              <a:off x="0" y="2100347"/>
              <a:ext cx="6395116" cy="9428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3F73843-D485-E256-DD61-873A7284EB42}"/>
                </a:ext>
              </a:extLst>
            </p:cNvPr>
            <p:cNvCxnSpPr/>
            <p:nvPr/>
          </p:nvCxnSpPr>
          <p:spPr>
            <a:xfrm>
              <a:off x="5529942" y="2100347"/>
              <a:ext cx="0" cy="370114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FFF597-21EF-9F94-5539-87FB180AAB5E}"/>
              </a:ext>
            </a:extLst>
          </p:cNvPr>
          <p:cNvGrpSpPr/>
          <p:nvPr/>
        </p:nvGrpSpPr>
        <p:grpSpPr>
          <a:xfrm>
            <a:off x="2524303" y="3085181"/>
            <a:ext cx="6416501" cy="942806"/>
            <a:chOff x="2596873" y="3135980"/>
            <a:chExt cx="6416501" cy="942806"/>
          </a:xfrm>
        </p:grpSpPr>
        <p:pic>
          <p:nvPicPr>
            <p:cNvPr id="3" name="Bild 15" descr="TM6_thr_1136718_m43adu.png">
              <a:extLst>
                <a:ext uri="{FF2B5EF4-FFF2-40B4-BE49-F238E27FC236}">
                  <a16:creationId xmlns:a16="http://schemas.microsoft.com/office/drawing/2014/main" id="{AE8E121B-045E-411A-CAB2-C5CE6CE34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32" r="2288" b="62427"/>
            <a:stretch>
              <a:fillRect/>
            </a:stretch>
          </p:blipFill>
          <p:spPr>
            <a:xfrm>
              <a:off x="2596873" y="3135980"/>
              <a:ext cx="6416501" cy="9428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5638E80-93FF-C01D-28AD-711ABA5EA120}"/>
                </a:ext>
              </a:extLst>
            </p:cNvPr>
            <p:cNvCxnSpPr/>
            <p:nvPr/>
          </p:nvCxnSpPr>
          <p:spPr>
            <a:xfrm>
              <a:off x="6524171" y="3135980"/>
              <a:ext cx="0" cy="3701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019283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AA4D0-8CF0-61B9-9D39-43C2474E7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D3DB51-51B9-3063-30A5-D5874113B4FB}"/>
              </a:ext>
            </a:extLst>
          </p:cNvPr>
          <p:cNvSpPr txBox="1"/>
          <p:nvPr/>
        </p:nvSpPr>
        <p:spPr>
          <a:xfrm>
            <a:off x="4757777" y="1211967"/>
            <a:ext cx="3950832" cy="3177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The absorption of an X-ray photon generates a charge cloud which may extend over several pixels.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In order to reconstruct the energy of the incoming photon, it is necessary to collect all the charge components.</a:t>
            </a:r>
          </a:p>
          <a:p>
            <a:pPr>
              <a:lnSpc>
                <a:spcPct val="120000"/>
              </a:lnSpc>
            </a:pP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This, however, is limited by the presence of noise, which is steeply rising towards the lowest energies.</a:t>
            </a:r>
          </a:p>
          <a:p>
            <a:pPr>
              <a:lnSpc>
                <a:spcPct val="120000"/>
              </a:lnSpc>
            </a:pP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It becomes necessary to introduce a low energy threshold and to ignore the charges below.</a:t>
            </a: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1BE3F9FC-4075-B9D0-E672-69F0B80CB5C5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E79C5E-0337-5A8E-40E4-2B8DA58276AC}"/>
              </a:ext>
            </a:extLst>
          </p:cNvPr>
          <p:cNvGrpSpPr/>
          <p:nvPr/>
        </p:nvGrpSpPr>
        <p:grpSpPr>
          <a:xfrm>
            <a:off x="1345272" y="803266"/>
            <a:ext cx="3040952" cy="3994809"/>
            <a:chOff x="724922" y="375280"/>
            <a:chExt cx="3040952" cy="39948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E4501B-17E3-3BB7-AB0B-406AB186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15"/>
            <a:stretch>
              <a:fillRect/>
            </a:stretch>
          </p:blipFill>
          <p:spPr>
            <a:xfrm>
              <a:off x="1001811" y="818535"/>
              <a:ext cx="2764063" cy="31698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6B9848-E294-F009-8233-CC07D07EB5F0}"/>
                </a:ext>
              </a:extLst>
            </p:cNvPr>
            <p:cNvSpPr txBox="1"/>
            <p:nvPr/>
          </p:nvSpPr>
          <p:spPr>
            <a:xfrm>
              <a:off x="1270715" y="3933046"/>
              <a:ext cx="2182604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1" dirty="0"/>
                <a:t>charge </a:t>
              </a:r>
              <a:r>
                <a:rPr lang="en-US" sz="2000" dirty="0"/>
                <a:t>[adu,≈eV]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CE63F-D75F-0687-36D7-DA8B219EB6B2}"/>
                </a:ext>
              </a:extLst>
            </p:cNvPr>
            <p:cNvSpPr txBox="1"/>
            <p:nvPr/>
          </p:nvSpPr>
          <p:spPr>
            <a:xfrm rot="16200000">
              <a:off x="-359358" y="2000091"/>
              <a:ext cx="2605603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1" dirty="0"/>
                <a:t>event rate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F16687-7630-934C-564E-7AA5D13F6A42}"/>
                </a:ext>
              </a:extLst>
            </p:cNvPr>
            <p:cNvSpPr txBox="1"/>
            <p:nvPr/>
          </p:nvSpPr>
          <p:spPr>
            <a:xfrm>
              <a:off x="1270715" y="375280"/>
              <a:ext cx="2182604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1" dirty="0"/>
                <a:t>eROSITA CCD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0910422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CF754-D196-AF9F-9D5F-FC055CAA7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3E4CD2-CF3E-F088-A154-15E456798F9F}"/>
              </a:ext>
            </a:extLst>
          </p:cNvPr>
          <p:cNvSpPr txBox="1"/>
          <p:nvPr/>
        </p:nvSpPr>
        <p:spPr>
          <a:xfrm>
            <a:off x="2445232" y="170835"/>
            <a:ext cx="4253537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Data processing on ground:</a:t>
            </a: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A085784F-84A3-2074-1D66-31DF91DAC7F9}"/>
              </a:ext>
            </a:extLst>
          </p:cNvPr>
          <p:cNvSpPr txBox="1"/>
          <p:nvPr/>
        </p:nvSpPr>
        <p:spPr>
          <a:xfrm>
            <a:off x="1866355" y="1071483"/>
            <a:ext cx="5411290" cy="381771"/>
          </a:xfrm>
          <a:prstGeom prst="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: </a:t>
            </a:r>
            <a:r>
              <a:rPr lang="de-DE" dirty="0" err="1"/>
              <a:t>remove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threshold</a:t>
            </a:r>
            <a:r>
              <a:rPr lang="de-DE" dirty="0"/>
              <a:t> </a:t>
            </a:r>
            <a:r>
              <a:rPr lang="de-DE" dirty="0" err="1"/>
              <a:t>inhomogeneities</a:t>
            </a:r>
            <a:endParaRPr lang="de-DE" dirty="0"/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719FF449-C2DB-E550-67D7-5E01FA955BD9}"/>
              </a:ext>
            </a:extLst>
          </p:cNvPr>
          <p:cNvSpPr txBox="1"/>
          <p:nvPr/>
        </p:nvSpPr>
        <p:spPr>
          <a:xfrm>
            <a:off x="1248269" y="1810988"/>
            <a:ext cx="6647462" cy="381771"/>
          </a:xfrm>
          <a:prstGeom prst="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dirty="0" err="1"/>
              <a:t>before</a:t>
            </a:r>
            <a:r>
              <a:rPr lang="de-DE" dirty="0"/>
              <a:t> ‘eSASS_947‘ </a:t>
            </a:r>
            <a:r>
              <a:rPr lang="de-DE" dirty="0" err="1"/>
              <a:t>processing</a:t>
            </a:r>
            <a:r>
              <a:rPr lang="de-DE" dirty="0"/>
              <a:t>: </a:t>
            </a:r>
            <a:r>
              <a:rPr lang="de-DE" b="1" dirty="0" err="1"/>
              <a:t>constant</a:t>
            </a:r>
            <a:r>
              <a:rPr lang="de-DE" b="1" dirty="0"/>
              <a:t> </a:t>
            </a:r>
            <a:r>
              <a:rPr lang="de-DE" b="1" dirty="0" err="1"/>
              <a:t>threshold of</a:t>
            </a:r>
            <a:r>
              <a:rPr lang="de-DE" b="1" dirty="0"/>
              <a:t> 46 </a:t>
            </a:r>
            <a:r>
              <a:rPr lang="de-DE" b="1" dirty="0" err="1"/>
              <a:t>adu</a:t>
            </a:r>
            <a:r>
              <a:rPr lang="de-DE" b="1" dirty="0"/>
              <a:t> </a:t>
            </a:r>
            <a:r>
              <a:rPr lang="de-DE" dirty="0" err="1"/>
              <a:t>applied</a:t>
            </a:r>
            <a:endParaRPr lang="de-DE" dirty="0"/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CD129511-1BE9-F13B-C8D1-A756839C587E}"/>
              </a:ext>
            </a:extLst>
          </p:cNvPr>
          <p:cNvSpPr txBox="1"/>
          <p:nvPr/>
        </p:nvSpPr>
        <p:spPr>
          <a:xfrm>
            <a:off x="1041386" y="2518370"/>
            <a:ext cx="7061228" cy="1529906"/>
          </a:xfrm>
          <a:prstGeom prst="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lnSpc>
                <a:spcPct val="110000"/>
              </a:lnSpc>
              <a:buFont typeface="Wingdings" charset="2"/>
              <a:buChar char="ü"/>
            </a:pPr>
            <a:r>
              <a:rPr lang="de-DE" sz="1600" dirty="0" err="1">
                <a:sym typeface="Wingdings"/>
              </a:rPr>
              <a:t>consistent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processing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of</a:t>
            </a:r>
            <a:r>
              <a:rPr lang="de-DE" sz="1600" dirty="0">
                <a:sym typeface="Wingdings"/>
              </a:rPr>
              <a:t> TM12346 </a:t>
            </a:r>
            <a:r>
              <a:rPr lang="de-DE" sz="1600" dirty="0" err="1">
                <a:sym typeface="Wingdings"/>
              </a:rPr>
              <a:t>data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possible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for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almost</a:t>
            </a:r>
            <a:r>
              <a:rPr lang="de-DE" sz="1600" dirty="0">
                <a:sym typeface="Wingdings"/>
              </a:rPr>
              <a:t> all </a:t>
            </a:r>
            <a:r>
              <a:rPr lang="de-DE" sz="1600" dirty="0" err="1">
                <a:sym typeface="Wingdings"/>
              </a:rPr>
              <a:t>threshold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settings</a:t>
            </a:r>
            <a:r>
              <a:rPr lang="de-DE" sz="1600" dirty="0">
                <a:sym typeface="Wingdings"/>
              </a:rPr>
              <a:t>,</a:t>
            </a:r>
            <a:br>
              <a:rPr lang="de-DE" sz="1600" dirty="0">
                <a:sym typeface="Wingdings"/>
              </a:rPr>
            </a:br>
            <a:r>
              <a:rPr lang="de-DE" sz="1600" dirty="0" err="1">
                <a:sym typeface="Wingdings"/>
              </a:rPr>
              <a:t>however</a:t>
            </a:r>
            <a:r>
              <a:rPr lang="de-DE" sz="1600" dirty="0">
                <a:sym typeface="Wingdings"/>
              </a:rPr>
              <a:t>:</a:t>
            </a:r>
          </a:p>
          <a:p>
            <a:pPr marL="171450" indent="-171450">
              <a:lnSpc>
                <a:spcPct val="140000"/>
              </a:lnSpc>
              <a:buFont typeface="Symbol" charset="2"/>
              <a:buChar char="-"/>
            </a:pP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many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, </a:t>
            </a:r>
            <a:r>
              <a:rPr lang="de-DE" sz="1600" dirty="0" err="1"/>
              <a:t>split</a:t>
            </a:r>
            <a:r>
              <a:rPr lang="de-DE" sz="1600" dirty="0"/>
              <a:t> </a:t>
            </a:r>
            <a:r>
              <a:rPr lang="de-DE" sz="1600" dirty="0" err="1"/>
              <a:t>threshold</a:t>
            </a:r>
            <a:r>
              <a:rPr lang="de-DE" sz="1600" dirty="0"/>
              <a:t> </a:t>
            </a:r>
            <a:r>
              <a:rPr lang="de-DE" sz="1600" dirty="0" err="1"/>
              <a:t>cut</a:t>
            </a:r>
            <a:r>
              <a:rPr lang="de-DE" sz="1600" dirty="0"/>
              <a:t> </a:t>
            </a:r>
            <a:r>
              <a:rPr lang="de-DE" sz="1600" dirty="0" err="1"/>
              <a:t>unnecessarily</a:t>
            </a:r>
            <a:r>
              <a:rPr lang="de-DE" sz="1600" dirty="0"/>
              <a:t> high</a:t>
            </a:r>
          </a:p>
          <a:p>
            <a:pPr marL="171450" indent="-171450">
              <a:lnSpc>
                <a:spcPct val="120000"/>
              </a:lnSpc>
              <a:buFont typeface="Symbol" charset="2"/>
              <a:buChar char="-"/>
            </a:pPr>
            <a:r>
              <a:rPr lang="de-DE" sz="1600" b="1" dirty="0" err="1"/>
              <a:t>constant</a:t>
            </a:r>
            <a:r>
              <a:rPr lang="de-DE" sz="1600" b="1" dirty="0"/>
              <a:t> </a:t>
            </a:r>
            <a:r>
              <a:rPr lang="de-DE" sz="1600" b="1" dirty="0" err="1"/>
              <a:t>adu</a:t>
            </a:r>
            <a:r>
              <a:rPr lang="de-DE" sz="1600" b="1" dirty="0"/>
              <a:t> </a:t>
            </a:r>
            <a:r>
              <a:rPr lang="de-DE" sz="1600" b="1" dirty="0" err="1"/>
              <a:t>threshold</a:t>
            </a:r>
            <a:r>
              <a:rPr lang="de-DE" sz="1600" b="1" dirty="0"/>
              <a:t> </a:t>
            </a:r>
            <a:r>
              <a:rPr lang="de-DE" sz="1600" b="1" dirty="0" err="1"/>
              <a:t>does</a:t>
            </a:r>
            <a:r>
              <a:rPr lang="de-DE" sz="1600" b="1" dirty="0"/>
              <a:t> not </a:t>
            </a:r>
            <a:r>
              <a:rPr lang="de-DE" sz="1600" b="1" dirty="0" err="1"/>
              <a:t>mean</a:t>
            </a:r>
            <a:r>
              <a:rPr lang="de-DE" sz="1600" b="1" dirty="0"/>
              <a:t> </a:t>
            </a:r>
            <a:r>
              <a:rPr lang="de-DE" sz="1600" b="1" dirty="0" err="1"/>
              <a:t>constant</a:t>
            </a:r>
            <a:r>
              <a:rPr lang="de-DE" sz="1600" b="1" dirty="0"/>
              <a:t> eV </a:t>
            </a:r>
            <a:r>
              <a:rPr lang="de-DE" sz="1600" b="1" dirty="0" err="1"/>
              <a:t>threshold </a:t>
            </a:r>
            <a:r>
              <a:rPr lang="de-DE" sz="1600" dirty="0" err="1"/>
              <a:t>(gain, CTI)</a:t>
            </a:r>
            <a:endParaRPr lang="de-DE" sz="1600" dirty="0"/>
          </a:p>
          <a:p>
            <a:pPr>
              <a:lnSpc>
                <a:spcPct val="110000"/>
              </a:lnSpc>
            </a:pPr>
            <a:r>
              <a:rPr lang="de-DE" sz="1600" dirty="0"/>
              <a:t>   (</a:t>
            </a:r>
            <a:r>
              <a:rPr lang="de-DE" sz="1600" dirty="0">
                <a:sym typeface="Wingdings"/>
              </a:rPr>
              <a:t> </a:t>
            </a:r>
            <a:r>
              <a:rPr lang="de-DE" sz="1600" dirty="0" err="1">
                <a:sym typeface="Wingdings"/>
              </a:rPr>
              <a:t>spectral and spatial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resolution</a:t>
            </a:r>
            <a:r>
              <a:rPr lang="de-DE" sz="1600" dirty="0">
                <a:sym typeface="Wingdings"/>
              </a:rPr>
              <a:t> still </a:t>
            </a:r>
            <a:r>
              <a:rPr lang="de-DE" sz="1600" dirty="0" err="1">
                <a:sym typeface="Wingdings"/>
              </a:rPr>
              <a:t>position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dependent</a:t>
            </a:r>
            <a:r>
              <a:rPr lang="de-DE" sz="1600" dirty="0">
                <a:sym typeface="Wingdings"/>
              </a:rPr>
              <a:t>)</a:t>
            </a:r>
            <a:endParaRPr lang="de-DE" sz="1600" dirty="0"/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382D94DA-D5F9-0A0C-47B1-B8B3AB891821}"/>
              </a:ext>
            </a:extLst>
          </p:cNvPr>
          <p:cNvSpPr txBox="1"/>
          <p:nvPr/>
        </p:nvSpPr>
        <p:spPr>
          <a:xfrm>
            <a:off x="1230893" y="4406011"/>
            <a:ext cx="6682214" cy="381771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dirty="0" err="1"/>
              <a:t>improvement</a:t>
            </a:r>
            <a:r>
              <a:rPr lang="de-DE" dirty="0"/>
              <a:t> in ‚eSASS_947‘: </a:t>
            </a:r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threshold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b="1" dirty="0" err="1"/>
              <a:t>constant</a:t>
            </a:r>
            <a:r>
              <a:rPr lang="de-DE" b="1" dirty="0"/>
              <a:t> in eV</a:t>
            </a:r>
          </a:p>
        </p:txBody>
      </p:sp>
    </p:spTree>
    <p:extLst>
      <p:ext uri="{BB962C8B-B14F-4D97-AF65-F5344CB8AC3E}">
        <p14:creationId xmlns:p14="http://schemas.microsoft.com/office/powerpoint/2010/main" val="198377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TM7_thr_125eV_adu_m85de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90" y="2518072"/>
            <a:ext cx="2011442" cy="222519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353204" y="3499121"/>
            <a:ext cx="928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TM7: 125 eV</a:t>
            </a:r>
          </a:p>
        </p:txBody>
      </p:sp>
      <p:pic>
        <p:nvPicPr>
          <p:cNvPr id="8" name="Bild 7" descr="TM6_thr_050eV_adu_m85deg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642" y="2518072"/>
            <a:ext cx="2011442" cy="222519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198292" y="349770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TM6: 50 eV</a:t>
            </a:r>
          </a:p>
        </p:txBody>
      </p:sp>
      <p:pic>
        <p:nvPicPr>
          <p:cNvPr id="7" name="Bild 6" descr="TM5_thr_105eV_adu_m85deg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73" y="2518072"/>
            <a:ext cx="2011442" cy="222519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035469" y="3499121"/>
            <a:ext cx="928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TM5: 105 eV</a:t>
            </a:r>
          </a:p>
        </p:txBody>
      </p:sp>
      <p:pic>
        <p:nvPicPr>
          <p:cNvPr id="10" name="Bild 9" descr="TM2_thr_060eV_adu_m85deg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73" y="255520"/>
            <a:ext cx="2011442" cy="222519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035469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TM2: 60 eV</a:t>
            </a:r>
          </a:p>
        </p:txBody>
      </p:sp>
      <p:pic>
        <p:nvPicPr>
          <p:cNvPr id="2" name="Bild 1" descr="TM1_thr_050eV_adu_m85deg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04" y="255520"/>
            <a:ext cx="2011442" cy="222519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86328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TM1: 50 eV</a:t>
            </a:r>
          </a:p>
        </p:txBody>
      </p:sp>
      <p:pic>
        <p:nvPicPr>
          <p:cNvPr id="6" name="Bild 5" descr="TM4_thr_055eV_adu_m85deg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04" y="2518072"/>
            <a:ext cx="2011442" cy="222519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86328" y="3499121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TM4: 55 eV</a:t>
            </a:r>
          </a:p>
        </p:txBody>
      </p:sp>
      <p:pic>
        <p:nvPicPr>
          <p:cNvPr id="3" name="Bild 2" descr="TM2_thr_060eV_adu_m85deg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642" y="255520"/>
            <a:ext cx="2011442" cy="2225193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198292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TM3: 60 eV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011215" y="627744"/>
            <a:ext cx="1715534" cy="13028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600" dirty="0" err="1"/>
              <a:t>Threshold</a:t>
            </a:r>
            <a:r>
              <a:rPr lang="de-DE" sz="1600" dirty="0"/>
              <a:t> </a:t>
            </a:r>
            <a:r>
              <a:rPr lang="de-DE" sz="1600" dirty="0" err="1"/>
              <a:t>maps</a:t>
            </a:r>
            <a:endParaRPr lang="de-DE" sz="1600" dirty="0"/>
          </a:p>
          <a:p>
            <a:pPr algn="ctr">
              <a:lnSpc>
                <a:spcPct val="120000"/>
              </a:lnSpc>
            </a:pPr>
            <a:r>
              <a:rPr lang="de-DE" sz="1600" dirty="0"/>
              <a:t>(in </a:t>
            </a:r>
            <a:r>
              <a:rPr lang="de-DE" sz="1600" dirty="0" err="1"/>
              <a:t>adu</a:t>
            </a:r>
            <a:r>
              <a:rPr lang="de-DE" sz="1600" dirty="0"/>
              <a:t>)</a:t>
            </a:r>
            <a:br>
              <a:rPr lang="de-DE" sz="1600" dirty="0"/>
            </a:b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</a:t>
            </a:r>
            <a:r>
              <a:rPr lang="de-DE" sz="1600" dirty="0" err="1"/>
              <a:t>in „947“ and</a:t>
            </a:r>
            <a:br>
              <a:rPr lang="de-DE" sz="1600" dirty="0"/>
            </a:br>
            <a:r>
              <a:rPr lang="de-DE" sz="1600" dirty="0"/>
              <a:t>„948“ </a:t>
            </a:r>
            <a:r>
              <a:rPr lang="de-DE" sz="1600" dirty="0" err="1"/>
              <a:t>processing</a:t>
            </a:r>
            <a:endParaRPr lang="de-DE" sz="1600" dirty="0"/>
          </a:p>
        </p:txBody>
      </p:sp>
      <p:sp>
        <p:nvSpPr>
          <p:cNvPr id="27" name="Textfeld 26"/>
          <p:cNvSpPr txBox="1"/>
          <p:nvPr/>
        </p:nvSpPr>
        <p:spPr>
          <a:xfrm>
            <a:off x="1" y="4764722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/>
              <a:t>(</a:t>
            </a:r>
            <a:r>
              <a:rPr lang="de-DE" sz="1200" dirty="0" err="1"/>
              <a:t>this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not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lower</a:t>
            </a:r>
            <a:r>
              <a:rPr lang="de-DE" sz="1200" dirty="0"/>
              <a:t> end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eROSITA</a:t>
            </a:r>
            <a:r>
              <a:rPr lang="de-DE" sz="1200" dirty="0"/>
              <a:t> </a:t>
            </a:r>
            <a:r>
              <a:rPr lang="de-DE" sz="1200" dirty="0" err="1"/>
              <a:t>bandpass</a:t>
            </a:r>
            <a:r>
              <a:rPr lang="de-DE" sz="1200" dirty="0"/>
              <a:t> - </a:t>
            </a:r>
            <a:r>
              <a:rPr lang="de-DE" sz="1200" dirty="0" err="1"/>
              <a:t>it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lower</a:t>
            </a:r>
            <a:r>
              <a:rPr lang="de-DE" sz="1200" dirty="0"/>
              <a:t> </a:t>
            </a:r>
            <a:r>
              <a:rPr lang="de-DE" sz="1200" dirty="0" err="1"/>
              <a:t>limit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which</a:t>
            </a:r>
            <a:r>
              <a:rPr lang="de-DE" sz="1200" dirty="0"/>
              <a:t> </a:t>
            </a:r>
            <a:r>
              <a:rPr lang="de-DE" sz="1200" dirty="0" err="1"/>
              <a:t>secondary</a:t>
            </a:r>
            <a:r>
              <a:rPr lang="de-DE" sz="1200" dirty="0"/>
              <a:t> </a:t>
            </a:r>
            <a:r>
              <a:rPr lang="de-DE" sz="1200" dirty="0" err="1"/>
              <a:t>charges</a:t>
            </a:r>
            <a:r>
              <a:rPr lang="de-DE" sz="1200" dirty="0"/>
              <a:t> </a:t>
            </a:r>
            <a:r>
              <a:rPr lang="de-DE" sz="1200" dirty="0" err="1"/>
              <a:t>can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collected</a:t>
            </a:r>
            <a:r>
              <a:rPr lang="de-DE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1441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74" y="1264454"/>
            <a:ext cx="4786734" cy="3175814"/>
          </a:xfrm>
          <a:prstGeom prst="rect">
            <a:avLst/>
          </a:prstGeom>
        </p:spPr>
      </p:pic>
      <p:pic>
        <p:nvPicPr>
          <p:cNvPr id="3" name="Bild 2" descr="46ad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6" y="902283"/>
            <a:ext cx="2005627" cy="1854409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</p:pic>
      <p:pic>
        <p:nvPicPr>
          <p:cNvPr id="4" name="Bild 3" descr="60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6" y="3037791"/>
            <a:ext cx="2005627" cy="1854409"/>
          </a:xfrm>
          <a:prstGeom prst="rect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404702" y="111087"/>
            <a:ext cx="832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/>
              <a:t>threshold</a:t>
            </a:r>
            <a:r>
              <a:rPr lang="de-DE" sz="2000" dirty="0"/>
              <a:t> </a:t>
            </a:r>
            <a:r>
              <a:rPr lang="de-DE" sz="2000" dirty="0" err="1"/>
              <a:t>map</a:t>
            </a:r>
            <a:r>
              <a:rPr lang="de-DE" sz="2000" dirty="0"/>
              <a:t> </a:t>
            </a:r>
            <a:r>
              <a:rPr lang="de-DE" sz="2000" dirty="0" err="1"/>
              <a:t>consequences</a:t>
            </a:r>
            <a:r>
              <a:rPr lang="de-DE" sz="2000" dirty="0"/>
              <a:t>: TM2, all valid </a:t>
            </a:r>
            <a:r>
              <a:rPr lang="de-DE" sz="2000" dirty="0" err="1"/>
              <a:t>patterns</a:t>
            </a:r>
            <a:r>
              <a:rPr lang="de-DE" sz="2000" dirty="0"/>
              <a:t>, </a:t>
            </a:r>
            <a:r>
              <a:rPr lang="de-DE" sz="2000" dirty="0" err="1"/>
              <a:t>eROdays</a:t>
            </a:r>
            <a:r>
              <a:rPr lang="de-DE" sz="2000" dirty="0"/>
              <a:t> 48144 </a:t>
            </a:r>
            <a:r>
              <a:rPr lang="mr-IN" sz="2000" dirty="0"/>
              <a:t>–</a:t>
            </a:r>
            <a:r>
              <a:rPr lang="de-DE" sz="2000" dirty="0"/>
              <a:t> 48199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84919" y="648396"/>
            <a:ext cx="139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0.5 </a:t>
            </a:r>
            <a:r>
              <a:rPr lang="mr-IN" dirty="0"/>
              <a:t>–</a:t>
            </a:r>
            <a:r>
              <a:rPr lang="de-DE" dirty="0"/>
              <a:t> 2.5 </a:t>
            </a:r>
            <a:r>
              <a:rPr lang="de-DE" dirty="0" err="1"/>
              <a:t>keV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606427" y="4472016"/>
            <a:ext cx="3993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lnSpc>
                <a:spcPct val="130000"/>
              </a:lnSpc>
              <a:buFont typeface="Wingdings" charset="0"/>
              <a:buChar char="à"/>
            </a:pPr>
            <a:r>
              <a:rPr lang="de-DE" sz="1600" dirty="0">
                <a:sym typeface="Wingdings"/>
              </a:rPr>
              <a:t>6% </a:t>
            </a:r>
            <a:r>
              <a:rPr lang="de-DE" sz="1600" dirty="0" err="1">
                <a:sym typeface="Wingdings"/>
              </a:rPr>
              <a:t>less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flux</a:t>
            </a:r>
            <a:r>
              <a:rPr lang="de-DE" sz="1600" dirty="0">
                <a:sym typeface="Wingdings"/>
              </a:rPr>
              <a:t> in 947 &amp; 948 </a:t>
            </a:r>
            <a:r>
              <a:rPr lang="de-DE" sz="1600" dirty="0" err="1">
                <a:sym typeface="Wingdings"/>
              </a:rPr>
              <a:t>compared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to</a:t>
            </a:r>
            <a:r>
              <a:rPr lang="de-DE" sz="1600" dirty="0">
                <a:sym typeface="Wingdings"/>
              </a:rPr>
              <a:t> 946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730989" y="812114"/>
            <a:ext cx="457652" cy="343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>
                <a:solidFill>
                  <a:srgbClr val="970002"/>
                </a:solidFill>
              </a:rPr>
              <a:t>946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730989" y="4344848"/>
            <a:ext cx="457652" cy="6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947</a:t>
            </a:r>
            <a:b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948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624491" y="2668408"/>
            <a:ext cx="402674" cy="492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947</a:t>
            </a:r>
            <a:b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948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76836" y="2214100"/>
            <a:ext cx="399155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dirty="0">
                <a:solidFill>
                  <a:srgbClr val="970002"/>
                </a:solidFill>
              </a:rPr>
              <a:t>946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235454" y="595822"/>
            <a:ext cx="966931" cy="343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worst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case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Nach oben gebogener Pfeil 12"/>
          <p:cNvSpPr/>
          <p:nvPr/>
        </p:nvSpPr>
        <p:spPr>
          <a:xfrm flipH="1">
            <a:off x="3873500" y="493786"/>
            <a:ext cx="342900" cy="360516"/>
          </a:xfrm>
          <a:prstGeom prst="bentUp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9A5E5-896D-ADF0-ACA1-03CBACDE6199}"/>
              </a:ext>
            </a:extLst>
          </p:cNvPr>
          <p:cNvSpPr txBox="1"/>
          <p:nvPr/>
        </p:nvSpPr>
        <p:spPr>
          <a:xfrm>
            <a:off x="7275991" y="656495"/>
            <a:ext cx="1657762" cy="592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224 hours (9.3 days)</a:t>
            </a:r>
            <a:br>
              <a:rPr lang="en-US" sz="1400" dirty="0"/>
            </a:br>
            <a:r>
              <a:rPr lang="en-US" sz="1400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1899484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66DE8-099F-2E8A-3A8B-D281B1D1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TM7_thr_125eV_adu_m85deg.png">
            <a:extLst>
              <a:ext uri="{FF2B5EF4-FFF2-40B4-BE49-F238E27FC236}">
                <a16:creationId xmlns:a16="http://schemas.microsoft.com/office/drawing/2014/main" id="{2EEBEC03-B73C-C507-3C51-9BF9AD340A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90" y="2518072"/>
            <a:ext cx="2011442" cy="22251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87750B8-3AF2-2762-0BD5-B152BD5CC538}"/>
              </a:ext>
            </a:extLst>
          </p:cNvPr>
          <p:cNvSpPr txBox="1"/>
          <p:nvPr/>
        </p:nvSpPr>
        <p:spPr>
          <a:xfrm>
            <a:off x="7353204" y="3499121"/>
            <a:ext cx="928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TM7: 125 eV</a:t>
            </a:r>
          </a:p>
        </p:txBody>
      </p:sp>
      <p:pic>
        <p:nvPicPr>
          <p:cNvPr id="8" name="Bild 7" descr="TM6_thr_050eV_adu_m85deg.png">
            <a:extLst>
              <a:ext uri="{FF2B5EF4-FFF2-40B4-BE49-F238E27FC236}">
                <a16:creationId xmlns:a16="http://schemas.microsoft.com/office/drawing/2014/main" id="{164D4867-8D28-49CE-6944-D6117B3BB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642" y="2518072"/>
            <a:ext cx="2011442" cy="222519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E9F02B-A213-D5A9-6B75-08427B3399D6}"/>
              </a:ext>
            </a:extLst>
          </p:cNvPr>
          <p:cNvSpPr txBox="1"/>
          <p:nvPr/>
        </p:nvSpPr>
        <p:spPr>
          <a:xfrm>
            <a:off x="5198292" y="349770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TM6: 50 eV</a:t>
            </a:r>
          </a:p>
        </p:txBody>
      </p:sp>
      <p:pic>
        <p:nvPicPr>
          <p:cNvPr id="7" name="Bild 6" descr="TM5_thr_105eV_adu_m85deg.png">
            <a:extLst>
              <a:ext uri="{FF2B5EF4-FFF2-40B4-BE49-F238E27FC236}">
                <a16:creationId xmlns:a16="http://schemas.microsoft.com/office/drawing/2014/main" id="{0EA12EC1-A30C-5CF4-CB1A-DE14D34073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73" y="2518072"/>
            <a:ext cx="2011442" cy="22251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B3DA38B-A119-7810-81BE-045B5008D4A4}"/>
              </a:ext>
            </a:extLst>
          </p:cNvPr>
          <p:cNvSpPr txBox="1"/>
          <p:nvPr/>
        </p:nvSpPr>
        <p:spPr>
          <a:xfrm>
            <a:off x="3035469" y="3499121"/>
            <a:ext cx="928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TM5: 105 eV</a:t>
            </a:r>
          </a:p>
        </p:txBody>
      </p:sp>
      <p:pic>
        <p:nvPicPr>
          <p:cNvPr id="10" name="Bild 9" descr="TM2_thr_060eV_adu_m85deg.png">
            <a:extLst>
              <a:ext uri="{FF2B5EF4-FFF2-40B4-BE49-F238E27FC236}">
                <a16:creationId xmlns:a16="http://schemas.microsoft.com/office/drawing/2014/main" id="{21B49C54-9B54-7C01-129B-E5F7F066F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73" y="255520"/>
            <a:ext cx="2011442" cy="222519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5C55947-0EB8-5E22-15AD-D18145447158}"/>
              </a:ext>
            </a:extLst>
          </p:cNvPr>
          <p:cNvSpPr txBox="1"/>
          <p:nvPr/>
        </p:nvSpPr>
        <p:spPr>
          <a:xfrm>
            <a:off x="3035469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TM2: 60 eV</a:t>
            </a:r>
          </a:p>
        </p:txBody>
      </p:sp>
      <p:pic>
        <p:nvPicPr>
          <p:cNvPr id="2" name="Bild 1" descr="TM1_thr_050eV_adu_m85deg.png">
            <a:extLst>
              <a:ext uri="{FF2B5EF4-FFF2-40B4-BE49-F238E27FC236}">
                <a16:creationId xmlns:a16="http://schemas.microsoft.com/office/drawing/2014/main" id="{552555C6-9C79-DE8A-3EE7-8FD6196A4F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04" y="255520"/>
            <a:ext cx="2011442" cy="222519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533A36C-52F2-178A-D836-37D937AD2252}"/>
              </a:ext>
            </a:extLst>
          </p:cNvPr>
          <p:cNvSpPr txBox="1"/>
          <p:nvPr/>
        </p:nvSpPr>
        <p:spPr>
          <a:xfrm>
            <a:off x="886328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TM1: 50 eV</a:t>
            </a:r>
          </a:p>
        </p:txBody>
      </p:sp>
      <p:pic>
        <p:nvPicPr>
          <p:cNvPr id="6" name="Bild 5" descr="TM4_thr_055eV_adu_m85deg.png">
            <a:extLst>
              <a:ext uri="{FF2B5EF4-FFF2-40B4-BE49-F238E27FC236}">
                <a16:creationId xmlns:a16="http://schemas.microsoft.com/office/drawing/2014/main" id="{8C34B5CF-6258-08D2-BEA2-331DC1C87F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04" y="2518072"/>
            <a:ext cx="2011442" cy="222519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192412B-88A8-5DF8-9D4D-58C6BBFC352C}"/>
              </a:ext>
            </a:extLst>
          </p:cNvPr>
          <p:cNvSpPr txBox="1"/>
          <p:nvPr/>
        </p:nvSpPr>
        <p:spPr>
          <a:xfrm>
            <a:off x="886328" y="3499121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TM4: 55 eV</a:t>
            </a:r>
          </a:p>
        </p:txBody>
      </p:sp>
      <p:pic>
        <p:nvPicPr>
          <p:cNvPr id="3" name="Bild 2" descr="TM2_thr_060eV_adu_m85deg.png">
            <a:extLst>
              <a:ext uri="{FF2B5EF4-FFF2-40B4-BE49-F238E27FC236}">
                <a16:creationId xmlns:a16="http://schemas.microsoft.com/office/drawing/2014/main" id="{4694F43D-E340-53AE-4D54-FF181AC8ED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642" y="255520"/>
            <a:ext cx="2011442" cy="222519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5A9FAA69-1C16-3776-52F8-2D7034CB4503}"/>
              </a:ext>
            </a:extLst>
          </p:cNvPr>
          <p:cNvSpPr txBox="1"/>
          <p:nvPr/>
        </p:nvSpPr>
        <p:spPr>
          <a:xfrm>
            <a:off x="5198292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TM3: 60 eV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185EB24-3995-F37E-8452-21475FD10429}"/>
              </a:ext>
            </a:extLst>
          </p:cNvPr>
          <p:cNvSpPr txBox="1"/>
          <p:nvPr/>
        </p:nvSpPr>
        <p:spPr>
          <a:xfrm>
            <a:off x="7011215" y="627744"/>
            <a:ext cx="1715534" cy="13028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600" dirty="0" err="1"/>
              <a:t>Threshold</a:t>
            </a:r>
            <a:r>
              <a:rPr lang="de-DE" sz="1600" dirty="0"/>
              <a:t> </a:t>
            </a:r>
            <a:r>
              <a:rPr lang="de-DE" sz="1600" dirty="0" err="1"/>
              <a:t>maps</a:t>
            </a:r>
            <a:endParaRPr lang="de-DE" sz="1600" dirty="0"/>
          </a:p>
          <a:p>
            <a:pPr algn="ctr">
              <a:lnSpc>
                <a:spcPct val="120000"/>
              </a:lnSpc>
            </a:pPr>
            <a:r>
              <a:rPr lang="de-DE" sz="1600" dirty="0"/>
              <a:t>(in </a:t>
            </a:r>
            <a:r>
              <a:rPr lang="de-DE" sz="1600" dirty="0" err="1"/>
              <a:t>adu</a:t>
            </a:r>
            <a:r>
              <a:rPr lang="de-DE" sz="1600" dirty="0"/>
              <a:t>)</a:t>
            </a:r>
            <a:br>
              <a:rPr lang="de-DE" sz="1600" dirty="0"/>
            </a:b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</a:t>
            </a:r>
            <a:r>
              <a:rPr lang="de-DE" sz="1600" dirty="0" err="1"/>
              <a:t>in „947“ and</a:t>
            </a:r>
            <a:br>
              <a:rPr lang="de-DE" sz="1600" dirty="0"/>
            </a:br>
            <a:r>
              <a:rPr lang="de-DE" sz="1600" dirty="0"/>
              <a:t>„948“ </a:t>
            </a:r>
            <a:r>
              <a:rPr lang="de-DE" sz="1600" dirty="0" err="1"/>
              <a:t>processing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18368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54" descr="CCF_TM3_thr_070eV_030adu_m85de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4641647" y="294226"/>
            <a:ext cx="2011441" cy="2186489"/>
          </a:xfrm>
          <a:prstGeom prst="rect">
            <a:avLst/>
          </a:prstGeom>
        </p:spPr>
      </p:pic>
      <p:pic>
        <p:nvPicPr>
          <p:cNvPr id="54" name="Bild 53" descr="CCF_TM6_thr_060eV_030adu_m85de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4641646" y="2556780"/>
            <a:ext cx="2011441" cy="2186488"/>
          </a:xfrm>
          <a:prstGeom prst="rect">
            <a:avLst/>
          </a:prstGeom>
        </p:spPr>
      </p:pic>
      <p:pic>
        <p:nvPicPr>
          <p:cNvPr id="39" name="Bild 38" descr="CCF_TM1_thr_060eV_030adu_m85de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270304" y="294224"/>
            <a:ext cx="2011442" cy="2186490"/>
          </a:xfrm>
          <a:prstGeom prst="rect">
            <a:avLst/>
          </a:prstGeom>
        </p:spPr>
      </p:pic>
      <p:pic>
        <p:nvPicPr>
          <p:cNvPr id="40" name="Bild 39" descr="CCF_TM2_thr_070eV_030adu_m85de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2455973" y="294227"/>
            <a:ext cx="2011442" cy="2186489"/>
          </a:xfrm>
          <a:prstGeom prst="rect">
            <a:avLst/>
          </a:prstGeom>
        </p:spPr>
      </p:pic>
      <p:pic>
        <p:nvPicPr>
          <p:cNvPr id="42" name="Bild 41" descr="CCF_TM4_thr_065eV_030adu_m85de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270304" y="2556779"/>
            <a:ext cx="2011442" cy="2186489"/>
          </a:xfrm>
          <a:prstGeom prst="rect">
            <a:avLst/>
          </a:prstGeom>
        </p:spPr>
      </p:pic>
      <p:pic>
        <p:nvPicPr>
          <p:cNvPr id="43" name="Bild 42" descr="TM5_thr_105eV_adu_m85de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2455973" y="2556779"/>
            <a:ext cx="2011442" cy="2186489"/>
          </a:xfrm>
          <a:prstGeom prst="rect">
            <a:avLst/>
          </a:prstGeom>
        </p:spPr>
      </p:pic>
      <p:pic>
        <p:nvPicPr>
          <p:cNvPr id="45" name="Bild 44" descr="TM7_thr_125eV_adu_m85deg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6806490" y="2556780"/>
            <a:ext cx="2023236" cy="2199310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7353212" y="3499121"/>
            <a:ext cx="928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TM7: 125 eV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5198299" y="3497710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TM6: 60 eV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3035477" y="3499121"/>
            <a:ext cx="928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TM5: 105 eV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035477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TM2: 70 eV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886336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TM1: 60 eV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86336" y="3499121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TM4: 65 eV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5198299" y="133134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TM3: 70 eV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7070594" y="627748"/>
            <a:ext cx="1596784" cy="13028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600" dirty="0" err="1"/>
              <a:t>Threshold</a:t>
            </a:r>
            <a:r>
              <a:rPr lang="de-DE" sz="1600" dirty="0"/>
              <a:t> </a:t>
            </a:r>
            <a:r>
              <a:rPr lang="de-DE" sz="1600" dirty="0" err="1"/>
              <a:t>maps</a:t>
            </a:r>
            <a:endParaRPr lang="de-DE" sz="1600" dirty="0"/>
          </a:p>
          <a:p>
            <a:pPr algn="ctr">
              <a:lnSpc>
                <a:spcPct val="120000"/>
              </a:lnSpc>
            </a:pPr>
            <a:r>
              <a:rPr lang="de-DE" sz="1600" dirty="0"/>
              <a:t>(in </a:t>
            </a:r>
            <a:r>
              <a:rPr lang="de-DE" sz="1600" dirty="0" err="1"/>
              <a:t>adu</a:t>
            </a:r>
            <a:r>
              <a:rPr lang="de-DE" sz="1600" dirty="0"/>
              <a:t>)</a:t>
            </a:r>
            <a:br>
              <a:rPr lang="de-DE" sz="1600" dirty="0"/>
            </a:br>
            <a:r>
              <a:rPr lang="de-DE" sz="1600" dirty="0" err="1"/>
              <a:t>used</a:t>
            </a:r>
            <a:r>
              <a:rPr lang="de-DE" sz="1600" dirty="0"/>
              <a:t> after</a:t>
            </a:r>
            <a:br>
              <a:rPr lang="de-DE" sz="1600" dirty="0"/>
            </a:br>
            <a:r>
              <a:rPr lang="de-DE" sz="1600" dirty="0"/>
              <a:t>„948“ </a:t>
            </a:r>
            <a:r>
              <a:rPr lang="de-DE" sz="1600" dirty="0" err="1"/>
              <a:t>processing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92341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40B9B-70D1-9EB8-AF45-EF68DC65F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E19A9DF-EFE6-D845-4696-AB885C56E60B}"/>
              </a:ext>
            </a:extLst>
          </p:cNvPr>
          <p:cNvSpPr/>
          <p:nvPr/>
        </p:nvSpPr>
        <p:spPr>
          <a:xfrm>
            <a:off x="5516805" y="943594"/>
            <a:ext cx="581891" cy="36811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ç√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131DA3F-B912-C770-E112-398E7A13F090}"/>
              </a:ext>
            </a:extLst>
          </p:cNvPr>
          <p:cNvSpPr/>
          <p:nvPr/>
        </p:nvSpPr>
        <p:spPr>
          <a:xfrm>
            <a:off x="1662544" y="956735"/>
            <a:ext cx="581891" cy="36811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ç√</a:t>
            </a:r>
          </a:p>
        </p:txBody>
      </p:sp>
      <p:pic>
        <p:nvPicPr>
          <p:cNvPr id="3" name="Bild 9" descr="thrchk3_sdtq-6.png">
            <a:extLst>
              <a:ext uri="{FF2B5EF4-FFF2-40B4-BE49-F238E27FC236}">
                <a16:creationId xmlns:a16="http://schemas.microsoft.com/office/drawing/2014/main" id="{38AAA49A-2AE6-2FAD-D22D-31A296DF1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39" r="51215" b="3626"/>
          <a:stretch>
            <a:fillRect/>
          </a:stretch>
        </p:blipFill>
        <p:spPr>
          <a:xfrm>
            <a:off x="4177712" y="2206333"/>
            <a:ext cx="3675718" cy="450574"/>
          </a:xfrm>
          <a:prstGeom prst="rect">
            <a:avLst/>
          </a:prstGeom>
        </p:spPr>
      </p:pic>
      <p:pic>
        <p:nvPicPr>
          <p:cNvPr id="10" name="Bild 9" descr="thrchk3_sdtq-6.png">
            <a:extLst>
              <a:ext uri="{FF2B5EF4-FFF2-40B4-BE49-F238E27FC236}">
                <a16:creationId xmlns:a16="http://schemas.microsoft.com/office/drawing/2014/main" id="{1CD997E8-8F60-2DE2-A090-CD0D47BAC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4" r="52314" b="52068"/>
          <a:stretch>
            <a:fillRect/>
          </a:stretch>
        </p:blipFill>
        <p:spPr>
          <a:xfrm>
            <a:off x="4178699" y="1431929"/>
            <a:ext cx="3592947" cy="9933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BE8C8D9-6BF3-BBC3-41F3-64D0F43C24EE}"/>
              </a:ext>
            </a:extLst>
          </p:cNvPr>
          <p:cNvGrpSpPr/>
          <p:nvPr/>
        </p:nvGrpSpPr>
        <p:grpSpPr>
          <a:xfrm>
            <a:off x="4725032" y="2890573"/>
            <a:ext cx="3941599" cy="1438422"/>
            <a:chOff x="6650182" y="3075708"/>
            <a:chExt cx="2173074" cy="793028"/>
          </a:xfrm>
        </p:grpSpPr>
        <p:pic>
          <p:nvPicPr>
            <p:cNvPr id="7" name="Bild 9" descr="thrchk3_sdtq-6.png">
              <a:extLst>
                <a:ext uri="{FF2B5EF4-FFF2-40B4-BE49-F238E27FC236}">
                  <a16:creationId xmlns:a16="http://schemas.microsoft.com/office/drawing/2014/main" id="{D4D44F8A-F2DD-2C8B-7E5A-75BBF51C7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6" t="38213" r="13456" b="52068"/>
            <a:stretch>
              <a:fillRect/>
            </a:stretch>
          </p:blipFill>
          <p:spPr>
            <a:xfrm>
              <a:off x="6650183" y="3075708"/>
              <a:ext cx="1614118" cy="570017"/>
            </a:xfrm>
            <a:prstGeom prst="rect">
              <a:avLst/>
            </a:prstGeom>
          </p:spPr>
        </p:pic>
        <p:pic>
          <p:nvPicPr>
            <p:cNvPr id="13" name="Bild 9" descr="thrchk3_sdtq-6.png">
              <a:extLst>
                <a:ext uri="{FF2B5EF4-FFF2-40B4-BE49-F238E27FC236}">
                  <a16:creationId xmlns:a16="http://schemas.microsoft.com/office/drawing/2014/main" id="{89E4A656-C616-9C83-97E2-9C0DC806D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6" t="92139" b="2054"/>
            <a:stretch>
              <a:fillRect/>
            </a:stretch>
          </p:blipFill>
          <p:spPr>
            <a:xfrm>
              <a:off x="6650182" y="3528145"/>
              <a:ext cx="2173074" cy="34059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622C31-9492-C4A4-D4B8-050003377BF7}"/>
              </a:ext>
            </a:extLst>
          </p:cNvPr>
          <p:cNvGrpSpPr/>
          <p:nvPr/>
        </p:nvGrpSpPr>
        <p:grpSpPr>
          <a:xfrm>
            <a:off x="317466" y="1445274"/>
            <a:ext cx="3676702" cy="1208145"/>
            <a:chOff x="300532" y="1304925"/>
            <a:chExt cx="2027032" cy="666072"/>
          </a:xfrm>
        </p:grpSpPr>
        <p:pic>
          <p:nvPicPr>
            <p:cNvPr id="9" name="Bild 8" descr="thrchk3_sdtq-4.png">
              <a:extLst>
                <a:ext uri="{FF2B5EF4-FFF2-40B4-BE49-F238E27FC236}">
                  <a16:creationId xmlns:a16="http://schemas.microsoft.com/office/drawing/2014/main" id="{7A2185EB-2795-ACA7-7AC4-E63C5CF11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66" r="51215" b="52631"/>
            <a:stretch>
              <a:fillRect/>
            </a:stretch>
          </p:blipFill>
          <p:spPr>
            <a:xfrm>
              <a:off x="301075" y="1304925"/>
              <a:ext cx="2026489" cy="517525"/>
            </a:xfrm>
            <a:prstGeom prst="rect">
              <a:avLst/>
            </a:prstGeom>
          </p:spPr>
        </p:pic>
        <p:pic>
          <p:nvPicPr>
            <p:cNvPr id="2" name="Bild 8" descr="thrchk3_sdtq-4.png">
              <a:extLst>
                <a:ext uri="{FF2B5EF4-FFF2-40B4-BE49-F238E27FC236}">
                  <a16:creationId xmlns:a16="http://schemas.microsoft.com/office/drawing/2014/main" id="{123C2960-BF32-D2C3-CC91-792A974DA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961" r="51215" b="3813"/>
            <a:stretch>
              <a:fillRect/>
            </a:stretch>
          </p:blipFill>
          <p:spPr>
            <a:xfrm>
              <a:off x="300532" y="1781340"/>
              <a:ext cx="2026489" cy="18965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FFC390-0BEB-1674-7DBC-0C428B77CF44}"/>
              </a:ext>
            </a:extLst>
          </p:cNvPr>
          <p:cNvGrpSpPr/>
          <p:nvPr/>
        </p:nvGrpSpPr>
        <p:grpSpPr>
          <a:xfrm>
            <a:off x="300532" y="2865645"/>
            <a:ext cx="3675717" cy="1651225"/>
            <a:chOff x="1982780" y="1284772"/>
            <a:chExt cx="2026489" cy="910350"/>
          </a:xfrm>
        </p:grpSpPr>
        <p:pic>
          <p:nvPicPr>
            <p:cNvPr id="17" name="Bild 8" descr="thrchk3_sdtq-4.png">
              <a:extLst>
                <a:ext uri="{FF2B5EF4-FFF2-40B4-BE49-F238E27FC236}">
                  <a16:creationId xmlns:a16="http://schemas.microsoft.com/office/drawing/2014/main" id="{C5A6B29D-F1AC-D676-561E-721143AEE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84" t="38185" r="13358" b="52118"/>
            <a:stretch>
              <a:fillRect/>
            </a:stretch>
          </p:blipFill>
          <p:spPr>
            <a:xfrm>
              <a:off x="2286000" y="1284772"/>
              <a:ext cx="1614118" cy="570017"/>
            </a:xfrm>
            <a:prstGeom prst="rect">
              <a:avLst/>
            </a:prstGeom>
          </p:spPr>
        </p:pic>
        <p:pic>
          <p:nvPicPr>
            <p:cNvPr id="18" name="Bild 8" descr="thrchk3_sdtq-4.png">
              <a:extLst>
                <a:ext uri="{FF2B5EF4-FFF2-40B4-BE49-F238E27FC236}">
                  <a16:creationId xmlns:a16="http://schemas.microsoft.com/office/drawing/2014/main" id="{7C724871-605F-F11D-4DF0-7B38A0718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444" r="51215"/>
            <a:stretch>
              <a:fillRect/>
            </a:stretch>
          </p:blipFill>
          <p:spPr>
            <a:xfrm>
              <a:off x="1982780" y="1750952"/>
              <a:ext cx="2026489" cy="44417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7172994-152F-9B58-0B34-EB1D6ABD4774}"/>
              </a:ext>
            </a:extLst>
          </p:cNvPr>
          <p:cNvSpPr txBox="1"/>
          <p:nvPr/>
        </p:nvSpPr>
        <p:spPr>
          <a:xfrm>
            <a:off x="1813813" y="105749"/>
            <a:ext cx="5166544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Consequences of threshold map choice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8721BC-B164-8E85-B70A-EDC737D6CB0E}"/>
              </a:ext>
            </a:extLst>
          </p:cNvPr>
          <p:cNvSpPr txBox="1"/>
          <p:nvPr/>
        </p:nvSpPr>
        <p:spPr>
          <a:xfrm>
            <a:off x="1219200" y="956735"/>
            <a:ext cx="2480733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/>
              <a:t>60 eV</a:t>
            </a:r>
            <a:r>
              <a:rPr lang="en-US" sz="1600" dirty="0"/>
              <a:t>  </a:t>
            </a:r>
            <a:r>
              <a:rPr lang="en-US" sz="1400" dirty="0"/>
              <a:t>         </a:t>
            </a:r>
            <a:r>
              <a:rPr lang="en-US" sz="1600" dirty="0">
                <a:solidFill>
                  <a:srgbClr val="FF0000"/>
                </a:solidFill>
              </a:rPr>
              <a:t>46 adu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8C3739-7750-6942-D90B-C38A66FAF17D}"/>
              </a:ext>
            </a:extLst>
          </p:cNvPr>
          <p:cNvSpPr txBox="1"/>
          <p:nvPr/>
        </p:nvSpPr>
        <p:spPr>
          <a:xfrm>
            <a:off x="5071533" y="939801"/>
            <a:ext cx="2480733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/>
              <a:t>70 eV</a:t>
            </a:r>
            <a:r>
              <a:rPr lang="en-US" sz="1600" dirty="0"/>
              <a:t>  </a:t>
            </a:r>
            <a:r>
              <a:rPr lang="en-US" sz="1400" dirty="0"/>
              <a:t>         </a:t>
            </a:r>
            <a:r>
              <a:rPr lang="en-US" sz="1600" dirty="0">
                <a:solidFill>
                  <a:srgbClr val="FF0000"/>
                </a:solidFill>
              </a:rPr>
              <a:t>46 adu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9952D4-4472-A26B-104C-3A473E536651}"/>
              </a:ext>
            </a:extLst>
          </p:cNvPr>
          <p:cNvCxnSpPr>
            <a:cxnSpLocks/>
          </p:cNvCxnSpPr>
          <p:nvPr/>
        </p:nvCxnSpPr>
        <p:spPr>
          <a:xfrm>
            <a:off x="2280129" y="1140791"/>
            <a:ext cx="277371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2E5B8CE-FF41-778C-F0C2-55F22521FD0B}"/>
              </a:ext>
            </a:extLst>
          </p:cNvPr>
          <p:cNvCxnSpPr>
            <a:cxnSpLocks/>
          </p:cNvCxnSpPr>
          <p:nvPr/>
        </p:nvCxnSpPr>
        <p:spPr>
          <a:xfrm>
            <a:off x="6132460" y="1157725"/>
            <a:ext cx="277371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8FBD91-414A-EEBA-FD25-BD7B5748CE3F}"/>
              </a:ext>
            </a:extLst>
          </p:cNvPr>
          <p:cNvSpPr txBox="1"/>
          <p:nvPr/>
        </p:nvSpPr>
        <p:spPr>
          <a:xfrm>
            <a:off x="3739075" y="660455"/>
            <a:ext cx="1316020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TM2</a:t>
            </a:r>
            <a:br>
              <a:rPr lang="en-US" sz="1400" dirty="0"/>
            </a:br>
            <a:r>
              <a:rPr lang="en-US" sz="1400" dirty="0"/>
              <a:t>0.4 - 0.6 keV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2A2C26-9E7B-0595-EB2E-EB4E7D0F9BB4}"/>
              </a:ext>
            </a:extLst>
          </p:cNvPr>
          <p:cNvSpPr txBox="1"/>
          <p:nvPr/>
        </p:nvSpPr>
        <p:spPr>
          <a:xfrm>
            <a:off x="1214035" y="4527719"/>
            <a:ext cx="2485898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/>
              <a:t>94.9 % of ‘46 adu’ photons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D9808E-E11F-343F-652F-01F0998780E6}"/>
              </a:ext>
            </a:extLst>
          </p:cNvPr>
          <p:cNvSpPr txBox="1"/>
          <p:nvPr/>
        </p:nvSpPr>
        <p:spPr>
          <a:xfrm>
            <a:off x="5055095" y="4527718"/>
            <a:ext cx="2597685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/>
              <a:t>100.0 % of ‘46 adu’ photons</a:t>
            </a:r>
          </a:p>
        </p:txBody>
      </p:sp>
    </p:spTree>
    <p:extLst>
      <p:ext uri="{BB962C8B-B14F-4D97-AF65-F5344CB8AC3E}">
        <p14:creationId xmlns:p14="http://schemas.microsoft.com/office/powerpoint/2010/main" val="2523691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miley 12"/>
          <p:cNvSpPr/>
          <p:nvPr/>
        </p:nvSpPr>
        <p:spPr>
          <a:xfrm>
            <a:off x="7868419" y="1285105"/>
            <a:ext cx="661065" cy="661065"/>
          </a:xfrm>
          <a:prstGeom prst="smileyFace">
            <a:avLst>
              <a:gd name="adj" fmla="val -4653"/>
            </a:avLst>
          </a:prstGeom>
          <a:solidFill>
            <a:srgbClr val="FFB9BA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ung 1"/>
          <p:cNvGrpSpPr/>
          <p:nvPr/>
        </p:nvGrpSpPr>
        <p:grpSpPr>
          <a:xfrm>
            <a:off x="904504" y="2465259"/>
            <a:ext cx="7644712" cy="891528"/>
            <a:chOff x="857560" y="2465259"/>
            <a:chExt cx="7423142" cy="891528"/>
          </a:xfrm>
        </p:grpSpPr>
        <p:sp>
          <p:nvSpPr>
            <p:cNvPr id="15" name="Smiley 14"/>
            <p:cNvSpPr/>
            <p:nvPr/>
          </p:nvSpPr>
          <p:spPr>
            <a:xfrm>
              <a:off x="7619637" y="2542114"/>
              <a:ext cx="661065" cy="661065"/>
            </a:xfrm>
            <a:prstGeom prst="smileyFace">
              <a:avLst>
                <a:gd name="adj" fmla="val 2021"/>
              </a:avLst>
            </a:prstGeom>
            <a:solidFill>
              <a:srgbClr val="FFF6B9"/>
            </a:solidFill>
            <a:ln>
              <a:solidFill>
                <a:schemeClr val="tx1"/>
              </a:solidFill>
            </a:ln>
            <a:effectLst>
              <a:outerShdw blurRad="82550" dist="23000" dir="5400000" sx="103000" sy="103000" rotWithShape="0">
                <a:srgbClr val="000000">
                  <a:alpha val="4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57560" y="2465259"/>
              <a:ext cx="6362219" cy="891528"/>
            </a:xfrm>
            <a:prstGeom prst="rect">
              <a:avLst/>
            </a:prstGeom>
            <a:solidFill>
              <a:srgbClr val="FFF6B9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tIns="91440" bIns="140400" rtlCol="0">
              <a:spAutoFit/>
            </a:bodyPr>
            <a:lstStyle/>
            <a:p>
              <a:pPr marL="285750" indent="-285750">
                <a:lnSpc>
                  <a:spcPct val="140000"/>
                </a:lnSpc>
                <a:buFont typeface="Courier New"/>
                <a:buChar char="o"/>
              </a:pPr>
              <a:r>
                <a:rPr lang="de-DE" sz="1600" dirty="0" err="1"/>
                <a:t>effect</a:t>
              </a:r>
              <a:r>
                <a:rPr lang="de-DE" sz="1600" dirty="0"/>
                <a:t> </a:t>
              </a:r>
              <a:r>
                <a:rPr lang="de-DE" sz="1600" dirty="0" err="1"/>
                <a:t>can</a:t>
              </a:r>
              <a:r>
                <a:rPr lang="de-DE" sz="1600" dirty="0"/>
                <a:t> </a:t>
              </a:r>
              <a:r>
                <a:rPr lang="de-DE" sz="1600" dirty="0" err="1"/>
                <a:t>be</a:t>
              </a:r>
              <a:r>
                <a:rPr lang="de-DE" sz="1600" dirty="0"/>
                <a:t> </a:t>
              </a:r>
              <a:r>
                <a:rPr lang="de-DE" sz="1600" dirty="0" err="1"/>
                <a:t>exactly</a:t>
              </a:r>
              <a:r>
                <a:rPr lang="de-DE" sz="1600" dirty="0"/>
                <a:t> </a:t>
              </a:r>
              <a:r>
                <a:rPr lang="de-DE" sz="1600" dirty="0" err="1"/>
                <a:t>quantified</a:t>
              </a:r>
              <a:r>
                <a:rPr lang="de-DE" sz="1600" dirty="0"/>
                <a:t> </a:t>
              </a:r>
            </a:p>
            <a:p>
              <a:pPr marL="285750" indent="-285750">
                <a:lnSpc>
                  <a:spcPct val="140000"/>
                </a:lnSpc>
                <a:buFont typeface="Courier New"/>
                <a:buChar char="o"/>
              </a:pPr>
              <a:r>
                <a:rPr lang="de-DE" sz="1600" dirty="0" err="1"/>
                <a:t>correction</a:t>
              </a:r>
              <a:r>
                <a:rPr lang="de-DE" sz="1600" dirty="0"/>
                <a:t> </a:t>
              </a:r>
              <a:r>
                <a:rPr lang="de-DE" sz="1600" dirty="0" err="1"/>
                <a:t>straightforward</a:t>
              </a:r>
              <a:r>
                <a:rPr lang="de-DE" sz="1600" dirty="0"/>
                <a:t>, but </a:t>
              </a:r>
              <a:r>
                <a:rPr lang="de-DE" sz="1600" dirty="0" err="1"/>
                <a:t>requires</a:t>
              </a:r>
              <a:r>
                <a:rPr lang="de-DE" sz="1600" dirty="0"/>
                <a:t> </a:t>
              </a:r>
              <a:r>
                <a:rPr lang="de-DE" sz="1600" dirty="0" err="1"/>
                <a:t>reprocessing</a:t>
              </a:r>
              <a:endParaRPr lang="de-DE" sz="16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936172" y="1103359"/>
            <a:ext cx="6552122" cy="1018550"/>
          </a:xfrm>
          <a:prstGeom prst="rect">
            <a:avLst/>
          </a:prstGeom>
          <a:solidFill>
            <a:srgbClr val="FFDBDB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0" bIns="14040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de-DE" sz="1400" b="1" dirty="0">
                <a:solidFill>
                  <a:srgbClr val="000000"/>
                </a:solidFill>
              </a:rPr>
              <a:t>in </a:t>
            </a:r>
            <a:r>
              <a:rPr lang="de-DE" sz="1400" b="1" dirty="0" err="1">
                <a:solidFill>
                  <a:srgbClr val="000000"/>
                </a:solidFill>
              </a:rPr>
              <a:t>the</a:t>
            </a:r>
            <a:r>
              <a:rPr lang="de-DE" sz="1400" b="1" dirty="0">
                <a:solidFill>
                  <a:srgbClr val="000000"/>
                </a:solidFill>
              </a:rPr>
              <a:t> ‚947‘ </a:t>
            </a:r>
            <a:r>
              <a:rPr lang="de-DE" sz="1400" b="1" dirty="0" err="1">
                <a:solidFill>
                  <a:srgbClr val="000000"/>
                </a:solidFill>
              </a:rPr>
              <a:t>and</a:t>
            </a:r>
            <a:r>
              <a:rPr lang="de-DE" sz="1400" b="1" dirty="0">
                <a:solidFill>
                  <a:srgbClr val="000000"/>
                </a:solidFill>
              </a:rPr>
              <a:t> ‚948‘ </a:t>
            </a:r>
            <a:r>
              <a:rPr lang="de-DE" sz="1400" b="1" dirty="0" err="1">
                <a:solidFill>
                  <a:srgbClr val="000000"/>
                </a:solidFill>
              </a:rPr>
              <a:t>processing</a:t>
            </a:r>
            <a:r>
              <a:rPr lang="de-DE" sz="1400" b="1" dirty="0">
                <a:solidFill>
                  <a:srgbClr val="000000"/>
                </a:solidFill>
              </a:rPr>
              <a:t>, </a:t>
            </a:r>
            <a:r>
              <a:rPr lang="de-DE" sz="1400" b="1" dirty="0" err="1">
                <a:solidFill>
                  <a:srgbClr val="000000"/>
                </a:solidFill>
              </a:rPr>
              <a:t>the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thresholds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had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been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choosen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by</a:t>
            </a:r>
            <a:r>
              <a:rPr lang="de-DE" sz="1400" b="1" dirty="0">
                <a:solidFill>
                  <a:srgbClr val="000000"/>
                </a:solidFill>
              </a:rPr>
              <a:t> ≈10 eV </a:t>
            </a:r>
            <a:r>
              <a:rPr lang="de-DE" sz="1400" b="1" dirty="0" err="1">
                <a:solidFill>
                  <a:srgbClr val="000000"/>
                </a:solidFill>
              </a:rPr>
              <a:t>too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low</a:t>
            </a:r>
            <a:endParaRPr lang="de-DE" sz="1400" b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000000"/>
                </a:solidFill>
              </a:rPr>
              <a:t>noise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events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made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otherwise</a:t>
            </a:r>
            <a:r>
              <a:rPr lang="de-DE" sz="1400" dirty="0">
                <a:solidFill>
                  <a:srgbClr val="000000"/>
                </a:solidFill>
              </a:rPr>
              <a:t> valid </a:t>
            </a:r>
            <a:r>
              <a:rPr lang="de-DE" sz="1400" dirty="0" err="1">
                <a:solidFill>
                  <a:srgbClr val="000000"/>
                </a:solidFill>
              </a:rPr>
              <a:t>pixel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patterns</a:t>
            </a:r>
            <a:r>
              <a:rPr lang="de-DE" sz="1400" dirty="0">
                <a:solidFill>
                  <a:srgbClr val="000000"/>
                </a:solidFill>
              </a:rPr>
              <a:t> invalid</a:t>
            </a:r>
          </a:p>
          <a:p>
            <a:pPr marL="285750" indent="-285750">
              <a:lnSpc>
                <a:spcPct val="140000"/>
              </a:lnSpc>
              <a:buFont typeface="Wingdings" charset="2"/>
              <a:buChar char="Ø"/>
            </a:pPr>
            <a:r>
              <a:rPr lang="de-DE" sz="1400" dirty="0">
                <a:solidFill>
                  <a:srgbClr val="000000"/>
                </a:solidFill>
              </a:rPr>
              <a:t>≤ 6% </a:t>
            </a:r>
            <a:r>
              <a:rPr lang="de-DE" sz="1400" dirty="0" err="1">
                <a:solidFill>
                  <a:srgbClr val="000000"/>
                </a:solidFill>
              </a:rPr>
              <a:t>flux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loss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and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spatial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inhomogeneities</a:t>
            </a:r>
            <a:r>
              <a:rPr lang="de-DE" sz="1400" dirty="0">
                <a:solidFill>
                  <a:srgbClr val="000000"/>
                </a:solidFill>
              </a:rPr>
              <a:t> (but </a:t>
            </a:r>
            <a:r>
              <a:rPr lang="de-DE" sz="1400" dirty="0" err="1">
                <a:solidFill>
                  <a:srgbClr val="000000"/>
                </a:solidFill>
              </a:rPr>
              <a:t>higher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spectral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resolution</a:t>
            </a:r>
            <a:r>
              <a:rPr lang="de-DE" sz="1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0" y="182255"/>
            <a:ext cx="9144000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 event compression</a:t>
            </a:r>
            <a:endParaRPr lang="de-DE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997F34-5008-E7B0-D1DF-890E4501EF04}"/>
              </a:ext>
            </a:extLst>
          </p:cNvPr>
          <p:cNvGrpSpPr/>
          <p:nvPr/>
        </p:nvGrpSpPr>
        <p:grpSpPr>
          <a:xfrm>
            <a:off x="902793" y="3695348"/>
            <a:ext cx="7703697" cy="862033"/>
            <a:chOff x="902793" y="3695348"/>
            <a:chExt cx="7703697" cy="862033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902793" y="3695348"/>
              <a:ext cx="7703697" cy="862033"/>
              <a:chOff x="857559" y="3695348"/>
              <a:chExt cx="7480417" cy="862033"/>
            </a:xfrm>
          </p:grpSpPr>
          <p:pic>
            <p:nvPicPr>
              <p:cNvPr id="14" name="Bild 13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848"/>
                        </a14:imgEffect>
                        <a14:imgEffect>
                          <a14:saturation sat="26000"/>
                        </a14:imgEffect>
                        <a14:imgEffect>
                          <a14:brightnessContrast bright="46000"/>
                        </a14:imgEffect>
                      </a14:imgLayer>
                    </a14:imgProps>
                  </a:ext>
                </a:extLst>
              </a:blip>
              <a:srcRect l="2507" t="13531" r="77876" b="57209"/>
              <a:stretch/>
            </p:blipFill>
            <p:spPr>
              <a:xfrm>
                <a:off x="7550311" y="3737677"/>
                <a:ext cx="787665" cy="783242"/>
              </a:xfrm>
              <a:prstGeom prst="rect">
                <a:avLst/>
              </a:prstGeom>
              <a:ln>
                <a:noFill/>
              </a:ln>
              <a:effectLst>
                <a:outerShdw blurRad="152400" dist="38100" dir="2700000" sx="103000" sy="103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9" name="Textfeld 18"/>
              <p:cNvSpPr txBox="1"/>
              <p:nvPr/>
            </p:nvSpPr>
            <p:spPr>
              <a:xfrm>
                <a:off x="857559" y="3695348"/>
                <a:ext cx="6362219" cy="86203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square" tIns="46800" bIns="140400" rtlCol="0">
                <a:spAutoFit/>
              </a:bodyPr>
              <a:lstStyle/>
              <a:p>
                <a:pPr marL="285750" indent="-285750">
                  <a:lnSpc>
                    <a:spcPct val="140000"/>
                  </a:lnSpc>
                  <a:buFont typeface="Wingdings" charset="2"/>
                  <a:buChar char="ü"/>
                </a:pP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onboard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event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compression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algorithm</a:t>
                </a:r>
                <a:r>
                  <a:rPr lang="de-DE" sz="1600" dirty="0"/>
                  <a:t> PMENV2 </a:t>
                </a:r>
                <a:r>
                  <a:rPr lang="de-DE" sz="1600" dirty="0" err="1"/>
                  <a:t>works</a:t>
                </a:r>
                <a:r>
                  <a:rPr lang="de-DE" sz="1600" dirty="0"/>
                  <a:t> so </a:t>
                </a:r>
                <a:r>
                  <a:rPr lang="de-DE" sz="1600" dirty="0" err="1"/>
                  <a:t>efficiently</a:t>
                </a:r>
                <a:br>
                  <a:rPr lang="de-DE" sz="1600" dirty="0"/>
                </a:br>
                <a:r>
                  <a:rPr lang="de-DE" sz="1600" dirty="0" err="1"/>
                  <a:t>that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performance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:r>
                  <a:rPr lang="de-DE" sz="1600" dirty="0" err="1"/>
                  <a:t>eROSITA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not limited </a:t>
                </a:r>
                <a:r>
                  <a:rPr lang="de-DE" sz="1600" dirty="0" err="1"/>
                  <a:t>by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telemetry</a:t>
                </a:r>
                <a:r>
                  <a:rPr lang="de-DE" sz="1600" dirty="0"/>
                  <a:t> (!)</a:t>
                </a: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C3F923-8D75-7217-23CC-4BF8470F674C}"/>
                </a:ext>
              </a:extLst>
            </p:cNvPr>
            <p:cNvSpPr/>
            <p:nvPr/>
          </p:nvSpPr>
          <p:spPr>
            <a:xfrm>
              <a:off x="7884968" y="3823862"/>
              <a:ext cx="655782" cy="65578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47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731A-8C57-3B19-729C-EA46D84A8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8" descr="eROSITA_Calibration_KD_presented.png">
            <a:extLst>
              <a:ext uri="{FF2B5EF4-FFF2-40B4-BE49-F238E27FC236}">
                <a16:creationId xmlns:a16="http://schemas.microsoft.com/office/drawing/2014/main" id="{ED405CB7-BDAB-E4F1-1A52-038912E7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"/>
          <a:stretch/>
        </p:blipFill>
        <p:spPr>
          <a:xfrm>
            <a:off x="2353045" y="1778169"/>
            <a:ext cx="4112501" cy="2895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Bild 21">
            <a:extLst>
              <a:ext uri="{FF2B5EF4-FFF2-40B4-BE49-F238E27FC236}">
                <a16:creationId xmlns:a16="http://schemas.microsoft.com/office/drawing/2014/main" id="{78C91FC5-7E04-F0F0-D280-46A104BBE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57645" t="14659" r="11563" b="22937"/>
          <a:stretch>
            <a:fillRect/>
          </a:stretch>
        </p:blipFill>
        <p:spPr>
          <a:xfrm>
            <a:off x="5934456" y="0"/>
            <a:ext cx="3209544" cy="4854028"/>
          </a:xfrm>
          <a:prstGeom prst="rect">
            <a:avLst/>
          </a:prstGeom>
        </p:spPr>
      </p:pic>
      <p:pic>
        <p:nvPicPr>
          <p:cNvPr id="5" name="Bild 21">
            <a:extLst>
              <a:ext uri="{FF2B5EF4-FFF2-40B4-BE49-F238E27FC236}">
                <a16:creationId xmlns:a16="http://schemas.microsoft.com/office/drawing/2014/main" id="{6C4B8736-9397-37E9-B3EF-D2A542DA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8432" t="9886" r="57795" b="27959"/>
          <a:stretch>
            <a:fillRect/>
          </a:stretch>
        </p:blipFill>
        <p:spPr>
          <a:xfrm>
            <a:off x="0" y="-6065"/>
            <a:ext cx="2478024" cy="485402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951610F-67E5-D4FB-3574-01EEA6768F33}"/>
              </a:ext>
            </a:extLst>
          </p:cNvPr>
          <p:cNvSpPr txBox="1"/>
          <p:nvPr/>
        </p:nvSpPr>
        <p:spPr>
          <a:xfrm>
            <a:off x="2688336" y="170251"/>
            <a:ext cx="3456435" cy="142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Behind the scenes of eROSITA</a:t>
            </a:r>
            <a:r>
              <a:rPr lang="de-DE" sz="2800" b="1" dirty="0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:</a:t>
            </a:r>
          </a:p>
          <a:p>
            <a:pPr algn="ctr">
              <a:lnSpc>
                <a:spcPct val="140000"/>
              </a:lnSpc>
            </a:pPr>
            <a:r>
              <a:rPr lang="de-DE" sz="24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how we transmit the data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62A8188B-C946-F5AF-69C1-BEEA93734289}"/>
              </a:ext>
            </a:extLst>
          </p:cNvPr>
          <p:cNvSpPr txBox="1"/>
          <p:nvPr/>
        </p:nvSpPr>
        <p:spPr>
          <a:xfrm>
            <a:off x="0" y="4827385"/>
            <a:ext cx="9144000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/>
              <a:t>Pelham/Germany                                         </a:t>
            </a:r>
            <a:r>
              <a:rPr lang="en-US" sz="1400"/>
              <a:t>18th IACHEC meeting, 20-23 April 2026                                      </a:t>
            </a:r>
            <a:r>
              <a:rPr lang="de-DE" sz="1400" dirty="0"/>
              <a:t>K. Dennerl / MPE</a:t>
            </a:r>
          </a:p>
        </p:txBody>
      </p:sp>
    </p:spTree>
    <p:extLst>
      <p:ext uri="{BB962C8B-B14F-4D97-AF65-F5344CB8AC3E}">
        <p14:creationId xmlns:p14="http://schemas.microsoft.com/office/powerpoint/2010/main" val="164847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ADE9D-7651-51B5-28C0-3E1B3B334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0F0003-32F9-4436-9915-17297F2EBB31}"/>
              </a:ext>
            </a:extLst>
          </p:cNvPr>
          <p:cNvSpPr txBox="1"/>
          <p:nvPr/>
        </p:nvSpPr>
        <p:spPr>
          <a:xfrm>
            <a:off x="14793" y="723214"/>
            <a:ext cx="9144000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The low energy threshold may influence the pixel pattern which we see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EC795B-5718-61DC-6996-9A8600B83308}"/>
              </a:ext>
            </a:extLst>
          </p:cNvPr>
          <p:cNvGrpSpPr/>
          <p:nvPr/>
        </p:nvGrpSpPr>
        <p:grpSpPr>
          <a:xfrm>
            <a:off x="2130244" y="1260220"/>
            <a:ext cx="5699382" cy="3726201"/>
            <a:chOff x="431800" y="1196975"/>
            <a:chExt cx="8280400" cy="5413645"/>
          </a:xfrm>
        </p:grpSpPr>
        <p:sp>
          <p:nvSpPr>
            <p:cNvPr id="6" name="AutoShape 2">
              <a:extLst>
                <a:ext uri="{FF2B5EF4-FFF2-40B4-BE49-F238E27FC236}">
                  <a16:creationId xmlns:a16="http://schemas.microsoft.com/office/drawing/2014/main" id="{55C598E4-3D4F-ECC3-7FFF-DB25725CB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5969270"/>
              <a:ext cx="7343775" cy="641350"/>
            </a:xfrm>
            <a:prstGeom prst="rightArrow">
              <a:avLst>
                <a:gd name="adj1" fmla="val 42620"/>
                <a:gd name="adj2" fmla="val 109628"/>
              </a:avLst>
            </a:prstGeom>
            <a:gradFill rotWithShape="1">
              <a:gsLst>
                <a:gs pos="0">
                  <a:srgbClr val="BDBCA8"/>
                </a:gs>
                <a:gs pos="100000">
                  <a:srgbClr val="F3F2DA"/>
                </a:gs>
              </a:gsLst>
              <a:lin ang="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de-DE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611BB3E1-589C-63FF-BFA6-015A6FE44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" y="1196975"/>
              <a:ext cx="8280400" cy="4608513"/>
            </a:xfrm>
            <a:prstGeom prst="roundRect">
              <a:avLst>
                <a:gd name="adj" fmla="val 5204"/>
              </a:avLst>
            </a:prstGeom>
            <a:solidFill>
              <a:srgbClr val="F3F2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925D8798-3978-7895-7486-43D9C67171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600" y="1408113"/>
              <a:ext cx="7669213" cy="3860800"/>
              <a:chOff x="464" y="569"/>
              <a:chExt cx="4831" cy="2432"/>
            </a:xfrm>
          </p:grpSpPr>
          <p:pic>
            <p:nvPicPr>
              <p:cNvPr id="35" name="Picture 5" descr="charge-cloud-180">
                <a:extLst>
                  <a:ext uri="{FF2B5EF4-FFF2-40B4-BE49-F238E27FC236}">
                    <a16:creationId xmlns:a16="http://schemas.microsoft.com/office/drawing/2014/main" id="{E0DC8155-2993-F2BE-33DF-7B4016AD7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4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6" descr="charge-cloud-110">
                <a:extLst>
                  <a:ext uri="{FF2B5EF4-FFF2-40B4-BE49-F238E27FC236}">
                    <a16:creationId xmlns:a16="http://schemas.microsoft.com/office/drawing/2014/main" id="{836C924C-2297-3A49-B65E-FAD03F639A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7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7" descr="charge-cloud-050">
                <a:extLst>
                  <a:ext uri="{FF2B5EF4-FFF2-40B4-BE49-F238E27FC236}">
                    <a16:creationId xmlns:a16="http://schemas.microsoft.com/office/drawing/2014/main" id="{7156AF56-3A2F-9A9E-F95B-FBA67F1B1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8" descr="charge-cloud-75">
                <a:extLst>
                  <a:ext uri="{FF2B5EF4-FFF2-40B4-BE49-F238E27FC236}">
                    <a16:creationId xmlns:a16="http://schemas.microsoft.com/office/drawing/2014/main" id="{697D1F5E-11D2-8945-75A7-F58BB821A7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9" descr="charge-cloud-180">
                <a:extLst>
                  <a:ext uri="{FF2B5EF4-FFF2-40B4-BE49-F238E27FC236}">
                    <a16:creationId xmlns:a16="http://schemas.microsoft.com/office/drawing/2014/main" id="{C8D491CD-C5F2-84FE-0C97-AE999A5102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5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0" descr="charge-cloud-110">
                <a:extLst>
                  <a:ext uri="{FF2B5EF4-FFF2-40B4-BE49-F238E27FC236}">
                    <a16:creationId xmlns:a16="http://schemas.microsoft.com/office/drawing/2014/main" id="{4F237938-84D5-3A92-1639-66430331A4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11" descr="charge-cloud-050">
                <a:extLst>
                  <a:ext uri="{FF2B5EF4-FFF2-40B4-BE49-F238E27FC236}">
                    <a16:creationId xmlns:a16="http://schemas.microsoft.com/office/drawing/2014/main" id="{40542CF0-C898-7324-5285-1AC7E45743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charge-cloud-75">
                <a:extLst>
                  <a:ext uri="{FF2B5EF4-FFF2-40B4-BE49-F238E27FC236}">
                    <a16:creationId xmlns:a16="http://schemas.microsoft.com/office/drawing/2014/main" id="{25EBBBFC-B63E-4565-703F-B6BDFC190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699EF462-0B6B-8FE3-336A-985283AB4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97"/>
                <a:ext cx="556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4" name="Rectangle 14">
                <a:extLst>
                  <a:ext uri="{FF2B5EF4-FFF2-40B4-BE49-F238E27FC236}">
                    <a16:creationId xmlns:a16="http://schemas.microsoft.com/office/drawing/2014/main" id="{210419A1-1414-6A3C-71E8-B14B09DD3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0" y="1897"/>
                <a:ext cx="557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5" name="Rectangle 15">
                <a:extLst>
                  <a:ext uri="{FF2B5EF4-FFF2-40B4-BE49-F238E27FC236}">
                    <a16:creationId xmlns:a16="http://schemas.microsoft.com/office/drawing/2014/main" id="{FAD2FA32-0756-DE9A-1892-9C591FD26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" y="1897"/>
                <a:ext cx="556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6" name="Rectangle 16">
                <a:extLst>
                  <a:ext uri="{FF2B5EF4-FFF2-40B4-BE49-F238E27FC236}">
                    <a16:creationId xmlns:a16="http://schemas.microsoft.com/office/drawing/2014/main" id="{C072D855-1EFB-D27D-A48D-7529DF963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1894"/>
                <a:ext cx="556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7" name="Rectangle 17">
                <a:extLst>
                  <a:ext uri="{FF2B5EF4-FFF2-40B4-BE49-F238E27FC236}">
                    <a16:creationId xmlns:a16="http://schemas.microsoft.com/office/drawing/2014/main" id="{A08B53A7-2607-1486-E2F9-C8B35A1EE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0" y="2449"/>
                <a:ext cx="557" cy="55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8" name="Rectangle 18">
                <a:extLst>
                  <a:ext uri="{FF2B5EF4-FFF2-40B4-BE49-F238E27FC236}">
                    <a16:creationId xmlns:a16="http://schemas.microsoft.com/office/drawing/2014/main" id="{3A924022-F73F-FF64-0E15-3FF8E8611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" y="2446"/>
                <a:ext cx="556" cy="55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9" name="Rectangle 19">
                <a:extLst>
                  <a:ext uri="{FF2B5EF4-FFF2-40B4-BE49-F238E27FC236}">
                    <a16:creationId xmlns:a16="http://schemas.microsoft.com/office/drawing/2014/main" id="{EF2CD37A-D52A-78AE-8940-730C256F9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" y="2446"/>
                <a:ext cx="556" cy="55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50" name="Rectangle 20">
                <a:extLst>
                  <a:ext uri="{FF2B5EF4-FFF2-40B4-BE49-F238E27FC236}">
                    <a16:creationId xmlns:a16="http://schemas.microsoft.com/office/drawing/2014/main" id="{70F03D7E-7DC0-43AC-BC14-228177559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897"/>
                <a:ext cx="556" cy="55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51" name="Rectangle 21">
                <a:extLst>
                  <a:ext uri="{FF2B5EF4-FFF2-40B4-BE49-F238E27FC236}">
                    <a16:creationId xmlns:a16="http://schemas.microsoft.com/office/drawing/2014/main" id="{9DCA5E3E-42D4-F924-0B5C-B8ED1AF50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7"/>
                <a:ext cx="557" cy="55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52" name="Rectangle 22">
                <a:extLst>
                  <a:ext uri="{FF2B5EF4-FFF2-40B4-BE49-F238E27FC236}">
                    <a16:creationId xmlns:a16="http://schemas.microsoft.com/office/drawing/2014/main" id="{34429321-6FD9-9F95-BA4B-D364449EF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2449"/>
                <a:ext cx="557" cy="55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BAE0230E-EE35-119C-EFBA-44B5C2578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88" y="3157147"/>
              <a:ext cx="1760537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very low threshold</a:t>
              </a:r>
            </a:p>
          </p:txBody>
        </p:sp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8004BD45-D345-8431-5C49-132DBD04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540" y="6091617"/>
              <a:ext cx="6551614" cy="383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100">
                  <a:solidFill>
                    <a:prstClr val="black"/>
                  </a:solidFill>
                </a:rPr>
                <a:t>low energy threshold</a:t>
              </a:r>
            </a:p>
          </p:txBody>
        </p:sp>
        <p:sp>
          <p:nvSpPr>
            <p:cNvPr id="11" name="Text Box 25">
              <a:extLst>
                <a:ext uri="{FF2B5EF4-FFF2-40B4-BE49-F238E27FC236}">
                  <a16:creationId xmlns:a16="http://schemas.microsoft.com/office/drawing/2014/main" id="{F4A6756A-B7F3-6CD0-1442-6FE0B05CD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6051" y="3157147"/>
              <a:ext cx="1760539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low threshold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A0A45540-ED98-E67D-043A-B2337CE87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488" y="3157147"/>
              <a:ext cx="1762125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high threshold</a:t>
              </a:r>
            </a:p>
          </p:txBody>
        </p:sp>
        <p:sp>
          <p:nvSpPr>
            <p:cNvPr id="13" name="Text Box 27">
              <a:extLst>
                <a:ext uri="{FF2B5EF4-FFF2-40B4-BE49-F238E27FC236}">
                  <a16:creationId xmlns:a16="http://schemas.microsoft.com/office/drawing/2014/main" id="{A49EBD59-C3C1-9173-1AD7-77D8CA1F0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3689" y="3157147"/>
              <a:ext cx="1760537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very high threshold</a:t>
              </a:r>
            </a:p>
          </p:txBody>
        </p:sp>
        <p:sp>
          <p:nvSpPr>
            <p:cNvPr id="14" name="Text Box 28">
              <a:extLst>
                <a:ext uri="{FF2B5EF4-FFF2-40B4-BE49-F238E27FC236}">
                  <a16:creationId xmlns:a16="http://schemas.microsoft.com/office/drawing/2014/main" id="{38FD6393-BF20-5352-1922-04C993199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5300663"/>
              <a:ext cx="176053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quadruple</a:t>
              </a:r>
            </a:p>
          </p:txBody>
        </p:sp>
        <p:sp>
          <p:nvSpPr>
            <p:cNvPr id="15" name="Text Box 29">
              <a:extLst>
                <a:ext uri="{FF2B5EF4-FFF2-40B4-BE49-F238E27FC236}">
                  <a16:creationId xmlns:a16="http://schemas.microsoft.com/office/drawing/2014/main" id="{932CDD5F-BE79-07DF-A180-F4A439261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3513" y="5300663"/>
              <a:ext cx="1760537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triple</a:t>
              </a:r>
            </a:p>
          </p:txBody>
        </p:sp>
        <p:sp>
          <p:nvSpPr>
            <p:cNvPr id="16" name="Text Box 30">
              <a:extLst>
                <a:ext uri="{FF2B5EF4-FFF2-40B4-BE49-F238E27FC236}">
                  <a16:creationId xmlns:a16="http://schemas.microsoft.com/office/drawing/2014/main" id="{7A39A354-98B5-0CB7-3B3D-69338967D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950" y="5300663"/>
              <a:ext cx="176212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double</a:t>
              </a:r>
            </a:p>
          </p:txBody>
        </p:sp>
        <p:sp>
          <p:nvSpPr>
            <p:cNvPr id="17" name="Text Box 31">
              <a:extLst>
                <a:ext uri="{FF2B5EF4-FFF2-40B4-BE49-F238E27FC236}">
                  <a16:creationId xmlns:a16="http://schemas.microsoft.com/office/drawing/2014/main" id="{9B2CF325-7584-7848-C321-F47D80A7A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150" y="5300663"/>
              <a:ext cx="176053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single</a:t>
              </a:r>
            </a:p>
          </p:txBody>
        </p: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08611467-DAF2-02D9-3424-359D50CC0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600" y="3511550"/>
              <a:ext cx="1762125" cy="1757363"/>
              <a:chOff x="464" y="2212"/>
              <a:chExt cx="1110" cy="1107"/>
            </a:xfrm>
          </p:grpSpPr>
          <p:sp>
            <p:nvSpPr>
              <p:cNvPr id="32" name="Line 33">
                <a:extLst>
                  <a:ext uri="{FF2B5EF4-FFF2-40B4-BE49-F238E27FC236}">
                    <a16:creationId xmlns:a16="http://schemas.microsoft.com/office/drawing/2014/main" id="{3924C6FE-5F89-C53B-9194-A771C07998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3" name="Line 34">
                <a:extLst>
                  <a:ext uri="{FF2B5EF4-FFF2-40B4-BE49-F238E27FC236}">
                    <a16:creationId xmlns:a16="http://schemas.microsoft.com/office/drawing/2014/main" id="{DDBB07B1-4775-1E7A-1EEB-AF65C0D51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4" name="Rectangle 35">
                <a:extLst>
                  <a:ext uri="{FF2B5EF4-FFF2-40B4-BE49-F238E27FC236}">
                    <a16:creationId xmlns:a16="http://schemas.microsoft.com/office/drawing/2014/main" id="{568818C8-7411-4B0C-4796-87560C79E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9" name="Group 36">
              <a:extLst>
                <a:ext uri="{FF2B5EF4-FFF2-40B4-BE49-F238E27FC236}">
                  <a16:creationId xmlns:a16="http://schemas.microsoft.com/office/drawing/2014/main" id="{528E8521-0E81-E565-15E1-96E24A20DB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4463" y="3500438"/>
              <a:ext cx="1762125" cy="1757362"/>
              <a:chOff x="464" y="2212"/>
              <a:chExt cx="1110" cy="1107"/>
            </a:xfrm>
          </p:grpSpPr>
          <p:sp>
            <p:nvSpPr>
              <p:cNvPr id="29" name="Line 37">
                <a:extLst>
                  <a:ext uri="{FF2B5EF4-FFF2-40B4-BE49-F238E27FC236}">
                    <a16:creationId xmlns:a16="http://schemas.microsoft.com/office/drawing/2014/main" id="{80DA306B-DD58-8204-45A2-E55D174D0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0" name="Line 38">
                <a:extLst>
                  <a:ext uri="{FF2B5EF4-FFF2-40B4-BE49-F238E27FC236}">
                    <a16:creationId xmlns:a16="http://schemas.microsoft.com/office/drawing/2014/main" id="{262D36F0-2A10-73A2-11A0-007A79CC6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1" name="Rectangle 39">
                <a:extLst>
                  <a:ext uri="{FF2B5EF4-FFF2-40B4-BE49-F238E27FC236}">
                    <a16:creationId xmlns:a16="http://schemas.microsoft.com/office/drawing/2014/main" id="{0D307D4C-8971-121D-2C62-6EA4BD436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20" name="Group 40">
              <a:extLst>
                <a:ext uri="{FF2B5EF4-FFF2-40B4-BE49-F238E27FC236}">
                  <a16:creationId xmlns:a16="http://schemas.microsoft.com/office/drawing/2014/main" id="{053AB0AA-8DEA-E982-914A-96D4A6AC4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2488" y="3521075"/>
              <a:ext cx="1762125" cy="1757363"/>
              <a:chOff x="464" y="2212"/>
              <a:chExt cx="1110" cy="1107"/>
            </a:xfrm>
          </p:grpSpPr>
          <p:sp>
            <p:nvSpPr>
              <p:cNvPr id="26" name="Line 41">
                <a:extLst>
                  <a:ext uri="{FF2B5EF4-FFF2-40B4-BE49-F238E27FC236}">
                    <a16:creationId xmlns:a16="http://schemas.microsoft.com/office/drawing/2014/main" id="{17224592-4F2E-C16E-89B7-1702AFDD2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7" name="Line 42">
                <a:extLst>
                  <a:ext uri="{FF2B5EF4-FFF2-40B4-BE49-F238E27FC236}">
                    <a16:creationId xmlns:a16="http://schemas.microsoft.com/office/drawing/2014/main" id="{CA5E7ED2-A7D2-023E-F02E-360477D8F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8" name="Rectangle 43">
                <a:extLst>
                  <a:ext uri="{FF2B5EF4-FFF2-40B4-BE49-F238E27FC236}">
                    <a16:creationId xmlns:a16="http://schemas.microsoft.com/office/drawing/2014/main" id="{4C678AE8-7EBF-7905-17FE-8CCAE9938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21" name="Group 44">
              <a:extLst>
                <a:ext uri="{FF2B5EF4-FFF2-40B4-BE49-F238E27FC236}">
                  <a16:creationId xmlns:a16="http://schemas.microsoft.com/office/drawing/2014/main" id="{ACB16CA1-417E-0ABB-4982-BBE589077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51625" y="3500438"/>
              <a:ext cx="1762125" cy="1757362"/>
              <a:chOff x="464" y="2212"/>
              <a:chExt cx="1110" cy="1107"/>
            </a:xfrm>
          </p:grpSpPr>
          <p:sp>
            <p:nvSpPr>
              <p:cNvPr id="23" name="Line 45">
                <a:extLst>
                  <a:ext uri="{FF2B5EF4-FFF2-40B4-BE49-F238E27FC236}">
                    <a16:creationId xmlns:a16="http://schemas.microsoft.com/office/drawing/2014/main" id="{73415D00-AECE-1FAD-0750-DD8DBF2EC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4" name="Line 46">
                <a:extLst>
                  <a:ext uri="{FF2B5EF4-FFF2-40B4-BE49-F238E27FC236}">
                    <a16:creationId xmlns:a16="http://schemas.microsoft.com/office/drawing/2014/main" id="{E900A20A-26F1-A278-96FD-62550EBCAC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5" name="Rectangle 47">
                <a:extLst>
                  <a:ext uri="{FF2B5EF4-FFF2-40B4-BE49-F238E27FC236}">
                    <a16:creationId xmlns:a16="http://schemas.microsoft.com/office/drawing/2014/main" id="{25433512-5FD6-C8F9-F0AC-A31605531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</p:grpSp>
      <p:pic>
        <p:nvPicPr>
          <p:cNvPr id="53" name="Picture 5" descr="charge-cloud">
            <a:extLst>
              <a:ext uri="{FF2B5EF4-FFF2-40B4-BE49-F238E27FC236}">
                <a16:creationId xmlns:a16="http://schemas.microsoft.com/office/drawing/2014/main" id="{C88947D6-51FF-462F-57A7-F52B9FCF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4" y="1419211"/>
            <a:ext cx="1201376" cy="1201376"/>
          </a:xfrm>
          <a:prstGeom prst="rect">
            <a:avLst/>
          </a:prstGeom>
          <a:noFill/>
          <a:effectLst>
            <a:outerShdw blurRad="165100" dist="114300" dir="12120000" sx="107000" sy="107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feld 1">
            <a:extLst>
              <a:ext uri="{FF2B5EF4-FFF2-40B4-BE49-F238E27FC236}">
                <a16:creationId xmlns:a16="http://schemas.microsoft.com/office/drawing/2014/main" id="{23F89883-4CB8-AF18-E3E6-42B9CE7EF937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51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9EE2B-BFFB-20CB-CA41-DA87B860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CB71B-12DD-2836-1120-2B62C923DFCE}"/>
              </a:ext>
            </a:extLst>
          </p:cNvPr>
          <p:cNvSpPr txBox="1"/>
          <p:nvPr/>
        </p:nvSpPr>
        <p:spPr>
          <a:xfrm>
            <a:off x="14793" y="723214"/>
            <a:ext cx="9144000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/>
              <a:t>The low energy threshold may influence the pixel pattern which we see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31EB31-1A64-4C40-C319-A0D2F865223D}"/>
              </a:ext>
            </a:extLst>
          </p:cNvPr>
          <p:cNvGrpSpPr/>
          <p:nvPr/>
        </p:nvGrpSpPr>
        <p:grpSpPr>
          <a:xfrm>
            <a:off x="2130244" y="1260220"/>
            <a:ext cx="5699382" cy="3172029"/>
            <a:chOff x="431800" y="1196975"/>
            <a:chExt cx="8280400" cy="4608513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1C2C659-002D-11A2-F052-DCC4BBB10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" y="1196975"/>
              <a:ext cx="8280400" cy="4608513"/>
            </a:xfrm>
            <a:prstGeom prst="roundRect">
              <a:avLst>
                <a:gd name="adj" fmla="val 5204"/>
              </a:avLst>
            </a:prstGeom>
            <a:solidFill>
              <a:srgbClr val="F3F2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9303E2D-449D-F357-3FFB-38F5E5962E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600" y="1408113"/>
              <a:ext cx="7669213" cy="3860800"/>
              <a:chOff x="464" y="569"/>
              <a:chExt cx="4831" cy="2432"/>
            </a:xfrm>
          </p:grpSpPr>
          <p:pic>
            <p:nvPicPr>
              <p:cNvPr id="35" name="Picture 5" descr="charge-cloud-180">
                <a:extLst>
                  <a:ext uri="{FF2B5EF4-FFF2-40B4-BE49-F238E27FC236}">
                    <a16:creationId xmlns:a16="http://schemas.microsoft.com/office/drawing/2014/main" id="{7FA43E71-B387-47FC-18E9-35A89698EA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4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6" descr="charge-cloud-110">
                <a:extLst>
                  <a:ext uri="{FF2B5EF4-FFF2-40B4-BE49-F238E27FC236}">
                    <a16:creationId xmlns:a16="http://schemas.microsoft.com/office/drawing/2014/main" id="{50820A47-0520-5A67-8D95-02783E1032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7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7" descr="charge-cloud-050">
                <a:extLst>
                  <a:ext uri="{FF2B5EF4-FFF2-40B4-BE49-F238E27FC236}">
                    <a16:creationId xmlns:a16="http://schemas.microsoft.com/office/drawing/2014/main" id="{0A503C7C-1926-5F35-6551-57B9DE9BD9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8" descr="charge-cloud-75">
                <a:extLst>
                  <a:ext uri="{FF2B5EF4-FFF2-40B4-BE49-F238E27FC236}">
                    <a16:creationId xmlns:a16="http://schemas.microsoft.com/office/drawing/2014/main" id="{A2F5ABDA-2926-C59F-7EB9-C377D3F1B4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9" descr="charge-cloud-180">
                <a:extLst>
                  <a:ext uri="{FF2B5EF4-FFF2-40B4-BE49-F238E27FC236}">
                    <a16:creationId xmlns:a16="http://schemas.microsoft.com/office/drawing/2014/main" id="{E06FB630-C9E7-0A3B-1BA5-14E448A81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5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0" descr="charge-cloud-110">
                <a:extLst>
                  <a:ext uri="{FF2B5EF4-FFF2-40B4-BE49-F238E27FC236}">
                    <a16:creationId xmlns:a16="http://schemas.microsoft.com/office/drawing/2014/main" id="{8BD40405-93B0-682F-05A3-EFE4AB732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11" descr="charge-cloud-050">
                <a:extLst>
                  <a:ext uri="{FF2B5EF4-FFF2-40B4-BE49-F238E27FC236}">
                    <a16:creationId xmlns:a16="http://schemas.microsoft.com/office/drawing/2014/main" id="{028653FC-7C17-8C55-729D-9623697260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charge-cloud-75">
                <a:extLst>
                  <a:ext uri="{FF2B5EF4-FFF2-40B4-BE49-F238E27FC236}">
                    <a16:creationId xmlns:a16="http://schemas.microsoft.com/office/drawing/2014/main" id="{1235EA90-49C1-0491-72F4-2593E604F0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" y="1888"/>
                <a:ext cx="1110" cy="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FA0202E0-151F-3EBB-DF76-77F90BFFA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97"/>
                <a:ext cx="556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4" name="Rectangle 14">
                <a:extLst>
                  <a:ext uri="{FF2B5EF4-FFF2-40B4-BE49-F238E27FC236}">
                    <a16:creationId xmlns:a16="http://schemas.microsoft.com/office/drawing/2014/main" id="{D09C9CBA-FA66-5D0B-26DC-D2798A6E3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0" y="1897"/>
                <a:ext cx="557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5" name="Rectangle 15">
                <a:extLst>
                  <a:ext uri="{FF2B5EF4-FFF2-40B4-BE49-F238E27FC236}">
                    <a16:creationId xmlns:a16="http://schemas.microsoft.com/office/drawing/2014/main" id="{F8F21EFA-1D61-8607-1158-10A9E35AF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" y="1897"/>
                <a:ext cx="556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6" name="Rectangle 16">
                <a:extLst>
                  <a:ext uri="{FF2B5EF4-FFF2-40B4-BE49-F238E27FC236}">
                    <a16:creationId xmlns:a16="http://schemas.microsoft.com/office/drawing/2014/main" id="{24FA885F-054B-5C71-686C-BCC1E032B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1894"/>
                <a:ext cx="556" cy="5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7" name="Rectangle 17">
                <a:extLst>
                  <a:ext uri="{FF2B5EF4-FFF2-40B4-BE49-F238E27FC236}">
                    <a16:creationId xmlns:a16="http://schemas.microsoft.com/office/drawing/2014/main" id="{FD299E61-8C35-53D4-1A35-3B1231983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0" y="2449"/>
                <a:ext cx="557" cy="55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8" name="Rectangle 18">
                <a:extLst>
                  <a:ext uri="{FF2B5EF4-FFF2-40B4-BE49-F238E27FC236}">
                    <a16:creationId xmlns:a16="http://schemas.microsoft.com/office/drawing/2014/main" id="{6863630D-E5F9-5AA4-E452-F52F2A03B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" y="2446"/>
                <a:ext cx="556" cy="55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49" name="Rectangle 19">
                <a:extLst>
                  <a:ext uri="{FF2B5EF4-FFF2-40B4-BE49-F238E27FC236}">
                    <a16:creationId xmlns:a16="http://schemas.microsoft.com/office/drawing/2014/main" id="{67349E9A-EFE4-CA29-618A-73D4D3BC3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" y="2446"/>
                <a:ext cx="556" cy="55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50" name="Rectangle 20">
                <a:extLst>
                  <a:ext uri="{FF2B5EF4-FFF2-40B4-BE49-F238E27FC236}">
                    <a16:creationId xmlns:a16="http://schemas.microsoft.com/office/drawing/2014/main" id="{1E48662A-1F7F-1EAE-139F-E87F1F131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897"/>
                <a:ext cx="556" cy="55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51" name="Rectangle 21">
                <a:extLst>
                  <a:ext uri="{FF2B5EF4-FFF2-40B4-BE49-F238E27FC236}">
                    <a16:creationId xmlns:a16="http://schemas.microsoft.com/office/drawing/2014/main" id="{4615DF64-7337-DFCB-4579-0D57F4266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7"/>
                <a:ext cx="557" cy="55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52" name="Rectangle 22">
                <a:extLst>
                  <a:ext uri="{FF2B5EF4-FFF2-40B4-BE49-F238E27FC236}">
                    <a16:creationId xmlns:a16="http://schemas.microsoft.com/office/drawing/2014/main" id="{BE9DB1B1-FB9C-7D4C-24B1-902E3A064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2449"/>
                <a:ext cx="557" cy="55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8DD822F8-68B6-4F50-DBC0-406938FA6E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88" y="3157147"/>
              <a:ext cx="1760537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very low threshold</a:t>
              </a:r>
            </a:p>
          </p:txBody>
        </p:sp>
        <p:sp>
          <p:nvSpPr>
            <p:cNvPr id="11" name="Text Box 25">
              <a:extLst>
                <a:ext uri="{FF2B5EF4-FFF2-40B4-BE49-F238E27FC236}">
                  <a16:creationId xmlns:a16="http://schemas.microsoft.com/office/drawing/2014/main" id="{CD850CB4-204A-13EF-D4E7-C42AB50F4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6051" y="3157147"/>
              <a:ext cx="1760539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low threshold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1ABE4BA3-6839-77B9-C4CE-9EFD82D37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488" y="3157147"/>
              <a:ext cx="1762125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high threshold</a:t>
              </a:r>
            </a:p>
          </p:txBody>
        </p:sp>
        <p:sp>
          <p:nvSpPr>
            <p:cNvPr id="13" name="Text Box 27">
              <a:extLst>
                <a:ext uri="{FF2B5EF4-FFF2-40B4-BE49-F238E27FC236}">
                  <a16:creationId xmlns:a16="http://schemas.microsoft.com/office/drawing/2014/main" id="{54979D0A-5BEC-13E7-65D4-7C3B64D83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3689" y="3157147"/>
              <a:ext cx="1760537" cy="31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prstClr val="black"/>
                  </a:solidFill>
                </a:rPr>
                <a:t>very high threshold</a:t>
              </a:r>
            </a:p>
          </p:txBody>
        </p:sp>
        <p:sp>
          <p:nvSpPr>
            <p:cNvPr id="14" name="Text Box 28">
              <a:extLst>
                <a:ext uri="{FF2B5EF4-FFF2-40B4-BE49-F238E27FC236}">
                  <a16:creationId xmlns:a16="http://schemas.microsoft.com/office/drawing/2014/main" id="{0257E872-B736-183E-2CD0-AB159BC82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5300663"/>
              <a:ext cx="176053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quadruple</a:t>
              </a:r>
            </a:p>
          </p:txBody>
        </p:sp>
        <p:sp>
          <p:nvSpPr>
            <p:cNvPr id="15" name="Text Box 29">
              <a:extLst>
                <a:ext uri="{FF2B5EF4-FFF2-40B4-BE49-F238E27FC236}">
                  <a16:creationId xmlns:a16="http://schemas.microsoft.com/office/drawing/2014/main" id="{293FC851-B230-1014-E019-157EE4DE1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3513" y="5300663"/>
              <a:ext cx="1760537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triple</a:t>
              </a:r>
            </a:p>
          </p:txBody>
        </p:sp>
        <p:sp>
          <p:nvSpPr>
            <p:cNvPr id="16" name="Text Box 30">
              <a:extLst>
                <a:ext uri="{FF2B5EF4-FFF2-40B4-BE49-F238E27FC236}">
                  <a16:creationId xmlns:a16="http://schemas.microsoft.com/office/drawing/2014/main" id="{2FE4B8B3-EE0B-A9DE-C65B-711ABC0E3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950" y="5300663"/>
              <a:ext cx="176212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double</a:t>
              </a:r>
            </a:p>
          </p:txBody>
        </p:sp>
        <p:sp>
          <p:nvSpPr>
            <p:cNvPr id="17" name="Text Box 31">
              <a:extLst>
                <a:ext uri="{FF2B5EF4-FFF2-40B4-BE49-F238E27FC236}">
                  <a16:creationId xmlns:a16="http://schemas.microsoft.com/office/drawing/2014/main" id="{69F01301-98EB-DF09-80BA-E42FD173F6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150" y="5300663"/>
              <a:ext cx="176053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873125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500" b="1">
                  <a:solidFill>
                    <a:srgbClr val="003366"/>
                  </a:solidFill>
                </a:rPr>
                <a:t>single</a:t>
              </a:r>
            </a:p>
          </p:txBody>
        </p: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C911D052-F1AA-81BA-FCF6-9E0030962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600" y="3511550"/>
              <a:ext cx="1762125" cy="1757363"/>
              <a:chOff x="464" y="2212"/>
              <a:chExt cx="1110" cy="1107"/>
            </a:xfrm>
          </p:grpSpPr>
          <p:sp>
            <p:nvSpPr>
              <p:cNvPr id="32" name="Line 33">
                <a:extLst>
                  <a:ext uri="{FF2B5EF4-FFF2-40B4-BE49-F238E27FC236}">
                    <a16:creationId xmlns:a16="http://schemas.microsoft.com/office/drawing/2014/main" id="{D6E176C3-E774-88F4-1C72-ECE9BF901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3" name="Line 34">
                <a:extLst>
                  <a:ext uri="{FF2B5EF4-FFF2-40B4-BE49-F238E27FC236}">
                    <a16:creationId xmlns:a16="http://schemas.microsoft.com/office/drawing/2014/main" id="{05CEE29A-C8A8-D216-E10E-1B7EAE7DE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4" name="Rectangle 35">
                <a:extLst>
                  <a:ext uri="{FF2B5EF4-FFF2-40B4-BE49-F238E27FC236}">
                    <a16:creationId xmlns:a16="http://schemas.microsoft.com/office/drawing/2014/main" id="{A7C5333C-D33E-B033-CF54-CCAD720A2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9" name="Group 36">
              <a:extLst>
                <a:ext uri="{FF2B5EF4-FFF2-40B4-BE49-F238E27FC236}">
                  <a16:creationId xmlns:a16="http://schemas.microsoft.com/office/drawing/2014/main" id="{0BB9F010-FCD5-DE4C-B3DA-10928C8DBA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4463" y="3500438"/>
              <a:ext cx="1762125" cy="1757362"/>
              <a:chOff x="464" y="2212"/>
              <a:chExt cx="1110" cy="1107"/>
            </a:xfrm>
          </p:grpSpPr>
          <p:sp>
            <p:nvSpPr>
              <p:cNvPr id="29" name="Line 37">
                <a:extLst>
                  <a:ext uri="{FF2B5EF4-FFF2-40B4-BE49-F238E27FC236}">
                    <a16:creationId xmlns:a16="http://schemas.microsoft.com/office/drawing/2014/main" id="{189E683A-DCB7-2282-40D0-47A937014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0" name="Line 38">
                <a:extLst>
                  <a:ext uri="{FF2B5EF4-FFF2-40B4-BE49-F238E27FC236}">
                    <a16:creationId xmlns:a16="http://schemas.microsoft.com/office/drawing/2014/main" id="{181DE5F5-2038-E70B-AE96-839A0070B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31" name="Rectangle 39">
                <a:extLst>
                  <a:ext uri="{FF2B5EF4-FFF2-40B4-BE49-F238E27FC236}">
                    <a16:creationId xmlns:a16="http://schemas.microsoft.com/office/drawing/2014/main" id="{68038C71-7CF8-71AD-4913-5AA8EEB04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20" name="Group 40">
              <a:extLst>
                <a:ext uri="{FF2B5EF4-FFF2-40B4-BE49-F238E27FC236}">
                  <a16:creationId xmlns:a16="http://schemas.microsoft.com/office/drawing/2014/main" id="{BB51352A-2CF6-F58C-C547-0AE76A1701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2488" y="3521075"/>
              <a:ext cx="1762125" cy="1757363"/>
              <a:chOff x="464" y="2212"/>
              <a:chExt cx="1110" cy="1107"/>
            </a:xfrm>
          </p:grpSpPr>
          <p:sp>
            <p:nvSpPr>
              <p:cNvPr id="26" name="Line 41">
                <a:extLst>
                  <a:ext uri="{FF2B5EF4-FFF2-40B4-BE49-F238E27FC236}">
                    <a16:creationId xmlns:a16="http://schemas.microsoft.com/office/drawing/2014/main" id="{32D68797-07AE-69E0-0039-9B0F593E8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7" name="Line 42">
                <a:extLst>
                  <a:ext uri="{FF2B5EF4-FFF2-40B4-BE49-F238E27FC236}">
                    <a16:creationId xmlns:a16="http://schemas.microsoft.com/office/drawing/2014/main" id="{69E5776D-5BEF-A2CD-D6F4-B29EFF580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8" name="Rectangle 43">
                <a:extLst>
                  <a:ext uri="{FF2B5EF4-FFF2-40B4-BE49-F238E27FC236}">
                    <a16:creationId xmlns:a16="http://schemas.microsoft.com/office/drawing/2014/main" id="{2143DE7D-4277-813B-5513-C1A872B93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21" name="Group 44">
              <a:extLst>
                <a:ext uri="{FF2B5EF4-FFF2-40B4-BE49-F238E27FC236}">
                  <a16:creationId xmlns:a16="http://schemas.microsoft.com/office/drawing/2014/main" id="{AA5D3448-742C-50AB-6336-1317EC7A2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51625" y="3500438"/>
              <a:ext cx="1762125" cy="1757362"/>
              <a:chOff x="464" y="2212"/>
              <a:chExt cx="1110" cy="1107"/>
            </a:xfrm>
          </p:grpSpPr>
          <p:sp>
            <p:nvSpPr>
              <p:cNvPr id="23" name="Line 45">
                <a:extLst>
                  <a:ext uri="{FF2B5EF4-FFF2-40B4-BE49-F238E27FC236}">
                    <a16:creationId xmlns:a16="http://schemas.microsoft.com/office/drawing/2014/main" id="{C88C6A5A-1E69-D725-06ED-45491A53B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767"/>
                <a:ext cx="1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4" name="Line 46">
                <a:extLst>
                  <a:ext uri="{FF2B5EF4-FFF2-40B4-BE49-F238E27FC236}">
                    <a16:creationId xmlns:a16="http://schemas.microsoft.com/office/drawing/2014/main" id="{4022AD59-64B9-9ABC-1AA9-3452DF906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215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5" name="Rectangle 47">
                <a:extLst>
                  <a:ext uri="{FF2B5EF4-FFF2-40B4-BE49-F238E27FC236}">
                    <a16:creationId xmlns:a16="http://schemas.microsoft.com/office/drawing/2014/main" id="{A1689F30-DD9F-3278-7366-CD23CA405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2"/>
                <a:ext cx="1110" cy="110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</p:grpSp>
      <p:pic>
        <p:nvPicPr>
          <p:cNvPr id="53" name="Picture 5" descr="charge-cloud">
            <a:extLst>
              <a:ext uri="{FF2B5EF4-FFF2-40B4-BE49-F238E27FC236}">
                <a16:creationId xmlns:a16="http://schemas.microsoft.com/office/drawing/2014/main" id="{FCE36496-18AB-B34D-4E9A-002C33F3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4" y="1419211"/>
            <a:ext cx="1201376" cy="1201376"/>
          </a:xfrm>
          <a:prstGeom prst="rect">
            <a:avLst/>
          </a:prstGeom>
          <a:noFill/>
          <a:effectLst>
            <a:outerShdw blurRad="165100" dist="114300" dir="12120000" sx="107000" sy="107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feld 1">
            <a:extLst>
              <a:ext uri="{FF2B5EF4-FFF2-40B4-BE49-F238E27FC236}">
                <a16:creationId xmlns:a16="http://schemas.microsoft.com/office/drawing/2014/main" id="{71F0A3D5-F6CF-08F5-E469-DC9E112677FB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55" name="Rectangle 27">
            <a:extLst>
              <a:ext uri="{FF2B5EF4-FFF2-40B4-BE49-F238E27FC236}">
                <a16:creationId xmlns:a16="http://schemas.microsoft.com/office/drawing/2014/main" id="{29CC5E9D-5707-08CF-890F-3DA741FD3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86" y="3462570"/>
            <a:ext cx="593558" cy="582394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E4FAB4CA-36EC-68E0-31E9-DD0BBCE76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391" y="3469606"/>
            <a:ext cx="593084" cy="582394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7" name="Rectangle 27">
            <a:extLst>
              <a:ext uri="{FF2B5EF4-FFF2-40B4-BE49-F238E27FC236}">
                <a16:creationId xmlns:a16="http://schemas.microsoft.com/office/drawing/2014/main" id="{9FDE781B-28C5-F5FD-A7A6-6ADE2161C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391" y="2870581"/>
            <a:ext cx="593084" cy="582394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65520091-1E5E-AE2D-F977-BE46A6F2E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277" y="3462570"/>
            <a:ext cx="595027" cy="582394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9" name="Rectangle 27">
            <a:extLst>
              <a:ext uri="{FF2B5EF4-FFF2-40B4-BE49-F238E27FC236}">
                <a16:creationId xmlns:a16="http://schemas.microsoft.com/office/drawing/2014/main" id="{EE91732D-F3DB-9BE4-547A-D37EDA504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375" y="3462390"/>
            <a:ext cx="582531" cy="582394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0" name="Rectangle 27">
            <a:extLst>
              <a:ext uri="{FF2B5EF4-FFF2-40B4-BE49-F238E27FC236}">
                <a16:creationId xmlns:a16="http://schemas.microsoft.com/office/drawing/2014/main" id="{2440A1AB-B08A-2ECB-A058-925D34D8B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892" y="2859850"/>
            <a:ext cx="582531" cy="582394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Text Box 48">
            <a:extLst>
              <a:ext uri="{FF2B5EF4-FFF2-40B4-BE49-F238E27FC236}">
                <a16:creationId xmlns:a16="http://schemas.microsoft.com/office/drawing/2014/main" id="{7D30F78C-7105-61D2-2DA3-39F92F73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87" y="4594327"/>
            <a:ext cx="740191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</a:t>
            </a:r>
            <a:r>
              <a:rPr lang="en-US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</a:t>
            </a: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</a:t>
            </a:r>
            <a:r>
              <a:rPr lang="en-US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</a:t>
            </a:r>
            <a:r>
              <a:rPr lang="en-US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</a:t>
            </a: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pixel pattern depends on the low energy threshold</a:t>
            </a:r>
          </a:p>
        </p:txBody>
      </p:sp>
    </p:spTree>
    <p:extLst>
      <p:ext uri="{BB962C8B-B14F-4D97-AF65-F5344CB8AC3E}">
        <p14:creationId xmlns:p14="http://schemas.microsoft.com/office/powerpoint/2010/main" val="396802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FBA61-3F32-7319-EBFB-C986A726E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5">
            <a:extLst>
              <a:ext uri="{FF2B5EF4-FFF2-40B4-BE49-F238E27FC236}">
                <a16:creationId xmlns:a16="http://schemas.microsoft.com/office/drawing/2014/main" id="{5A6572FB-C1C9-ECAF-D900-B7C0B2F72569}"/>
              </a:ext>
            </a:extLst>
          </p:cNvPr>
          <p:cNvGrpSpPr/>
          <p:nvPr/>
        </p:nvGrpSpPr>
        <p:grpSpPr>
          <a:xfrm rot="5400000">
            <a:off x="-978926" y="2313562"/>
            <a:ext cx="3667611" cy="969674"/>
            <a:chOff x="1263870" y="5013179"/>
            <a:chExt cx="5399384" cy="1429804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9A80C7BA-8E1D-5F48-8717-FE200853F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3870" y="5013179"/>
              <a:ext cx="5399384" cy="1241972"/>
              <a:chOff x="464" y="569"/>
              <a:chExt cx="4830" cy="1111"/>
            </a:xfrm>
          </p:grpSpPr>
          <p:pic>
            <p:nvPicPr>
              <p:cNvPr id="13" name="Picture 5" descr="charge-cloud-180">
                <a:extLst>
                  <a:ext uri="{FF2B5EF4-FFF2-40B4-BE49-F238E27FC236}">
                    <a16:creationId xmlns:a16="http://schemas.microsoft.com/office/drawing/2014/main" id="{5E216D55-4114-47E3-DE53-B2127BB801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4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charge-cloud-110">
                <a:extLst>
                  <a:ext uri="{FF2B5EF4-FFF2-40B4-BE49-F238E27FC236}">
                    <a16:creationId xmlns:a16="http://schemas.microsoft.com/office/drawing/2014/main" id="{4345BD8A-931C-F552-DC5B-159FE347C3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7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charge-cloud-050">
                <a:extLst>
                  <a:ext uri="{FF2B5EF4-FFF2-40B4-BE49-F238E27FC236}">
                    <a16:creationId xmlns:a16="http://schemas.microsoft.com/office/drawing/2014/main" id="{60367557-B49B-D2BD-87DC-3411ABBB5B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charge-cloud-75">
                <a:extLst>
                  <a:ext uri="{FF2B5EF4-FFF2-40B4-BE49-F238E27FC236}">
                    <a16:creationId xmlns:a16="http://schemas.microsoft.com/office/drawing/2014/main" id="{C3809FCF-177F-8C0D-6E6A-FE57BE653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" y="569"/>
                <a:ext cx="1110" cy="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uppierung 3">
              <a:extLst>
                <a:ext uri="{FF2B5EF4-FFF2-40B4-BE49-F238E27FC236}">
                  <a16:creationId xmlns:a16="http://schemas.microsoft.com/office/drawing/2014/main" id="{378FD2CB-EADC-C82D-536D-F084228AD0FA}"/>
                </a:ext>
              </a:extLst>
            </p:cNvPr>
            <p:cNvGrpSpPr/>
            <p:nvPr/>
          </p:nvGrpSpPr>
          <p:grpSpPr>
            <a:xfrm>
              <a:off x="1296750" y="5041636"/>
              <a:ext cx="4583822" cy="1401347"/>
              <a:chOff x="890967" y="3229134"/>
              <a:chExt cx="6417484" cy="1961932"/>
            </a:xfrm>
          </p:grpSpPr>
          <p:sp>
            <p:nvSpPr>
              <p:cNvPr id="9" name="Text Box 23">
                <a:extLst>
                  <a:ext uri="{FF2B5EF4-FFF2-40B4-BE49-F238E27FC236}">
                    <a16:creationId xmlns:a16="http://schemas.microsoft.com/office/drawing/2014/main" id="{E655E3E4-F203-0258-0E80-F1BF41627B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15031" y="3905070"/>
                <a:ext cx="1763345" cy="4114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600">
                    <a:solidFill>
                      <a:prstClr val="black"/>
                    </a:solidFill>
                  </a:rPr>
                  <a:t>very low threshold</a:t>
                </a:r>
              </a:p>
            </p:txBody>
          </p:sp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48A75667-A455-1A90-A344-1A12EAA417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119076" y="4103656"/>
                <a:ext cx="1763345" cy="4114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600">
                    <a:solidFill>
                      <a:prstClr val="black"/>
                    </a:solidFill>
                  </a:rPr>
                  <a:t>low threshold</a:t>
                </a:r>
              </a:p>
            </p:txBody>
          </p:sp>
          <p:sp>
            <p:nvSpPr>
              <p:cNvPr id="11" name="Text Box 26">
                <a:extLst>
                  <a:ext uri="{FF2B5EF4-FFF2-40B4-BE49-F238E27FC236}">
                    <a16:creationId xmlns:a16="http://schemas.microsoft.com/office/drawing/2014/main" id="{E6F425B5-CEC9-9C38-DF8E-B04E793D65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093299" y="4102864"/>
                <a:ext cx="1764931" cy="4114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600">
                    <a:solidFill>
                      <a:prstClr val="black"/>
                    </a:solidFill>
                  </a:rPr>
                  <a:t>high threshold</a:t>
                </a:r>
              </a:p>
            </p:txBody>
          </p:sp>
          <p:sp>
            <p:nvSpPr>
              <p:cNvPr id="12" name="Text Box 27">
                <a:extLst>
                  <a:ext uri="{FF2B5EF4-FFF2-40B4-BE49-F238E27FC236}">
                    <a16:creationId xmlns:a16="http://schemas.microsoft.com/office/drawing/2014/main" id="{9C89BB5A-1B0B-E335-F6EC-FDD23AC64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119373" y="3848345"/>
                <a:ext cx="1763347" cy="6148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algn="ctr">
                    <a:solidFill>
                      <a:srgbClr val="0033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defTabSz="873125"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600">
                    <a:solidFill>
                      <a:prstClr val="black"/>
                    </a:solidFill>
                  </a:rPr>
                  <a:t>very high threshold</a:t>
                </a:r>
              </a:p>
            </p:txBody>
          </p:sp>
        </p:grpSp>
      </p:grpSp>
      <p:sp>
        <p:nvSpPr>
          <p:cNvPr id="21" name="Textfeld 1">
            <a:extLst>
              <a:ext uri="{FF2B5EF4-FFF2-40B4-BE49-F238E27FC236}">
                <a16:creationId xmlns:a16="http://schemas.microsoft.com/office/drawing/2014/main" id="{069E00D0-F21D-0EF5-31A7-4BF94A4DEA43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FF2A9-6187-8788-BB81-38ADEAA62BC5}"/>
              </a:ext>
            </a:extLst>
          </p:cNvPr>
          <p:cNvSpPr txBox="1"/>
          <p:nvPr/>
        </p:nvSpPr>
        <p:spPr>
          <a:xfrm>
            <a:off x="14793" y="4581591"/>
            <a:ext cx="9144000" cy="39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 t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 </a:t>
            </a:r>
            <a:r>
              <a:rPr lang="en-US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spectral resolution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depends on the low energy threshold</a:t>
            </a:r>
          </a:p>
        </p:txBody>
      </p:sp>
      <p:sp>
        <p:nvSpPr>
          <p:cNvPr id="25" name="Rechteck 5">
            <a:extLst>
              <a:ext uri="{FF2B5EF4-FFF2-40B4-BE49-F238E27FC236}">
                <a16:creationId xmlns:a16="http://schemas.microsoft.com/office/drawing/2014/main" id="{407F2B08-937D-B852-C767-4118181E3986}"/>
              </a:ext>
            </a:extLst>
          </p:cNvPr>
          <p:cNvSpPr/>
          <p:nvPr/>
        </p:nvSpPr>
        <p:spPr>
          <a:xfrm>
            <a:off x="2317799" y="1134580"/>
            <a:ext cx="4891392" cy="28776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kern="1200"/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E72C5E6F-BBC9-961F-2185-29FEBD6DB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497" y="1376759"/>
            <a:ext cx="89326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kern="1200" dirty="0"/>
              <a:t>low energy threshold: </a:t>
            </a:r>
            <a:r>
              <a:rPr lang="en-US" sz="1200" b="1" dirty="0">
                <a:solidFill>
                  <a:srgbClr val="006600"/>
                </a:solidFill>
              </a:rPr>
              <a:t> ≈ 40</a:t>
            </a:r>
            <a:r>
              <a:rPr lang="en-US" sz="1200" b="1" kern="1200" dirty="0">
                <a:solidFill>
                  <a:srgbClr val="006600"/>
                </a:solidFill>
              </a:rPr>
              <a:t> </a:t>
            </a:r>
            <a:r>
              <a:rPr lang="en-US" sz="1200" b="1" kern="1200" dirty="0" err="1">
                <a:solidFill>
                  <a:srgbClr val="006600"/>
                </a:solidFill>
              </a:rPr>
              <a:t>eV</a:t>
            </a:r>
            <a:endParaRPr lang="en-US" sz="1200" b="1" kern="1200" dirty="0">
              <a:solidFill>
                <a:srgbClr val="006600"/>
              </a:solidFill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267EA0F-CC06-E211-E6B6-98563C1F0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99" y="3934261"/>
            <a:ext cx="4891392" cy="261610"/>
          </a:xfrm>
          <a:prstGeom prst="rect">
            <a:avLst/>
          </a:prstGeom>
          <a:noFill/>
          <a:effectLst>
            <a:outerShdw blurRad="222250" dist="38100" dir="4140000" sx="101000" sy="101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kern="1200" dirty="0" err="1"/>
              <a:t>TRoPIC</a:t>
            </a:r>
            <a:r>
              <a:rPr lang="en-US" sz="1050" kern="1200" dirty="0"/>
              <a:t> spectrum of C-K (0.28 </a:t>
            </a:r>
            <a:r>
              <a:rPr lang="en-US" sz="1050" kern="1200" dirty="0" err="1"/>
              <a:t>keV</a:t>
            </a:r>
            <a:r>
              <a:rPr lang="en-US" sz="1050" kern="1200" dirty="0"/>
              <a:t>), derived from single pixel events</a:t>
            </a: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1E040D8B-EDC7-C01D-23F4-DB0F3BEC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497" y="2907573"/>
            <a:ext cx="89326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kern="1200" dirty="0"/>
              <a:t>low energy threshold: </a:t>
            </a:r>
            <a:r>
              <a:rPr lang="en-US" sz="1200" b="1" kern="1200" dirty="0">
                <a:solidFill>
                  <a:srgbClr val="CC0000"/>
                </a:solidFill>
              </a:rPr>
              <a:t>≈ 100 </a:t>
            </a:r>
            <a:r>
              <a:rPr lang="en-US" sz="1200" b="1" kern="1200" dirty="0" err="1">
                <a:solidFill>
                  <a:srgbClr val="CC0000"/>
                </a:solidFill>
              </a:rPr>
              <a:t>eV</a:t>
            </a:r>
            <a:endParaRPr lang="en-US" sz="1200" b="1" kern="1200" dirty="0">
              <a:solidFill>
                <a:srgbClr val="CC0000"/>
              </a:solidFill>
            </a:endParaRPr>
          </a:p>
        </p:txBody>
      </p:sp>
      <p:pic>
        <p:nvPicPr>
          <p:cNvPr id="29" name="Picture 6" descr="HK0808CO_021_spc1">
            <a:extLst>
              <a:ext uri="{FF2B5EF4-FFF2-40B4-BE49-F238E27FC236}">
                <a16:creationId xmlns:a16="http://schemas.microsoft.com/office/drawing/2014/main" id="{4C633B1B-E950-0E63-1AAA-0EB14DB8F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6" t="9409" r="4589" b="69026"/>
          <a:stretch/>
        </p:blipFill>
        <p:spPr bwMode="auto">
          <a:xfrm>
            <a:off x="2423309" y="1189787"/>
            <a:ext cx="3639426" cy="12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HK0808CO_090_spc1">
            <a:extLst>
              <a:ext uri="{FF2B5EF4-FFF2-40B4-BE49-F238E27FC236}">
                <a16:creationId xmlns:a16="http://schemas.microsoft.com/office/drawing/2014/main" id="{8CA545A8-6853-C780-5EEA-718A6D84B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8" t="9409" r="4588" b="69026"/>
          <a:stretch/>
        </p:blipFill>
        <p:spPr bwMode="auto">
          <a:xfrm>
            <a:off x="2423309" y="2618267"/>
            <a:ext cx="3639426" cy="12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eck 11">
            <a:extLst>
              <a:ext uri="{FF2B5EF4-FFF2-40B4-BE49-F238E27FC236}">
                <a16:creationId xmlns:a16="http://schemas.microsoft.com/office/drawing/2014/main" id="{86C85B85-89B7-4FFF-028F-DBCB3FD93427}"/>
              </a:ext>
            </a:extLst>
          </p:cNvPr>
          <p:cNvSpPr/>
          <p:nvPr/>
        </p:nvSpPr>
        <p:spPr>
          <a:xfrm>
            <a:off x="2317799" y="964595"/>
            <a:ext cx="4891392" cy="3346148"/>
          </a:xfrm>
          <a:prstGeom prst="rect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kern="1200"/>
          </a:p>
        </p:txBody>
      </p:sp>
    </p:spTree>
    <p:extLst>
      <p:ext uri="{BB962C8B-B14F-4D97-AF65-F5344CB8AC3E}">
        <p14:creationId xmlns:p14="http://schemas.microsoft.com/office/powerpoint/2010/main" val="1100196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3173B-5164-FA39-1255-D7FFBEC9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1">
            <a:extLst>
              <a:ext uri="{FF2B5EF4-FFF2-40B4-BE49-F238E27FC236}">
                <a16:creationId xmlns:a16="http://schemas.microsoft.com/office/drawing/2014/main" id="{A76B0719-734B-133F-7491-3310CE661DFE}"/>
              </a:ext>
            </a:extLst>
          </p:cNvPr>
          <p:cNvSpPr txBox="1"/>
          <p:nvPr/>
        </p:nvSpPr>
        <p:spPr>
          <a:xfrm>
            <a:off x="0" y="14072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ln w="6350">
                  <a:noFill/>
                </a:ln>
                <a:solidFill>
                  <a:srgbClr val="376092"/>
                </a:solidFill>
                <a:effectLst>
                  <a:outerShdw blurRad="114300" dist="635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X-ray CCDs and the low energy threshold</a:t>
            </a:r>
            <a:endParaRPr lang="de-DE" sz="2400" b="1" dirty="0">
              <a:ln w="6350">
                <a:noFill/>
              </a:ln>
              <a:solidFill>
                <a:srgbClr val="376092"/>
              </a:solidFill>
              <a:effectLst>
                <a:outerShdw blurRad="114300" dist="63500" dir="27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267DBD6-EE5A-ED9F-7036-32307E1993F2}"/>
              </a:ext>
            </a:extLst>
          </p:cNvPr>
          <p:cNvGrpSpPr/>
          <p:nvPr/>
        </p:nvGrpSpPr>
        <p:grpSpPr>
          <a:xfrm>
            <a:off x="3988510" y="1091454"/>
            <a:ext cx="2893885" cy="2838680"/>
            <a:chOff x="3371766" y="1490999"/>
            <a:chExt cx="2872693" cy="2817893"/>
          </a:xfrm>
        </p:grpSpPr>
        <p:pic>
          <p:nvPicPr>
            <p:cNvPr id="31" name="Picture 4" descr="t2">
              <a:extLst>
                <a:ext uri="{FF2B5EF4-FFF2-40B4-BE49-F238E27FC236}">
                  <a16:creationId xmlns:a16="http://schemas.microsoft.com/office/drawing/2014/main" id="{EA7ADAD9-0DA7-9D3E-9F0B-306B7EAD6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73" t="74895" r="32138" b="5736"/>
            <a:stretch>
              <a:fillRect/>
            </a:stretch>
          </p:blipFill>
          <p:spPr bwMode="auto">
            <a:xfrm>
              <a:off x="3371766" y="1490999"/>
              <a:ext cx="2872693" cy="2817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Line 37">
              <a:extLst>
                <a:ext uri="{FF2B5EF4-FFF2-40B4-BE49-F238E27FC236}">
                  <a16:creationId xmlns:a16="http://schemas.microsoft.com/office/drawing/2014/main" id="{2FD19421-EC46-506F-226E-3CA64F9D1E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9753" y="3461332"/>
              <a:ext cx="0" cy="58330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050"/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01E11ACC-9CFE-DBB9-DC7E-6DD3D276BB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5368" y="3461332"/>
              <a:ext cx="0" cy="58330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050"/>
            </a:p>
          </p:txBody>
        </p:sp>
        <p:sp>
          <p:nvSpPr>
            <p:cNvPr id="34" name="Line 40">
              <a:extLst>
                <a:ext uri="{FF2B5EF4-FFF2-40B4-BE49-F238E27FC236}">
                  <a16:creationId xmlns:a16="http://schemas.microsoft.com/office/drawing/2014/main" id="{9B327A05-FE35-783E-B1A1-C21D9BA33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0983" y="3461332"/>
              <a:ext cx="0" cy="58330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050"/>
            </a:p>
          </p:txBody>
        </p:sp>
        <p:sp>
          <p:nvSpPr>
            <p:cNvPr id="35" name="Line 41">
              <a:extLst>
                <a:ext uri="{FF2B5EF4-FFF2-40B4-BE49-F238E27FC236}">
                  <a16:creationId xmlns:a16="http://schemas.microsoft.com/office/drawing/2014/main" id="{10C316EB-A6A6-C6D1-3A7B-69383A0D6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6599" y="3461332"/>
              <a:ext cx="0" cy="58330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050"/>
            </a:p>
          </p:txBody>
        </p:sp>
        <p:sp>
          <p:nvSpPr>
            <p:cNvPr id="36" name="Line 42">
              <a:extLst>
                <a:ext uri="{FF2B5EF4-FFF2-40B4-BE49-F238E27FC236}">
                  <a16:creationId xmlns:a16="http://schemas.microsoft.com/office/drawing/2014/main" id="{A34D67AE-5C93-260C-4CD1-1C8288633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908" y="3461332"/>
              <a:ext cx="0" cy="58330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050"/>
            </a:p>
          </p:txBody>
        </p:sp>
        <p:sp>
          <p:nvSpPr>
            <p:cNvPr id="37" name="Line 43">
              <a:extLst>
                <a:ext uri="{FF2B5EF4-FFF2-40B4-BE49-F238E27FC236}">
                  <a16:creationId xmlns:a16="http://schemas.microsoft.com/office/drawing/2014/main" id="{D8B16715-6B51-E83F-0483-999ACA258E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8523" y="3461332"/>
              <a:ext cx="0" cy="58330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050"/>
            </a:p>
          </p:txBody>
        </p:sp>
        <p:sp>
          <p:nvSpPr>
            <p:cNvPr id="38" name="Line 44">
              <a:extLst>
                <a:ext uri="{FF2B5EF4-FFF2-40B4-BE49-F238E27FC236}">
                  <a16:creationId xmlns:a16="http://schemas.microsoft.com/office/drawing/2014/main" id="{7EE8E044-FB2E-5BC8-1CD4-E2950E733C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4138" y="3461332"/>
              <a:ext cx="0" cy="58330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 sz="1050"/>
            </a:p>
          </p:txBody>
        </p:sp>
        <p:grpSp>
          <p:nvGrpSpPr>
            <p:cNvPr id="39" name="Group 52">
              <a:extLst>
                <a:ext uri="{FF2B5EF4-FFF2-40B4-BE49-F238E27FC236}">
                  <a16:creationId xmlns:a16="http://schemas.microsoft.com/office/drawing/2014/main" id="{CFAD7CF1-1442-5FF5-C479-496F9046B9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1690" y="1694365"/>
              <a:ext cx="993691" cy="583306"/>
              <a:chOff x="2440" y="1253"/>
              <a:chExt cx="816" cy="479"/>
            </a:xfrm>
          </p:grpSpPr>
          <p:sp>
            <p:nvSpPr>
              <p:cNvPr id="81" name="Line 45">
                <a:extLst>
                  <a:ext uri="{FF2B5EF4-FFF2-40B4-BE49-F238E27FC236}">
                    <a16:creationId xmlns:a16="http://schemas.microsoft.com/office/drawing/2014/main" id="{B2398DD7-4C2D-1507-8B71-EE83D51EA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8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82" name="Line 46">
                <a:extLst>
                  <a:ext uri="{FF2B5EF4-FFF2-40B4-BE49-F238E27FC236}">
                    <a16:creationId xmlns:a16="http://schemas.microsoft.com/office/drawing/2014/main" id="{7D0D7818-6C86-EEAC-4622-C10A0DCF3C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4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83" name="Line 47">
                <a:extLst>
                  <a:ext uri="{FF2B5EF4-FFF2-40B4-BE49-F238E27FC236}">
                    <a16:creationId xmlns:a16="http://schemas.microsoft.com/office/drawing/2014/main" id="{D4FC8D95-29BC-1BC5-C204-C7AA18ED0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84" name="Line 48">
                <a:extLst>
                  <a:ext uri="{FF2B5EF4-FFF2-40B4-BE49-F238E27FC236}">
                    <a16:creationId xmlns:a16="http://schemas.microsoft.com/office/drawing/2014/main" id="{4F9FBCAA-1147-F799-E8AF-4626454E1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6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85" name="Line 49">
                <a:extLst>
                  <a:ext uri="{FF2B5EF4-FFF2-40B4-BE49-F238E27FC236}">
                    <a16:creationId xmlns:a16="http://schemas.microsoft.com/office/drawing/2014/main" id="{132FA59A-C015-1383-8CBB-29354FBCA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0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86" name="Line 50">
                <a:extLst>
                  <a:ext uri="{FF2B5EF4-FFF2-40B4-BE49-F238E27FC236}">
                    <a16:creationId xmlns:a16="http://schemas.microsoft.com/office/drawing/2014/main" id="{5EB2BE82-2452-5ED2-11A7-0AC1C14440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6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87" name="Line 51">
                <a:extLst>
                  <a:ext uri="{FF2B5EF4-FFF2-40B4-BE49-F238E27FC236}">
                    <a16:creationId xmlns:a16="http://schemas.microsoft.com/office/drawing/2014/main" id="{4C72C8DE-F2CB-93ED-0B50-E43461EAF3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2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0" name="Group 53">
              <a:extLst>
                <a:ext uri="{FF2B5EF4-FFF2-40B4-BE49-F238E27FC236}">
                  <a16:creationId xmlns:a16="http://schemas.microsoft.com/office/drawing/2014/main" id="{32EB1B88-4A42-7DA8-7243-38FF6DA914B8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387597" y="2585764"/>
              <a:ext cx="993691" cy="583306"/>
              <a:chOff x="2440" y="1253"/>
              <a:chExt cx="816" cy="479"/>
            </a:xfrm>
          </p:grpSpPr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AFF3E993-A9C8-8712-DC1D-D775EE587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8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1E1B34BA-E002-090E-69A3-103D3101F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4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0BA56969-CDB4-6A6B-D590-CD48DDC2D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E9CB7B40-9C41-45DC-6058-CF84A287C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6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A1AEE1C-3521-C6B2-0AB1-6507B3D54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0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300AAF0A-3EA1-F812-5CF7-8A5BCB204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6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3E2D22E6-E46A-1888-D413-CEFCF6CC6B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2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1" name="Group 61">
              <a:extLst>
                <a:ext uri="{FF2B5EF4-FFF2-40B4-BE49-F238E27FC236}">
                  <a16:creationId xmlns:a16="http://schemas.microsoft.com/office/drawing/2014/main" id="{12E7B1C4-65B9-02E4-08AB-91F4BD408AE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155783" y="2585764"/>
              <a:ext cx="993691" cy="583306"/>
              <a:chOff x="2440" y="1253"/>
              <a:chExt cx="816" cy="479"/>
            </a:xfrm>
          </p:grpSpPr>
          <p:sp>
            <p:nvSpPr>
              <p:cNvPr id="67" name="Line 62">
                <a:extLst>
                  <a:ext uri="{FF2B5EF4-FFF2-40B4-BE49-F238E27FC236}">
                    <a16:creationId xmlns:a16="http://schemas.microsoft.com/office/drawing/2014/main" id="{A19EA49D-95FB-9370-D3B3-378D1157C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8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68" name="Line 63">
                <a:extLst>
                  <a:ext uri="{FF2B5EF4-FFF2-40B4-BE49-F238E27FC236}">
                    <a16:creationId xmlns:a16="http://schemas.microsoft.com/office/drawing/2014/main" id="{EB0B8B13-5B5B-9D93-0683-19C6FB220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4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69" name="Line 64">
                <a:extLst>
                  <a:ext uri="{FF2B5EF4-FFF2-40B4-BE49-F238E27FC236}">
                    <a16:creationId xmlns:a16="http://schemas.microsoft.com/office/drawing/2014/main" id="{01C978C0-14A1-FC26-C88A-BF5B3D61A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0" name="Line 65">
                <a:extLst>
                  <a:ext uri="{FF2B5EF4-FFF2-40B4-BE49-F238E27FC236}">
                    <a16:creationId xmlns:a16="http://schemas.microsoft.com/office/drawing/2014/main" id="{719DE505-695A-949B-C167-F0197F6F80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6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1" name="Line 66">
                <a:extLst>
                  <a:ext uri="{FF2B5EF4-FFF2-40B4-BE49-F238E27FC236}">
                    <a16:creationId xmlns:a16="http://schemas.microsoft.com/office/drawing/2014/main" id="{B0566D76-DC30-CEBF-A81A-8F4704C5AC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0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2" name="Line 67">
                <a:extLst>
                  <a:ext uri="{FF2B5EF4-FFF2-40B4-BE49-F238E27FC236}">
                    <a16:creationId xmlns:a16="http://schemas.microsoft.com/office/drawing/2014/main" id="{F35DC66C-B86C-5C24-39A3-1C3612D76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6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73" name="Line 68">
                <a:extLst>
                  <a:ext uri="{FF2B5EF4-FFF2-40B4-BE49-F238E27FC236}">
                    <a16:creationId xmlns:a16="http://schemas.microsoft.com/office/drawing/2014/main" id="{7989A2F0-4B26-B8A4-FAB8-46A8A145A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2" y="1253"/>
                <a:ext cx="0" cy="479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2" name="Group 71">
              <a:extLst>
                <a:ext uri="{FF2B5EF4-FFF2-40B4-BE49-F238E27FC236}">
                  <a16:creationId xmlns:a16="http://schemas.microsoft.com/office/drawing/2014/main" id="{395A0339-770F-D33D-CA60-A05230273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4185" y="1914779"/>
              <a:ext cx="276431" cy="306875"/>
              <a:chOff x="2130" y="1434"/>
              <a:chExt cx="227" cy="252"/>
            </a:xfrm>
          </p:grpSpPr>
          <p:sp>
            <p:nvSpPr>
              <p:cNvPr id="65" name="Line 69">
                <a:extLst>
                  <a:ext uri="{FF2B5EF4-FFF2-40B4-BE49-F238E27FC236}">
                    <a16:creationId xmlns:a16="http://schemas.microsoft.com/office/drawing/2014/main" id="{8B75B31F-43E2-F111-0726-D183F22CE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66" name="Line 70">
                <a:extLst>
                  <a:ext uri="{FF2B5EF4-FFF2-40B4-BE49-F238E27FC236}">
                    <a16:creationId xmlns:a16="http://schemas.microsoft.com/office/drawing/2014/main" id="{DE228626-4FB2-E0DE-78A6-B1203316A1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3" name="Group 72">
              <a:extLst>
                <a:ext uri="{FF2B5EF4-FFF2-40B4-BE49-F238E27FC236}">
                  <a16:creationId xmlns:a16="http://schemas.microsoft.com/office/drawing/2014/main" id="{12F27ABD-1913-5F1C-D3BA-4942F06CF4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4185" y="3517349"/>
              <a:ext cx="276431" cy="306875"/>
              <a:chOff x="2130" y="1434"/>
              <a:chExt cx="227" cy="252"/>
            </a:xfrm>
          </p:grpSpPr>
          <p:sp>
            <p:nvSpPr>
              <p:cNvPr id="63" name="Line 73">
                <a:extLst>
                  <a:ext uri="{FF2B5EF4-FFF2-40B4-BE49-F238E27FC236}">
                    <a16:creationId xmlns:a16="http://schemas.microsoft.com/office/drawing/2014/main" id="{466E3EF2-F632-3821-9656-0D7FF7BD3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64" name="Line 74">
                <a:extLst>
                  <a:ext uri="{FF2B5EF4-FFF2-40B4-BE49-F238E27FC236}">
                    <a16:creationId xmlns:a16="http://schemas.microsoft.com/office/drawing/2014/main" id="{259DE04D-CDB4-5B31-88D5-D7B0654FD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4" name="Group 75">
              <a:extLst>
                <a:ext uri="{FF2B5EF4-FFF2-40B4-BE49-F238E27FC236}">
                  <a16:creationId xmlns:a16="http://schemas.microsoft.com/office/drawing/2014/main" id="{6F38A1AF-2F45-B7D9-C795-4572EF1F0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0366" y="1922085"/>
              <a:ext cx="276431" cy="306875"/>
              <a:chOff x="2130" y="1434"/>
              <a:chExt cx="227" cy="252"/>
            </a:xfrm>
          </p:grpSpPr>
          <p:sp>
            <p:nvSpPr>
              <p:cNvPr id="61" name="Line 76">
                <a:extLst>
                  <a:ext uri="{FF2B5EF4-FFF2-40B4-BE49-F238E27FC236}">
                    <a16:creationId xmlns:a16="http://schemas.microsoft.com/office/drawing/2014/main" id="{74525815-D66F-15A1-342E-ED54ADB26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62" name="Line 77">
                <a:extLst>
                  <a:ext uri="{FF2B5EF4-FFF2-40B4-BE49-F238E27FC236}">
                    <a16:creationId xmlns:a16="http://schemas.microsoft.com/office/drawing/2014/main" id="{F482471F-CB12-A7F7-BAD4-6D1087F70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5" name="Group 78">
              <a:extLst>
                <a:ext uri="{FF2B5EF4-FFF2-40B4-BE49-F238E27FC236}">
                  <a16:creationId xmlns:a16="http://schemas.microsoft.com/office/drawing/2014/main" id="{95884247-ED46-0892-CB66-5DCB09926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48" y="3517349"/>
              <a:ext cx="276431" cy="306875"/>
              <a:chOff x="2130" y="1434"/>
              <a:chExt cx="227" cy="252"/>
            </a:xfrm>
          </p:grpSpPr>
          <p:sp>
            <p:nvSpPr>
              <p:cNvPr id="59" name="Line 79">
                <a:extLst>
                  <a:ext uri="{FF2B5EF4-FFF2-40B4-BE49-F238E27FC236}">
                    <a16:creationId xmlns:a16="http://schemas.microsoft.com/office/drawing/2014/main" id="{0D4EEA88-0826-EC36-018B-B6FB6BF79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60" name="Line 80">
                <a:extLst>
                  <a:ext uri="{FF2B5EF4-FFF2-40B4-BE49-F238E27FC236}">
                    <a16:creationId xmlns:a16="http://schemas.microsoft.com/office/drawing/2014/main" id="{7B38ED7D-6877-D205-F31D-3C45A3B198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6" name="Group 81">
              <a:extLst>
                <a:ext uri="{FF2B5EF4-FFF2-40B4-BE49-F238E27FC236}">
                  <a16:creationId xmlns:a16="http://schemas.microsoft.com/office/drawing/2014/main" id="{D36213B0-85F1-AD4C-77D4-FC733993AC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3398" y="1694365"/>
              <a:ext cx="276431" cy="306875"/>
              <a:chOff x="2130" y="1434"/>
              <a:chExt cx="227" cy="252"/>
            </a:xfrm>
          </p:grpSpPr>
          <p:sp>
            <p:nvSpPr>
              <p:cNvPr id="57" name="Line 82">
                <a:extLst>
                  <a:ext uri="{FF2B5EF4-FFF2-40B4-BE49-F238E27FC236}">
                    <a16:creationId xmlns:a16="http://schemas.microsoft.com/office/drawing/2014/main" id="{C35F0922-427C-FF1C-1398-4B2B72D6D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58" name="Line 83">
                <a:extLst>
                  <a:ext uri="{FF2B5EF4-FFF2-40B4-BE49-F238E27FC236}">
                    <a16:creationId xmlns:a16="http://schemas.microsoft.com/office/drawing/2014/main" id="{C516F5A2-6A06-8936-9E82-69E589657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7" name="Group 84">
              <a:extLst>
                <a:ext uri="{FF2B5EF4-FFF2-40B4-BE49-F238E27FC236}">
                  <a16:creationId xmlns:a16="http://schemas.microsoft.com/office/drawing/2014/main" id="{5B372776-B496-4794-3293-FFCE0C288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0895" y="1694365"/>
              <a:ext cx="276431" cy="306875"/>
              <a:chOff x="2130" y="1434"/>
              <a:chExt cx="227" cy="252"/>
            </a:xfrm>
          </p:grpSpPr>
          <p:sp>
            <p:nvSpPr>
              <p:cNvPr id="55" name="Line 85">
                <a:extLst>
                  <a:ext uri="{FF2B5EF4-FFF2-40B4-BE49-F238E27FC236}">
                    <a16:creationId xmlns:a16="http://schemas.microsoft.com/office/drawing/2014/main" id="{B6877B93-7FA6-A509-0B1E-056549F0A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56" name="Line 86">
                <a:extLst>
                  <a:ext uri="{FF2B5EF4-FFF2-40B4-BE49-F238E27FC236}">
                    <a16:creationId xmlns:a16="http://schemas.microsoft.com/office/drawing/2014/main" id="{9163C092-A803-447B-EC84-1A0EC50F57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8" name="Group 87">
              <a:extLst>
                <a:ext uri="{FF2B5EF4-FFF2-40B4-BE49-F238E27FC236}">
                  <a16:creationId xmlns:a16="http://schemas.microsoft.com/office/drawing/2014/main" id="{AD916DA3-47C2-CE59-04B3-83216E63DD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2180" y="3737763"/>
              <a:ext cx="276431" cy="306875"/>
              <a:chOff x="2130" y="1434"/>
              <a:chExt cx="227" cy="252"/>
            </a:xfrm>
          </p:grpSpPr>
          <p:sp>
            <p:nvSpPr>
              <p:cNvPr id="53" name="Line 88">
                <a:extLst>
                  <a:ext uri="{FF2B5EF4-FFF2-40B4-BE49-F238E27FC236}">
                    <a16:creationId xmlns:a16="http://schemas.microsoft.com/office/drawing/2014/main" id="{D348B306-C615-B494-6850-99189D815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54" name="Line 89">
                <a:extLst>
                  <a:ext uri="{FF2B5EF4-FFF2-40B4-BE49-F238E27FC236}">
                    <a16:creationId xmlns:a16="http://schemas.microsoft.com/office/drawing/2014/main" id="{5EC9E6E4-0D0F-0EB8-B00F-9CB051DD3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grpSp>
          <p:nvGrpSpPr>
            <p:cNvPr id="49" name="Group 90">
              <a:extLst>
                <a:ext uri="{FF2B5EF4-FFF2-40B4-BE49-F238E27FC236}">
                  <a16:creationId xmlns:a16="http://schemas.microsoft.com/office/drawing/2014/main" id="{56582D5E-6204-6FB7-8F74-28F8D12710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9677" y="3737763"/>
              <a:ext cx="276431" cy="306875"/>
              <a:chOff x="2130" y="1434"/>
              <a:chExt cx="227" cy="252"/>
            </a:xfrm>
          </p:grpSpPr>
          <p:sp>
            <p:nvSpPr>
              <p:cNvPr id="51" name="Line 91">
                <a:extLst>
                  <a:ext uri="{FF2B5EF4-FFF2-40B4-BE49-F238E27FC236}">
                    <a16:creationId xmlns:a16="http://schemas.microsoft.com/office/drawing/2014/main" id="{8D74EC7D-6EC0-5C8B-0CDF-0873E4747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434"/>
                <a:ext cx="0" cy="252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  <p:sp>
            <p:nvSpPr>
              <p:cNvPr id="52" name="Line 92">
                <a:extLst>
                  <a:ext uri="{FF2B5EF4-FFF2-40B4-BE49-F238E27FC236}">
                    <a16:creationId xmlns:a16="http://schemas.microsoft.com/office/drawing/2014/main" id="{7099D98A-E392-577E-075B-6DE7776D6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60"/>
                <a:ext cx="227" cy="6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e-DE" sz="1050"/>
              </a:p>
            </p:txBody>
          </p:sp>
        </p:grpSp>
        <p:sp>
          <p:nvSpPr>
            <p:cNvPr id="50" name="Rectangle 94">
              <a:extLst>
                <a:ext uri="{FF2B5EF4-FFF2-40B4-BE49-F238E27FC236}">
                  <a16:creationId xmlns:a16="http://schemas.microsoft.com/office/drawing/2014/main" id="{E0BA4BA2-CC3C-B780-E981-53E95404A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332" y="2333645"/>
              <a:ext cx="1041386" cy="1043772"/>
            </a:xfrm>
            <a:prstGeom prst="rect">
              <a:avLst/>
            </a:prstGeom>
            <a:pattFill prst="openDmnd">
              <a:fgClr>
                <a:schemeClr val="bg1">
                  <a:alpha val="39999"/>
                </a:schemeClr>
              </a:fgClr>
              <a:bgClr>
                <a:schemeClr val="tx2">
                  <a:alpha val="39999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de-DE" sz="1050"/>
            </a:p>
          </p:txBody>
        </p:sp>
      </p:grpSp>
      <p:sp>
        <p:nvSpPr>
          <p:cNvPr id="89" name="Text Box 32">
            <a:extLst>
              <a:ext uri="{FF2B5EF4-FFF2-40B4-BE49-F238E27FC236}">
                <a16:creationId xmlns:a16="http://schemas.microsoft.com/office/drawing/2014/main" id="{2E7AA40E-2AEB-7887-CAA5-E0A6CB45C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921" y="1785075"/>
            <a:ext cx="1456798" cy="60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i="1">
                <a:solidFill>
                  <a:srgbClr val="1D8EFF"/>
                </a:solidFill>
              </a:rPr>
              <a:t>doubles:</a:t>
            </a:r>
            <a:br>
              <a:rPr lang="en-US" sz="1100" b="1" i="1">
                <a:solidFill>
                  <a:srgbClr val="1D8EFF"/>
                </a:solidFill>
              </a:rPr>
            </a:br>
            <a:r>
              <a:rPr lang="en-US" sz="1100" b="1" i="1">
                <a:solidFill>
                  <a:srgbClr val="1D8EFF"/>
                </a:solidFill>
              </a:rPr>
              <a:t>spatial resolution in one dimension</a:t>
            </a:r>
          </a:p>
        </p:txBody>
      </p:sp>
      <p:sp>
        <p:nvSpPr>
          <p:cNvPr id="90" name="Text Box 33">
            <a:extLst>
              <a:ext uri="{FF2B5EF4-FFF2-40B4-BE49-F238E27FC236}">
                <a16:creationId xmlns:a16="http://schemas.microsoft.com/office/drawing/2014/main" id="{95291E8F-08CE-71FD-23E1-5EDDD9DE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81" y="1218810"/>
            <a:ext cx="1649278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i="1">
                <a:solidFill>
                  <a:srgbClr val="F62F00"/>
                </a:solidFill>
              </a:rPr>
              <a:t>singles:</a:t>
            </a:r>
            <a:br>
              <a:rPr lang="en-US" sz="1100" b="1" i="1">
                <a:solidFill>
                  <a:srgbClr val="F62F00"/>
                </a:solidFill>
              </a:rPr>
            </a:br>
            <a:r>
              <a:rPr lang="en-US" sz="1100" b="1" i="1">
                <a:solidFill>
                  <a:srgbClr val="F62F00"/>
                </a:solidFill>
              </a:rPr>
              <a:t>no spatial resolution</a:t>
            </a:r>
          </a:p>
        </p:txBody>
      </p:sp>
      <p:sp>
        <p:nvSpPr>
          <p:cNvPr id="91" name="Text Box 34">
            <a:extLst>
              <a:ext uri="{FF2B5EF4-FFF2-40B4-BE49-F238E27FC236}">
                <a16:creationId xmlns:a16="http://schemas.microsoft.com/office/drawing/2014/main" id="{4170112E-E81D-2DE6-1EC0-8E6A66C6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323" y="2520617"/>
            <a:ext cx="1641995" cy="60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i="1">
                <a:solidFill>
                  <a:srgbClr val="008000"/>
                </a:solidFill>
              </a:rPr>
              <a:t>triples:</a:t>
            </a:r>
            <a:br>
              <a:rPr lang="en-US" sz="1100" b="1" i="1">
                <a:solidFill>
                  <a:srgbClr val="008000"/>
                </a:solidFill>
              </a:rPr>
            </a:br>
            <a:r>
              <a:rPr lang="en-US" sz="1100" b="1" i="1">
                <a:solidFill>
                  <a:srgbClr val="008000"/>
                </a:solidFill>
              </a:rPr>
              <a:t>spatial resolution in two dimensions</a:t>
            </a:r>
          </a:p>
        </p:txBody>
      </p:sp>
      <p:sp>
        <p:nvSpPr>
          <p:cNvPr id="92" name="Text Box 35">
            <a:extLst>
              <a:ext uri="{FF2B5EF4-FFF2-40B4-BE49-F238E27FC236}">
                <a16:creationId xmlns:a16="http://schemas.microsoft.com/office/drawing/2014/main" id="{35731D82-B12A-D367-5193-82C7A2849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159" y="3256159"/>
            <a:ext cx="1466322" cy="60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i="1">
                <a:solidFill>
                  <a:srgbClr val="A85400"/>
                </a:solidFill>
              </a:rPr>
              <a:t>quadruples:</a:t>
            </a:r>
            <a:br>
              <a:rPr lang="en-US" sz="1100" b="1" i="1">
                <a:solidFill>
                  <a:srgbClr val="A85400"/>
                </a:solidFill>
              </a:rPr>
            </a:br>
            <a:r>
              <a:rPr lang="en-US" sz="1100" b="1" i="1">
                <a:solidFill>
                  <a:srgbClr val="A85400"/>
                </a:solidFill>
              </a:rPr>
              <a:t>spatial resolution in two dimensions</a:t>
            </a:r>
          </a:p>
        </p:txBody>
      </p:sp>
      <p:sp>
        <p:nvSpPr>
          <p:cNvPr id="93" name="Text Box 28">
            <a:extLst>
              <a:ext uri="{FF2B5EF4-FFF2-40B4-BE49-F238E27FC236}">
                <a16:creationId xmlns:a16="http://schemas.microsoft.com/office/drawing/2014/main" id="{E9ECCD18-F065-9AB5-C104-509F98545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769" y="3850880"/>
            <a:ext cx="2737983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i="1"/>
              <a:t>illustration for</a:t>
            </a:r>
            <a:r>
              <a:rPr lang="en-US" sz="1000" b="1" i="1"/>
              <a:t> </a:t>
            </a:r>
            <a:r>
              <a:rPr lang="en-US" sz="1000" i="1"/>
              <a:t>a</a:t>
            </a:r>
            <a:r>
              <a:rPr lang="en-US" sz="1000" b="1" i="1"/>
              <a:t> low energy threshold of 1%</a:t>
            </a:r>
          </a:p>
        </p:txBody>
      </p:sp>
      <p:pic>
        <p:nvPicPr>
          <p:cNvPr id="95" name="Picture 5" descr="charge-cloud">
            <a:extLst>
              <a:ext uri="{FF2B5EF4-FFF2-40B4-BE49-F238E27FC236}">
                <a16:creationId xmlns:a16="http://schemas.microsoft.com/office/drawing/2014/main" id="{4199B7A6-2E23-BB7E-6067-C3A89B441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29" b="34208"/>
          <a:stretch>
            <a:fillRect/>
          </a:stretch>
        </p:blipFill>
        <p:spPr bwMode="auto">
          <a:xfrm>
            <a:off x="434122" y="947764"/>
            <a:ext cx="3206088" cy="3297362"/>
          </a:xfrm>
          <a:prstGeom prst="rect">
            <a:avLst/>
          </a:prstGeom>
          <a:noFill/>
          <a:effectLst>
            <a:outerShdw blurRad="165100" dist="114300" dir="12120000" sx="107000" sy="107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ACB3EEB2-8FCC-49F9-79C2-9F040C430722}"/>
              </a:ext>
            </a:extLst>
          </p:cNvPr>
          <p:cNvSpPr/>
          <p:nvPr/>
        </p:nvSpPr>
        <p:spPr>
          <a:xfrm>
            <a:off x="463305" y="979327"/>
            <a:ext cx="2484175" cy="2489581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  <a:effectLst>
            <a:glow rad="25400">
              <a:srgbClr val="FFFF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69278C8-B9B0-6D2F-F5F2-975EDADA7ADD}"/>
              </a:ext>
            </a:extLst>
          </p:cNvPr>
          <p:cNvSpPr/>
          <p:nvPr/>
        </p:nvSpPr>
        <p:spPr>
          <a:xfrm>
            <a:off x="4158360" y="1233943"/>
            <a:ext cx="2474448" cy="2474448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  <a:effectLst>
            <a:glow rad="25400">
              <a:srgbClr val="FFFF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40C13-3BEF-1D2D-418D-D34031F3C703}"/>
              </a:ext>
            </a:extLst>
          </p:cNvPr>
          <p:cNvSpPr txBox="1"/>
          <p:nvPr/>
        </p:nvSpPr>
        <p:spPr>
          <a:xfrm>
            <a:off x="14793" y="4581591"/>
            <a:ext cx="9144000" cy="39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t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 spatial resolution is better than the pixel size</a:t>
            </a:r>
          </a:p>
        </p:txBody>
      </p:sp>
    </p:spTree>
    <p:extLst>
      <p:ext uri="{BB962C8B-B14F-4D97-AF65-F5344CB8AC3E}">
        <p14:creationId xmlns:p14="http://schemas.microsoft.com/office/powerpoint/2010/main" val="137781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20000"/>
          </a:lnSpc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28042</TotalTime>
  <Words>2994</Words>
  <Application>Microsoft Macintosh PowerPoint</Application>
  <PresentationFormat>On-screen Show (16:9)</PresentationFormat>
  <Paragraphs>440</Paragraphs>
  <Slides>57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Courier New</vt:lpstr>
      <vt:lpstr>Symbol</vt:lpstr>
      <vt:lpstr>Trebuchet MS</vt:lpstr>
      <vt:lpstr>Wingdings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Konrad Dennerl</dc:creator>
  <cp:lastModifiedBy>Konrad Dennerl</cp:lastModifiedBy>
  <cp:revision>3285</cp:revision>
  <cp:lastPrinted>2021-04-07T08:48:10Z</cp:lastPrinted>
  <dcterms:created xsi:type="dcterms:W3CDTF">2021-04-05T13:36:02Z</dcterms:created>
  <dcterms:modified xsi:type="dcterms:W3CDTF">2026-04-22T15:19:38Z</dcterms:modified>
</cp:coreProperties>
</file>