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5" roundtripDataSignature="AMtx7miRXeGq6p9zUQzriPATyTsw0sbJ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customschemas.google.com/relationships/presentationmetadata" Target="metadata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176" name="Google Shape;176;p11:notes"/>
          <p:cNvSpPr/>
          <p:nvPr>
            <p:ph idx="2" type="sldImg"/>
          </p:nvPr>
        </p:nvSpPr>
        <p:spPr>
          <a:xfrm>
            <a:off x="217488" y="812800"/>
            <a:ext cx="7124700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729FCF"/>
          </a:solidFill>
          <a:ln cap="flat" cmpd="sng" w="2540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185" name="Google Shape;185;p12:notes"/>
          <p:cNvSpPr/>
          <p:nvPr>
            <p:ph idx="2" type="sldImg"/>
          </p:nvPr>
        </p:nvSpPr>
        <p:spPr>
          <a:xfrm>
            <a:off x="217488" y="812800"/>
            <a:ext cx="7124700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729FCF"/>
          </a:solidFill>
          <a:ln cap="flat" cmpd="sng" w="2540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319" name="Google Shape;319;p26:notes"/>
          <p:cNvSpPr/>
          <p:nvPr>
            <p:ph idx="2" type="sldImg"/>
          </p:nvPr>
        </p:nvSpPr>
        <p:spPr>
          <a:xfrm>
            <a:off x="217488" y="812800"/>
            <a:ext cx="7124700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729FCF"/>
          </a:solidFill>
          <a:ln cap="flat" cmpd="sng" w="2540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b" bIns="45700" lIns="180000" spcFirstLastPara="1" rIns="18000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1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1"/>
          <p:cNvSpPr txBox="1"/>
          <p:nvPr>
            <p:ph idx="1" type="body"/>
          </p:nvPr>
        </p:nvSpPr>
        <p:spPr>
          <a:xfrm rot="5400000">
            <a:off x="3718718" y="-1458118"/>
            <a:ext cx="4754563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4"/>
          <p:cNvSpPr txBox="1"/>
          <p:nvPr>
            <p:ph type="title"/>
          </p:nvPr>
        </p:nvSpPr>
        <p:spPr>
          <a:xfrm>
            <a:off x="0" y="0"/>
            <a:ext cx="12192000" cy="827999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4"/>
          <p:cNvSpPr txBox="1"/>
          <p:nvPr>
            <p:ph idx="1" type="body"/>
          </p:nvPr>
        </p:nvSpPr>
        <p:spPr>
          <a:xfrm>
            <a:off x="838200" y="1422400"/>
            <a:ext cx="10515600" cy="4754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b" bIns="45700" lIns="180000" spcFirstLastPara="1" rIns="1800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9" name="Google Shape;39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7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3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3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3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3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b" bIns="45700" lIns="180000" spcFirstLastPara="1" rIns="1800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b" bIns="45700" lIns="180000" spcFirstLastPara="1" rIns="1800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1"/>
          <p:cNvSpPr txBox="1"/>
          <p:nvPr>
            <p:ph idx="1" type="body"/>
          </p:nvPr>
        </p:nvSpPr>
        <p:spPr>
          <a:xfrm>
            <a:off x="838200" y="1422400"/>
            <a:ext cx="10515600" cy="4754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github.com/jeremysanders/eroimgtool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039106" y="1839448"/>
            <a:ext cx="10113788" cy="2646191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360000" lIns="360000" spcFirstLastPara="1" rIns="360000" wrap="square" tIns="3600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GB"/>
              <a:t>Stacking sources to improve the eROSITA in-flight calibration</a:t>
            </a:r>
            <a:endParaRPr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524000" y="4921063"/>
            <a:ext cx="9144000" cy="1545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 sz="3200"/>
              <a:t>Jeremy Sanders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en-GB">
                <a:solidFill>
                  <a:schemeClr val="accent1"/>
                </a:solidFill>
              </a:rPr>
              <a:t>Max Planck Institute for Extraterrestrial Physics (MPE)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/>
              <a:t>and the eROSITA calibration working group</a:t>
            </a:r>
            <a:endParaRPr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10373" y="186758"/>
            <a:ext cx="1874838" cy="1392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" name="Google Shape;91;p1"/>
          <p:cNvGrpSpPr/>
          <p:nvPr/>
        </p:nvGrpSpPr>
        <p:grpSpPr>
          <a:xfrm>
            <a:off x="208555" y="188586"/>
            <a:ext cx="1432647" cy="1389256"/>
            <a:chOff x="208555" y="188586"/>
            <a:chExt cx="1432647" cy="1389256"/>
          </a:xfrm>
        </p:grpSpPr>
        <p:sp>
          <p:nvSpPr>
            <p:cNvPr id="92" name="Google Shape;92;p1"/>
            <p:cNvSpPr/>
            <p:nvPr/>
          </p:nvSpPr>
          <p:spPr>
            <a:xfrm>
              <a:off x="586704" y="934061"/>
              <a:ext cx="765924" cy="257311"/>
            </a:xfrm>
            <a:custGeom>
              <a:rect b="b" l="l" r="r" t="t"/>
              <a:pathLst>
                <a:path extrusionOk="0" h="257311" w="765924">
                  <a:moveTo>
                    <a:pt x="0" y="71768"/>
                  </a:moveTo>
                  <a:cubicBezTo>
                    <a:pt x="96711" y="171003"/>
                    <a:pt x="614331" y="199150"/>
                    <a:pt x="765924" y="0"/>
                  </a:cubicBezTo>
                  <a:cubicBezTo>
                    <a:pt x="434989" y="428971"/>
                    <a:pt x="69506" y="226209"/>
                    <a:pt x="0" y="71768"/>
                  </a:cubicBezTo>
                  <a:close/>
                </a:path>
              </a:pathLst>
            </a:custGeom>
            <a:solidFill>
              <a:srgbClr val="006C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586704" y="934061"/>
              <a:ext cx="765924" cy="257311"/>
            </a:xfrm>
            <a:custGeom>
              <a:rect b="b" l="l" r="r" t="t"/>
              <a:pathLst>
                <a:path extrusionOk="0" h="257311" w="765924">
                  <a:moveTo>
                    <a:pt x="0" y="71768"/>
                  </a:moveTo>
                  <a:cubicBezTo>
                    <a:pt x="96711" y="171003"/>
                    <a:pt x="614331" y="199150"/>
                    <a:pt x="765924" y="0"/>
                  </a:cubicBezTo>
                  <a:cubicBezTo>
                    <a:pt x="434989" y="428971"/>
                    <a:pt x="69506" y="226209"/>
                    <a:pt x="0" y="71768"/>
                  </a:cubicBezTo>
                  <a:close/>
                </a:path>
              </a:pathLst>
            </a:custGeom>
            <a:solidFill>
              <a:srgbClr val="006C66"/>
            </a:solidFill>
            <a:ln cap="rnd" cmpd="sng" w="9525">
              <a:solidFill>
                <a:srgbClr val="00797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969052" y="188586"/>
              <a:ext cx="672150" cy="745678"/>
            </a:xfrm>
            <a:custGeom>
              <a:rect b="b" l="l" r="r" t="t"/>
              <a:pathLst>
                <a:path extrusionOk="0" h="745678" w="672150">
                  <a:moveTo>
                    <a:pt x="0" y="219513"/>
                  </a:moveTo>
                  <a:cubicBezTo>
                    <a:pt x="555435" y="-113838"/>
                    <a:pt x="756676" y="248683"/>
                    <a:pt x="383372" y="745679"/>
                  </a:cubicBezTo>
                  <a:cubicBezTo>
                    <a:pt x="923364" y="65616"/>
                    <a:pt x="655069" y="-241154"/>
                    <a:pt x="0" y="219513"/>
                  </a:cubicBezTo>
                  <a:close/>
                </a:path>
              </a:pathLst>
            </a:custGeom>
            <a:solidFill>
              <a:srgbClr val="006C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969052" y="188586"/>
              <a:ext cx="672150" cy="745678"/>
            </a:xfrm>
            <a:custGeom>
              <a:rect b="b" l="l" r="r" t="t"/>
              <a:pathLst>
                <a:path extrusionOk="0" h="745678" w="672150">
                  <a:moveTo>
                    <a:pt x="0" y="219513"/>
                  </a:moveTo>
                  <a:cubicBezTo>
                    <a:pt x="555435" y="-113838"/>
                    <a:pt x="756676" y="248683"/>
                    <a:pt x="383372" y="745679"/>
                  </a:cubicBezTo>
                  <a:cubicBezTo>
                    <a:pt x="923364" y="65616"/>
                    <a:pt x="655069" y="-241154"/>
                    <a:pt x="0" y="219513"/>
                  </a:cubicBezTo>
                  <a:close/>
                </a:path>
              </a:pathLst>
            </a:custGeom>
            <a:solidFill>
              <a:srgbClr val="006C66"/>
            </a:solidFill>
            <a:ln cap="rnd" cmpd="sng" w="9525">
              <a:solidFill>
                <a:srgbClr val="00797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97135" y="574988"/>
              <a:ext cx="765921" cy="257176"/>
            </a:xfrm>
            <a:custGeom>
              <a:rect b="b" l="l" r="r" t="t"/>
              <a:pathLst>
                <a:path extrusionOk="0" h="257176" w="765921">
                  <a:moveTo>
                    <a:pt x="765922" y="185478"/>
                  </a:moveTo>
                  <a:cubicBezTo>
                    <a:pt x="669147" y="86173"/>
                    <a:pt x="151525" y="58026"/>
                    <a:pt x="0" y="257176"/>
                  </a:cubicBezTo>
                  <a:cubicBezTo>
                    <a:pt x="330933" y="-171592"/>
                    <a:pt x="696347" y="31104"/>
                    <a:pt x="765922" y="185478"/>
                  </a:cubicBezTo>
                  <a:close/>
                </a:path>
              </a:pathLst>
            </a:custGeom>
            <a:solidFill>
              <a:srgbClr val="006C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97135" y="574988"/>
              <a:ext cx="765921" cy="257176"/>
            </a:xfrm>
            <a:custGeom>
              <a:rect b="b" l="l" r="r" t="t"/>
              <a:pathLst>
                <a:path extrusionOk="0" h="257176" w="765921">
                  <a:moveTo>
                    <a:pt x="765922" y="185478"/>
                  </a:moveTo>
                  <a:cubicBezTo>
                    <a:pt x="669147" y="86173"/>
                    <a:pt x="151525" y="58026"/>
                    <a:pt x="0" y="257176"/>
                  </a:cubicBezTo>
                  <a:cubicBezTo>
                    <a:pt x="330933" y="-171592"/>
                    <a:pt x="696347" y="31104"/>
                    <a:pt x="765922" y="185478"/>
                  </a:cubicBezTo>
                  <a:close/>
                </a:path>
              </a:pathLst>
            </a:custGeom>
            <a:solidFill>
              <a:srgbClr val="006C66"/>
            </a:solidFill>
            <a:ln cap="rnd" cmpd="sng" w="9525">
              <a:solidFill>
                <a:srgbClr val="00797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208555" y="832164"/>
              <a:ext cx="672084" cy="745678"/>
            </a:xfrm>
            <a:custGeom>
              <a:rect b="b" l="l" r="r" t="t"/>
              <a:pathLst>
                <a:path extrusionOk="0" h="745678" w="672084">
                  <a:moveTo>
                    <a:pt x="672084" y="526164"/>
                  </a:moveTo>
                  <a:cubicBezTo>
                    <a:pt x="116652" y="859516"/>
                    <a:pt x="-84588" y="496996"/>
                    <a:pt x="288784" y="0"/>
                  </a:cubicBezTo>
                  <a:cubicBezTo>
                    <a:pt x="-251211" y="680062"/>
                    <a:pt x="17086" y="986833"/>
                    <a:pt x="672084" y="526164"/>
                  </a:cubicBezTo>
                  <a:close/>
                </a:path>
              </a:pathLst>
            </a:custGeom>
            <a:solidFill>
              <a:srgbClr val="006C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208555" y="832164"/>
              <a:ext cx="672084" cy="745678"/>
            </a:xfrm>
            <a:custGeom>
              <a:rect b="b" l="l" r="r" t="t"/>
              <a:pathLst>
                <a:path extrusionOk="0" h="745678" w="672084">
                  <a:moveTo>
                    <a:pt x="672084" y="526164"/>
                  </a:moveTo>
                  <a:cubicBezTo>
                    <a:pt x="116652" y="859516"/>
                    <a:pt x="-84588" y="496996"/>
                    <a:pt x="288784" y="0"/>
                  </a:cubicBezTo>
                  <a:cubicBezTo>
                    <a:pt x="-251211" y="680062"/>
                    <a:pt x="17086" y="986833"/>
                    <a:pt x="672084" y="526164"/>
                  </a:cubicBezTo>
                  <a:close/>
                </a:path>
              </a:pathLst>
            </a:custGeom>
            <a:solidFill>
              <a:srgbClr val="006C66"/>
            </a:solidFill>
            <a:ln cap="rnd" cmpd="sng" w="9525">
              <a:solidFill>
                <a:srgbClr val="00797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582555" y="803131"/>
              <a:ext cx="273399" cy="154372"/>
            </a:xfrm>
            <a:custGeom>
              <a:rect b="b" l="l" r="r" t="t"/>
              <a:pathLst>
                <a:path extrusionOk="0" h="154372" w="273399">
                  <a:moveTo>
                    <a:pt x="136497" y="131403"/>
                  </a:moveTo>
                  <a:lnTo>
                    <a:pt x="232795" y="0"/>
                  </a:lnTo>
                  <a:lnTo>
                    <a:pt x="273399" y="0"/>
                  </a:lnTo>
                  <a:lnTo>
                    <a:pt x="273399" y="154372"/>
                  </a:lnTo>
                  <a:lnTo>
                    <a:pt x="247009" y="154372"/>
                  </a:lnTo>
                  <a:lnTo>
                    <a:pt x="247009" y="16901"/>
                  </a:lnTo>
                  <a:lnTo>
                    <a:pt x="246328" y="16901"/>
                  </a:lnTo>
                  <a:lnTo>
                    <a:pt x="147579" y="154372"/>
                  </a:lnTo>
                  <a:lnTo>
                    <a:pt x="125137" y="154372"/>
                  </a:lnTo>
                  <a:lnTo>
                    <a:pt x="27068" y="16901"/>
                  </a:lnTo>
                  <a:lnTo>
                    <a:pt x="26387" y="16901"/>
                  </a:lnTo>
                  <a:lnTo>
                    <a:pt x="26387" y="154372"/>
                  </a:lnTo>
                  <a:lnTo>
                    <a:pt x="0" y="154372"/>
                  </a:lnTo>
                  <a:lnTo>
                    <a:pt x="0" y="0"/>
                  </a:lnTo>
                  <a:lnTo>
                    <a:pt x="40601" y="0"/>
                  </a:lnTo>
                  <a:close/>
                </a:path>
              </a:pathLst>
            </a:custGeom>
            <a:solidFill>
              <a:srgbClr val="006C66"/>
            </a:solidFill>
            <a:ln>
              <a:noFill/>
            </a:ln>
          </p:spPr>
        </p:sp>
        <p:sp>
          <p:nvSpPr>
            <p:cNvPr id="101" name="Google Shape;101;p1"/>
            <p:cNvSpPr/>
            <p:nvPr/>
          </p:nvSpPr>
          <p:spPr>
            <a:xfrm>
              <a:off x="582555" y="803131"/>
              <a:ext cx="273399" cy="154372"/>
            </a:xfrm>
            <a:custGeom>
              <a:rect b="b" l="l" r="r" t="t"/>
              <a:pathLst>
                <a:path extrusionOk="0" h="154372" w="273399">
                  <a:moveTo>
                    <a:pt x="136497" y="131403"/>
                  </a:moveTo>
                  <a:lnTo>
                    <a:pt x="232795" y="0"/>
                  </a:lnTo>
                  <a:lnTo>
                    <a:pt x="273399" y="0"/>
                  </a:lnTo>
                  <a:lnTo>
                    <a:pt x="273399" y="154372"/>
                  </a:lnTo>
                  <a:lnTo>
                    <a:pt x="247009" y="154372"/>
                  </a:lnTo>
                  <a:lnTo>
                    <a:pt x="247009" y="16901"/>
                  </a:lnTo>
                  <a:lnTo>
                    <a:pt x="246328" y="16901"/>
                  </a:lnTo>
                  <a:lnTo>
                    <a:pt x="147579" y="154372"/>
                  </a:lnTo>
                  <a:lnTo>
                    <a:pt x="125137" y="154372"/>
                  </a:lnTo>
                  <a:lnTo>
                    <a:pt x="27068" y="16901"/>
                  </a:lnTo>
                  <a:lnTo>
                    <a:pt x="26387" y="16901"/>
                  </a:lnTo>
                  <a:lnTo>
                    <a:pt x="26387" y="154372"/>
                  </a:lnTo>
                  <a:lnTo>
                    <a:pt x="0" y="154372"/>
                  </a:lnTo>
                  <a:lnTo>
                    <a:pt x="0" y="0"/>
                  </a:lnTo>
                  <a:lnTo>
                    <a:pt x="40601" y="0"/>
                  </a:lnTo>
                  <a:close/>
                </a:path>
              </a:pathLst>
            </a:custGeom>
            <a:solidFill>
              <a:srgbClr val="006C66"/>
            </a:solidFill>
            <a:ln cap="rnd" cmpd="sng" w="9525">
              <a:solidFill>
                <a:srgbClr val="007977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02" name="Google Shape;102;p1"/>
            <p:cNvSpPr/>
            <p:nvPr/>
          </p:nvSpPr>
          <p:spPr>
            <a:xfrm>
              <a:off x="909819" y="803131"/>
              <a:ext cx="174240" cy="154372"/>
            </a:xfrm>
            <a:custGeom>
              <a:rect b="b" l="l" r="r" t="t"/>
              <a:pathLst>
                <a:path extrusionOk="0" h="154372" w="174240">
                  <a:moveTo>
                    <a:pt x="26385" y="13971"/>
                  </a:moveTo>
                  <a:lnTo>
                    <a:pt x="64539" y="13971"/>
                  </a:lnTo>
                  <a:cubicBezTo>
                    <a:pt x="92694" y="13971"/>
                    <a:pt x="102354" y="13971"/>
                    <a:pt x="117314" y="17927"/>
                  </a:cubicBezTo>
                  <a:cubicBezTo>
                    <a:pt x="137718" y="23582"/>
                    <a:pt x="147985" y="34419"/>
                    <a:pt x="147985" y="46073"/>
                  </a:cubicBezTo>
                  <a:cubicBezTo>
                    <a:pt x="147985" y="57727"/>
                    <a:pt x="137991" y="68564"/>
                    <a:pt x="117314" y="74224"/>
                  </a:cubicBezTo>
                  <a:cubicBezTo>
                    <a:pt x="102354" y="78175"/>
                    <a:pt x="92694" y="78175"/>
                    <a:pt x="64539" y="78175"/>
                  </a:cubicBezTo>
                  <a:lnTo>
                    <a:pt x="26385" y="78175"/>
                  </a:lnTo>
                  <a:close/>
                  <a:moveTo>
                    <a:pt x="0" y="154372"/>
                  </a:moveTo>
                  <a:lnTo>
                    <a:pt x="26385" y="154372"/>
                  </a:lnTo>
                  <a:lnTo>
                    <a:pt x="26385" y="92216"/>
                  </a:lnTo>
                  <a:lnTo>
                    <a:pt x="73448" y="92216"/>
                  </a:lnTo>
                  <a:cubicBezTo>
                    <a:pt x="109831" y="92216"/>
                    <a:pt x="126904" y="88877"/>
                    <a:pt x="141457" y="83287"/>
                  </a:cubicBezTo>
                  <a:cubicBezTo>
                    <a:pt x="161045" y="75584"/>
                    <a:pt x="174240" y="62430"/>
                    <a:pt x="174240" y="46143"/>
                  </a:cubicBezTo>
                  <a:cubicBezTo>
                    <a:pt x="174240" y="29850"/>
                    <a:pt x="161045" y="16766"/>
                    <a:pt x="141457" y="8998"/>
                  </a:cubicBezTo>
                  <a:cubicBezTo>
                    <a:pt x="126835" y="3338"/>
                    <a:pt x="109766" y="0"/>
                    <a:pt x="7344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6C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909819" y="803131"/>
              <a:ext cx="174240" cy="154372"/>
            </a:xfrm>
            <a:custGeom>
              <a:rect b="b" l="l" r="r" t="t"/>
              <a:pathLst>
                <a:path extrusionOk="0" h="154372" w="174240">
                  <a:moveTo>
                    <a:pt x="26385" y="13971"/>
                  </a:moveTo>
                  <a:lnTo>
                    <a:pt x="64539" y="13971"/>
                  </a:lnTo>
                  <a:cubicBezTo>
                    <a:pt x="92694" y="13971"/>
                    <a:pt x="102354" y="13971"/>
                    <a:pt x="117314" y="17927"/>
                  </a:cubicBezTo>
                  <a:cubicBezTo>
                    <a:pt x="137718" y="23582"/>
                    <a:pt x="147985" y="34419"/>
                    <a:pt x="147985" y="46073"/>
                  </a:cubicBezTo>
                  <a:cubicBezTo>
                    <a:pt x="147985" y="57727"/>
                    <a:pt x="137991" y="68564"/>
                    <a:pt x="117314" y="74224"/>
                  </a:cubicBezTo>
                  <a:cubicBezTo>
                    <a:pt x="102354" y="78175"/>
                    <a:pt x="92694" y="78175"/>
                    <a:pt x="64539" y="78175"/>
                  </a:cubicBezTo>
                  <a:lnTo>
                    <a:pt x="26385" y="78175"/>
                  </a:lnTo>
                  <a:close/>
                  <a:moveTo>
                    <a:pt x="0" y="154372"/>
                  </a:moveTo>
                  <a:lnTo>
                    <a:pt x="26385" y="154372"/>
                  </a:lnTo>
                  <a:lnTo>
                    <a:pt x="26385" y="92216"/>
                  </a:lnTo>
                  <a:lnTo>
                    <a:pt x="73448" y="92216"/>
                  </a:lnTo>
                  <a:cubicBezTo>
                    <a:pt x="109831" y="92216"/>
                    <a:pt x="126904" y="88877"/>
                    <a:pt x="141457" y="83287"/>
                  </a:cubicBezTo>
                  <a:cubicBezTo>
                    <a:pt x="161045" y="75584"/>
                    <a:pt x="174240" y="62430"/>
                    <a:pt x="174240" y="46143"/>
                  </a:cubicBezTo>
                  <a:cubicBezTo>
                    <a:pt x="174240" y="29850"/>
                    <a:pt x="161045" y="16766"/>
                    <a:pt x="141457" y="8998"/>
                  </a:cubicBezTo>
                  <a:cubicBezTo>
                    <a:pt x="126835" y="3338"/>
                    <a:pt x="109766" y="0"/>
                    <a:pt x="7344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6C66"/>
            </a:solidFill>
            <a:ln cap="rnd" cmpd="sng" w="9525">
              <a:solidFill>
                <a:srgbClr val="00797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1119080" y="803131"/>
              <a:ext cx="144384" cy="154372"/>
            </a:xfrm>
            <a:custGeom>
              <a:rect b="b" l="l" r="r" t="t"/>
              <a:pathLst>
                <a:path extrusionOk="0" h="154372" w="144384">
                  <a:moveTo>
                    <a:pt x="144385" y="13971"/>
                  </a:moveTo>
                  <a:lnTo>
                    <a:pt x="26320" y="13971"/>
                  </a:lnTo>
                  <a:lnTo>
                    <a:pt x="26320" y="69451"/>
                  </a:lnTo>
                  <a:lnTo>
                    <a:pt x="140442" y="69451"/>
                  </a:lnTo>
                  <a:lnTo>
                    <a:pt x="140442" y="83422"/>
                  </a:lnTo>
                  <a:lnTo>
                    <a:pt x="26320" y="83422"/>
                  </a:lnTo>
                  <a:lnTo>
                    <a:pt x="26320" y="140401"/>
                  </a:lnTo>
                  <a:lnTo>
                    <a:pt x="144385" y="140401"/>
                  </a:lnTo>
                  <a:lnTo>
                    <a:pt x="144385" y="154372"/>
                  </a:lnTo>
                  <a:lnTo>
                    <a:pt x="0" y="154372"/>
                  </a:lnTo>
                  <a:lnTo>
                    <a:pt x="0" y="0"/>
                  </a:lnTo>
                  <a:lnTo>
                    <a:pt x="144385" y="0"/>
                  </a:lnTo>
                  <a:close/>
                </a:path>
              </a:pathLst>
            </a:custGeom>
            <a:solidFill>
              <a:srgbClr val="006C66"/>
            </a:solidFill>
            <a:ln>
              <a:noFill/>
            </a:ln>
          </p:spPr>
        </p:sp>
        <p:sp>
          <p:nvSpPr>
            <p:cNvPr id="105" name="Google Shape;105;p1"/>
            <p:cNvSpPr/>
            <p:nvPr/>
          </p:nvSpPr>
          <p:spPr>
            <a:xfrm>
              <a:off x="1119080" y="803131"/>
              <a:ext cx="144384" cy="154372"/>
            </a:xfrm>
            <a:custGeom>
              <a:rect b="b" l="l" r="r" t="t"/>
              <a:pathLst>
                <a:path extrusionOk="0" h="154372" w="144384">
                  <a:moveTo>
                    <a:pt x="144385" y="13971"/>
                  </a:moveTo>
                  <a:lnTo>
                    <a:pt x="26320" y="13971"/>
                  </a:lnTo>
                  <a:lnTo>
                    <a:pt x="26320" y="69451"/>
                  </a:lnTo>
                  <a:lnTo>
                    <a:pt x="140442" y="69451"/>
                  </a:lnTo>
                  <a:lnTo>
                    <a:pt x="140442" y="83422"/>
                  </a:lnTo>
                  <a:lnTo>
                    <a:pt x="26320" y="83422"/>
                  </a:lnTo>
                  <a:lnTo>
                    <a:pt x="26320" y="140401"/>
                  </a:lnTo>
                  <a:lnTo>
                    <a:pt x="144385" y="140401"/>
                  </a:lnTo>
                  <a:lnTo>
                    <a:pt x="144385" y="154372"/>
                  </a:lnTo>
                  <a:lnTo>
                    <a:pt x="0" y="154372"/>
                  </a:lnTo>
                  <a:lnTo>
                    <a:pt x="0" y="0"/>
                  </a:lnTo>
                  <a:lnTo>
                    <a:pt x="144385" y="0"/>
                  </a:lnTo>
                  <a:close/>
                </a:path>
              </a:pathLst>
            </a:custGeom>
            <a:solidFill>
              <a:srgbClr val="006C66"/>
            </a:solidFill>
            <a:ln cap="rnd" cmpd="sng" w="9525">
              <a:solidFill>
                <a:srgbClr val="007977"/>
              </a:solidFill>
              <a:prstDash val="solid"/>
              <a:round/>
              <a:headEnd len="sm" w="sm" type="none"/>
              <a:tailEnd len="sm" w="sm" type="none"/>
            </a:ln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"/>
          <p:cNvSpPr txBox="1"/>
          <p:nvPr/>
        </p:nvSpPr>
        <p:spPr>
          <a:xfrm>
            <a:off x="780861" y="5971991"/>
            <a:ext cx="1115934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Arrows show shift of each PSF from on-axis source position, for each TM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Dominated by rotation and stretch, for which we fit a model and implement in the CALDB</a:t>
            </a:r>
            <a:endParaRPr/>
          </a:p>
        </p:txBody>
      </p:sp>
      <p:pic>
        <p:nvPicPr>
          <p:cNvPr descr="A screenshot of a computer generated image&#10;&#10;AI-generated content may be incorrect." id="171" name="Google Shape;17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265" y="1019820"/>
            <a:ext cx="9566694" cy="495217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0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Improving focal plane source positions</a:t>
            </a:r>
            <a:endParaRPr/>
          </a:p>
        </p:txBody>
      </p:sp>
      <p:sp>
        <p:nvSpPr>
          <p:cNvPr id="173" name="Google Shape;173;p10"/>
          <p:cNvSpPr txBox="1"/>
          <p:nvPr/>
        </p:nvSpPr>
        <p:spPr>
          <a:xfrm>
            <a:off x="8359561" y="3495905"/>
            <a:ext cx="309273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rgbClr val="0A3041"/>
                </a:solidFill>
                <a:latin typeface="Consolas"/>
                <a:ea typeface="Consolas"/>
                <a:cs typeface="Consolas"/>
                <a:sym typeface="Consolas"/>
              </a:rPr>
              <a:t>TM    Rotation (°)  Stretch factor</a:t>
            </a:r>
            <a:endParaRPr sz="1200">
              <a:solidFill>
                <a:srgbClr val="0A304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TM1   0.042         0.00097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TM2   0.038         0.00093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TM3   0.093         0.00136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TM4   0.081         0.00107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TM5   0.019         0.00134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TM6   0.010         0.00118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TM7   0.062         0.00074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Source rate as a function of off axis angle</a:t>
            </a:r>
            <a:endParaRPr/>
          </a:p>
        </p:txBody>
      </p:sp>
      <p:pic>
        <p:nvPicPr>
          <p:cNvPr id="180" name="Google Shape;18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887" y="920593"/>
            <a:ext cx="10089026" cy="504451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1"/>
          <p:cNvSpPr txBox="1"/>
          <p:nvPr/>
        </p:nvSpPr>
        <p:spPr>
          <a:xfrm>
            <a:off x="8186459" y="4027142"/>
            <a:ext cx="1444177" cy="1643599"/>
          </a:xfrm>
          <a:prstGeom prst="rect">
            <a:avLst/>
          </a:prstGeom>
          <a:noFill/>
          <a:ln>
            <a:noFill/>
          </a:ln>
        </p:spPr>
        <p:txBody>
          <a:bodyPr anchorCtr="0" anchor="t" bIns="54400" lIns="108825" spcFirstLastPara="1" rIns="108825" wrap="square" tIns="544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Combined TMs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arcmin aperture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band shown in keV</a:t>
            </a:r>
            <a:endParaRPr/>
          </a:p>
        </p:txBody>
      </p:sp>
      <p:sp>
        <p:nvSpPr>
          <p:cNvPr id="182" name="Google Shape;182;p11"/>
          <p:cNvSpPr txBox="1"/>
          <p:nvPr/>
        </p:nvSpPr>
        <p:spPr>
          <a:xfrm>
            <a:off x="196542" y="6038553"/>
            <a:ext cx="94153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Stacking also can be used to get vignetting, if we assume source variation cancels out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Need to fit model to account for measurement errors, get normalisations and interpolate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"/>
          <p:cNvSpPr/>
          <p:nvPr/>
        </p:nvSpPr>
        <p:spPr>
          <a:xfrm>
            <a:off x="690729" y="6030691"/>
            <a:ext cx="10751108" cy="725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887" y="920593"/>
            <a:ext cx="10089026" cy="504451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2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Vignetting curves after model fit</a:t>
            </a:r>
            <a:endParaRPr/>
          </a:p>
        </p:txBody>
      </p:sp>
      <p:sp>
        <p:nvSpPr>
          <p:cNvPr id="191" name="Google Shape;191;p12"/>
          <p:cNvSpPr txBox="1"/>
          <p:nvPr/>
        </p:nvSpPr>
        <p:spPr>
          <a:xfrm>
            <a:off x="5921983" y="6058386"/>
            <a:ext cx="551985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parameters are fns. of energy, 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ε = (E/2.3 keV)</a:t>
            </a:r>
            <a:r>
              <a:rPr baseline="30000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1/2 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− 1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 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θ</a:t>
            </a:r>
            <a:r>
              <a:rPr baseline="-25000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= p</a:t>
            </a:r>
            <a:r>
              <a:rPr baseline="-25000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+ p</a:t>
            </a:r>
            <a:r>
              <a:rPr baseline="-25000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ε + p</a:t>
            </a:r>
            <a:r>
              <a:rPr baseline="-25000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ε</a:t>
            </a:r>
            <a:r>
              <a:rPr baseline="30000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+ p</a:t>
            </a:r>
            <a:r>
              <a:rPr baseline="-25000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ε</a:t>
            </a:r>
            <a:r>
              <a:rPr baseline="30000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+ p</a:t>
            </a:r>
            <a:r>
              <a:rPr baseline="-25000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ε</a:t>
            </a:r>
            <a:r>
              <a:rPr baseline="30000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+ p</a:t>
            </a:r>
            <a:r>
              <a:rPr baseline="-25000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ε</a:t>
            </a:r>
            <a:r>
              <a:rPr baseline="30000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192" name="Google Shape;192;p12"/>
          <p:cNvSpPr txBox="1"/>
          <p:nvPr/>
        </p:nvSpPr>
        <p:spPr>
          <a:xfrm>
            <a:off x="869147" y="6058385"/>
            <a:ext cx="474670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Fitting function, 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 = (1+[θ/θ</a:t>
            </a:r>
            <a:r>
              <a:rPr baseline="-25000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r>
              <a:rPr baseline="30000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⍺₀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baseline="30000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β₀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(1+[θ/θ</a:t>
            </a:r>
            <a:r>
              <a:rPr baseline="-25000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r>
              <a:rPr baseline="30000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⍺₁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baseline="30000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β₁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θ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off-axis angle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Change to effective area for survey</a:t>
            </a:r>
            <a:endParaRPr/>
          </a:p>
        </p:txBody>
      </p:sp>
      <p:pic>
        <p:nvPicPr>
          <p:cNvPr id="198" name="Google Shape;19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779" y="992457"/>
            <a:ext cx="5708752" cy="5708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1054" y="992457"/>
            <a:ext cx="5702993" cy="5702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Spectral fitting tests using the Coma cluster</a:t>
            </a:r>
            <a:endParaRPr/>
          </a:p>
        </p:txBody>
      </p:sp>
      <p:pic>
        <p:nvPicPr>
          <p:cNvPr id="205" name="Google Shape;20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789" y="1151825"/>
            <a:ext cx="4985004" cy="441629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4"/>
          <p:cNvSpPr txBox="1"/>
          <p:nvPr/>
        </p:nvSpPr>
        <p:spPr>
          <a:xfrm>
            <a:off x="569273" y="5629765"/>
            <a:ext cx="520526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Coma cluster, a hot galaxy cluster</a:t>
            </a:r>
            <a:endParaRPr/>
          </a:p>
          <a:p>
            <a:pPr indent="-345586" lvl="0" marL="34558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eROSITA RU PV data in scanning mode – regions sample whole detector</a:t>
            </a:r>
            <a:endParaRPr/>
          </a:p>
        </p:txBody>
      </p:sp>
      <p:sp>
        <p:nvSpPr>
          <p:cNvPr id="207" name="Google Shape;207;p14"/>
          <p:cNvSpPr txBox="1"/>
          <p:nvPr/>
        </p:nvSpPr>
        <p:spPr>
          <a:xfrm>
            <a:off x="6096000" y="1202072"/>
            <a:ext cx="5579164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Extract spectra from different cluster regions and fit for temperature (</a:t>
            </a:r>
            <a:r>
              <a:rPr lang="en-GB" sz="2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tbabs*apec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model), using 0.3-9.0 keV band (with background model). N</a:t>
            </a:r>
            <a:r>
              <a:rPr baseline="-25000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fixed to 9.32×10</a:t>
            </a:r>
            <a:r>
              <a:rPr baseline="30000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cm</a:t>
            </a:r>
            <a:r>
              <a:rPr baseline="30000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-2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grpSp>
        <p:nvGrpSpPr>
          <p:cNvPr id="208" name="Google Shape;208;p14"/>
          <p:cNvGrpSpPr/>
          <p:nvPr/>
        </p:nvGrpSpPr>
        <p:grpSpPr>
          <a:xfrm>
            <a:off x="9086710" y="2892458"/>
            <a:ext cx="2459195" cy="2467007"/>
            <a:chOff x="4967597" y="1881106"/>
            <a:chExt cx="1800000" cy="1805718"/>
          </a:xfrm>
        </p:grpSpPr>
        <p:sp>
          <p:nvSpPr>
            <p:cNvPr id="209" name="Google Shape;209;p14"/>
            <p:cNvSpPr/>
            <p:nvPr/>
          </p:nvSpPr>
          <p:spPr>
            <a:xfrm>
              <a:off x="4967597" y="1886824"/>
              <a:ext cx="1800000" cy="1800000"/>
            </a:xfrm>
            <a:prstGeom prst="ellipse">
              <a:avLst/>
            </a:prstGeom>
            <a:solidFill>
              <a:srgbClr val="984E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7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5147597" y="2066824"/>
              <a:ext cx="1440000" cy="1440000"/>
            </a:xfrm>
            <a:prstGeom prst="ellipse">
              <a:avLst/>
            </a:prstGeom>
            <a:solidFill>
              <a:srgbClr val="4FB3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7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5327597" y="2246824"/>
              <a:ext cx="1080000" cy="1080000"/>
            </a:xfrm>
            <a:prstGeom prst="ellipse">
              <a:avLst/>
            </a:prstGeom>
            <a:solidFill>
              <a:srgbClr val="3881B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7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5507597" y="2426824"/>
              <a:ext cx="720000" cy="720000"/>
            </a:xfrm>
            <a:prstGeom prst="ellipse">
              <a:avLst/>
            </a:prstGeom>
            <a:solidFill>
              <a:srgbClr val="EA1B1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7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4967597" y="1881106"/>
              <a:ext cx="1800000" cy="1805718"/>
            </a:xfrm>
            <a:prstGeom prst="rect">
              <a:avLst/>
            </a:prstGeom>
            <a:noFill/>
            <a:ln cap="flat" cmpd="sng" w="19050">
              <a:solidFill>
                <a:srgbClr val="0F465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7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14"/>
          <p:cNvSpPr txBox="1"/>
          <p:nvPr/>
        </p:nvSpPr>
        <p:spPr>
          <a:xfrm>
            <a:off x="6096000" y="2900270"/>
            <a:ext cx="2866561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Fit spectrum from</a:t>
            </a:r>
            <a:endParaRPr/>
          </a:p>
          <a:p>
            <a:pPr indent="-345586" lvl="0" marL="34558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Whole detector</a:t>
            </a:r>
            <a:endParaRPr/>
          </a:p>
          <a:p>
            <a:pPr indent="-345586" lvl="0" marL="34558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Annular detector regions</a:t>
            </a:r>
            <a:endParaRPr/>
          </a:p>
          <a:p>
            <a:pPr indent="-218586" lvl="0" marL="34558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vignetting is correct, these temperatures should be consistent</a:t>
            </a:r>
            <a:endParaRPr/>
          </a:p>
        </p:txBody>
      </p:sp>
      <p:sp>
        <p:nvSpPr>
          <p:cNvPr id="215" name="Google Shape;215;p14"/>
          <p:cNvSpPr txBox="1"/>
          <p:nvPr/>
        </p:nvSpPr>
        <p:spPr>
          <a:xfrm>
            <a:off x="712356" y="1289883"/>
            <a:ext cx="1691297" cy="3528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9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XMM EPIC image</a:t>
            </a:r>
            <a:endParaRPr/>
          </a:p>
        </p:txBody>
      </p:sp>
      <p:sp>
        <p:nvSpPr>
          <p:cNvPr id="216" name="Google Shape;216;p14"/>
          <p:cNvSpPr txBox="1"/>
          <p:nvPr/>
        </p:nvSpPr>
        <p:spPr>
          <a:xfrm>
            <a:off x="9086710" y="5359465"/>
            <a:ext cx="2459195" cy="3528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9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Annular detector regions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Coma cluster: 030 (old) vignetting</a:t>
            </a:r>
            <a:endParaRPr/>
          </a:p>
        </p:txBody>
      </p:sp>
      <p:pic>
        <p:nvPicPr>
          <p:cNvPr id="222" name="Google Shape;22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5370" y="1227360"/>
            <a:ext cx="5311713" cy="531171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5"/>
          <p:cNvSpPr txBox="1"/>
          <p:nvPr/>
        </p:nvSpPr>
        <p:spPr>
          <a:xfrm>
            <a:off x="9342783" y="4832040"/>
            <a:ext cx="176606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Inconsistent temperatures indicate issue!</a:t>
            </a:r>
            <a:endParaRPr/>
          </a:p>
        </p:txBody>
      </p:sp>
      <p:sp>
        <p:nvSpPr>
          <p:cNvPr id="224" name="Google Shape;224;p15"/>
          <p:cNvSpPr txBox="1"/>
          <p:nvPr/>
        </p:nvSpPr>
        <p:spPr>
          <a:xfrm>
            <a:off x="9817337" y="3807297"/>
            <a:ext cx="1346906" cy="5388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Fit constant ratio</a:t>
            </a:r>
            <a:endParaRPr/>
          </a:p>
        </p:txBody>
      </p:sp>
      <p:cxnSp>
        <p:nvCxnSpPr>
          <p:cNvPr id="225" name="Google Shape;225;p15"/>
          <p:cNvCxnSpPr>
            <a:stCxn id="224" idx="0"/>
          </p:cNvCxnSpPr>
          <p:nvPr/>
        </p:nvCxnSpPr>
        <p:spPr>
          <a:xfrm rot="10800000">
            <a:off x="9916590" y="3541197"/>
            <a:ext cx="574200" cy="266100"/>
          </a:xfrm>
          <a:prstGeom prst="straightConnector1">
            <a:avLst/>
          </a:prstGeom>
          <a:noFill/>
          <a:ln cap="flat" cmpd="sng" w="12700">
            <a:solidFill>
              <a:srgbClr val="74747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6" name="Google Shape;226;p15"/>
          <p:cNvCxnSpPr>
            <a:stCxn id="224" idx="0"/>
          </p:cNvCxnSpPr>
          <p:nvPr/>
        </p:nvCxnSpPr>
        <p:spPr>
          <a:xfrm rot="10800000">
            <a:off x="9802890" y="3144297"/>
            <a:ext cx="687900" cy="663000"/>
          </a:xfrm>
          <a:prstGeom prst="straightConnector1">
            <a:avLst/>
          </a:prstGeom>
          <a:noFill/>
          <a:ln cap="flat" cmpd="sng" w="12700">
            <a:solidFill>
              <a:srgbClr val="74747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7" name="Google Shape;227;p15"/>
          <p:cNvCxnSpPr>
            <a:stCxn id="224" idx="0"/>
          </p:cNvCxnSpPr>
          <p:nvPr/>
        </p:nvCxnSpPr>
        <p:spPr>
          <a:xfrm rot="10800000">
            <a:off x="9622290" y="2463597"/>
            <a:ext cx="868500" cy="1343700"/>
          </a:xfrm>
          <a:prstGeom prst="straightConnector1">
            <a:avLst/>
          </a:prstGeom>
          <a:noFill/>
          <a:ln cap="flat" cmpd="sng" w="12700">
            <a:solidFill>
              <a:srgbClr val="74747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8" name="Google Shape;228;p15"/>
          <p:cNvCxnSpPr>
            <a:stCxn id="224" idx="0"/>
          </p:cNvCxnSpPr>
          <p:nvPr/>
        </p:nvCxnSpPr>
        <p:spPr>
          <a:xfrm rot="10800000">
            <a:off x="9622290" y="1839897"/>
            <a:ext cx="868500" cy="1967400"/>
          </a:xfrm>
          <a:prstGeom prst="straightConnector1">
            <a:avLst/>
          </a:prstGeom>
          <a:noFill/>
          <a:ln cap="flat" cmpd="sng" w="12700">
            <a:solidFill>
              <a:srgbClr val="74747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229" name="Google Shape;229;p15"/>
          <p:cNvGrpSpPr/>
          <p:nvPr/>
        </p:nvGrpSpPr>
        <p:grpSpPr>
          <a:xfrm>
            <a:off x="1497961" y="1978756"/>
            <a:ext cx="3114943" cy="3124838"/>
            <a:chOff x="4967597" y="1881106"/>
            <a:chExt cx="1800000" cy="1805718"/>
          </a:xfrm>
        </p:grpSpPr>
        <p:sp>
          <p:nvSpPr>
            <p:cNvPr id="230" name="Google Shape;230;p15"/>
            <p:cNvSpPr/>
            <p:nvPr/>
          </p:nvSpPr>
          <p:spPr>
            <a:xfrm>
              <a:off x="4967597" y="1886824"/>
              <a:ext cx="1800000" cy="1800000"/>
            </a:xfrm>
            <a:prstGeom prst="ellipse">
              <a:avLst/>
            </a:prstGeom>
            <a:solidFill>
              <a:srgbClr val="984E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7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5147597" y="2066824"/>
              <a:ext cx="1440000" cy="1440000"/>
            </a:xfrm>
            <a:prstGeom prst="ellipse">
              <a:avLst/>
            </a:prstGeom>
            <a:solidFill>
              <a:srgbClr val="4FB3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7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5327597" y="2246824"/>
              <a:ext cx="1080000" cy="1080000"/>
            </a:xfrm>
            <a:prstGeom prst="ellipse">
              <a:avLst/>
            </a:prstGeom>
            <a:solidFill>
              <a:srgbClr val="3881B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7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5507597" y="2426824"/>
              <a:ext cx="720000" cy="720000"/>
            </a:xfrm>
            <a:prstGeom prst="ellipse">
              <a:avLst/>
            </a:prstGeom>
            <a:solidFill>
              <a:srgbClr val="EA1B1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7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4967597" y="1881106"/>
              <a:ext cx="1800000" cy="1805718"/>
            </a:xfrm>
            <a:prstGeom prst="rect">
              <a:avLst/>
            </a:prstGeom>
            <a:noFill/>
            <a:ln cap="flat" cmpd="sng" w="19050">
              <a:solidFill>
                <a:srgbClr val="0F465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7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5" name="Google Shape;235;p15"/>
          <p:cNvSpPr txBox="1"/>
          <p:nvPr/>
        </p:nvSpPr>
        <p:spPr>
          <a:xfrm>
            <a:off x="1497961" y="5103594"/>
            <a:ext cx="3114943" cy="42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7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Detector annular regions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6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Coma cluster: 040 (new) vignetting</a:t>
            </a:r>
            <a:endParaRPr/>
          </a:p>
        </p:txBody>
      </p:sp>
      <p:pic>
        <p:nvPicPr>
          <p:cNvPr id="241" name="Google Shape;24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3238" y="1227790"/>
            <a:ext cx="5309852" cy="53098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16"/>
          <p:cNvGrpSpPr/>
          <p:nvPr/>
        </p:nvGrpSpPr>
        <p:grpSpPr>
          <a:xfrm>
            <a:off x="1497961" y="1978756"/>
            <a:ext cx="3114943" cy="3124838"/>
            <a:chOff x="4967597" y="1881106"/>
            <a:chExt cx="1800000" cy="1805718"/>
          </a:xfrm>
        </p:grpSpPr>
        <p:sp>
          <p:nvSpPr>
            <p:cNvPr id="243" name="Google Shape;243;p16"/>
            <p:cNvSpPr/>
            <p:nvPr/>
          </p:nvSpPr>
          <p:spPr>
            <a:xfrm>
              <a:off x="4967597" y="1886824"/>
              <a:ext cx="1800000" cy="1800000"/>
            </a:xfrm>
            <a:prstGeom prst="ellipse">
              <a:avLst/>
            </a:prstGeom>
            <a:solidFill>
              <a:srgbClr val="984E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7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6"/>
            <p:cNvSpPr/>
            <p:nvPr/>
          </p:nvSpPr>
          <p:spPr>
            <a:xfrm>
              <a:off x="5147597" y="2066824"/>
              <a:ext cx="1440000" cy="1440000"/>
            </a:xfrm>
            <a:prstGeom prst="ellipse">
              <a:avLst/>
            </a:prstGeom>
            <a:solidFill>
              <a:srgbClr val="4FB3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7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6"/>
            <p:cNvSpPr/>
            <p:nvPr/>
          </p:nvSpPr>
          <p:spPr>
            <a:xfrm>
              <a:off x="5327597" y="2246824"/>
              <a:ext cx="1080000" cy="1080000"/>
            </a:xfrm>
            <a:prstGeom prst="ellipse">
              <a:avLst/>
            </a:prstGeom>
            <a:solidFill>
              <a:srgbClr val="3881B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7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5507597" y="2426824"/>
              <a:ext cx="720000" cy="720000"/>
            </a:xfrm>
            <a:prstGeom prst="ellipse">
              <a:avLst/>
            </a:prstGeom>
            <a:solidFill>
              <a:srgbClr val="EA1B1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7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6"/>
            <p:cNvSpPr/>
            <p:nvPr/>
          </p:nvSpPr>
          <p:spPr>
            <a:xfrm>
              <a:off x="4967597" y="1881106"/>
              <a:ext cx="1800000" cy="1805718"/>
            </a:xfrm>
            <a:prstGeom prst="rect">
              <a:avLst/>
            </a:prstGeom>
            <a:noFill/>
            <a:ln cap="flat" cmpd="sng" w="19050">
              <a:solidFill>
                <a:srgbClr val="0F465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7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16"/>
          <p:cNvSpPr txBox="1"/>
          <p:nvPr/>
        </p:nvSpPr>
        <p:spPr>
          <a:xfrm>
            <a:off x="1497961" y="5103594"/>
            <a:ext cx="3114943" cy="42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7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Detector annular regions</a:t>
            </a:r>
            <a:endParaRPr/>
          </a:p>
        </p:txBody>
      </p:sp>
      <p:sp>
        <p:nvSpPr>
          <p:cNvPr id="249" name="Google Shape;249;p16"/>
          <p:cNvSpPr txBox="1"/>
          <p:nvPr/>
        </p:nvSpPr>
        <p:spPr>
          <a:xfrm>
            <a:off x="9379175" y="5071913"/>
            <a:ext cx="176886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Consistent temperatures!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eROSITA vs XMM and Chandra</a:t>
            </a:r>
            <a:endParaRPr/>
          </a:p>
        </p:txBody>
      </p:sp>
      <p:pic>
        <p:nvPicPr>
          <p:cNvPr id="255" name="Google Shape;25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3916" y="1562474"/>
            <a:ext cx="4435871" cy="3812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9777" y="1562474"/>
            <a:ext cx="4345853" cy="381238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7"/>
          <p:cNvSpPr txBox="1"/>
          <p:nvPr/>
        </p:nvSpPr>
        <p:spPr>
          <a:xfrm>
            <a:off x="722816" y="5653753"/>
            <a:ext cx="1110006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5586" lvl="0" marL="34558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eROSITA cluster temperatures are systematically lower than XMM or Chandra</a:t>
            </a:r>
            <a:endParaRPr/>
          </a:p>
          <a:p>
            <a:pPr indent="-345586" lvl="0" marL="34558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Could this be due to calibration problems?</a:t>
            </a:r>
            <a:endParaRPr/>
          </a:p>
          <a:p>
            <a:pPr indent="-345586" lvl="0" marL="34558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with Coma cluster (multiple regions instead of multiple clusters)</a:t>
            </a:r>
            <a:endParaRPr/>
          </a:p>
        </p:txBody>
      </p:sp>
      <p:sp>
        <p:nvSpPr>
          <p:cNvPr id="258" name="Google Shape;258;p17"/>
          <p:cNvSpPr txBox="1"/>
          <p:nvPr/>
        </p:nvSpPr>
        <p:spPr>
          <a:xfrm>
            <a:off x="988480" y="1106211"/>
            <a:ext cx="10215040" cy="390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35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Migkas et al. (2024) – fitted temperatures for a sample of clusters observed by XMM or Chandra</a:t>
            </a:r>
            <a:endParaRPr/>
          </a:p>
        </p:txBody>
      </p:sp>
      <p:sp>
        <p:nvSpPr>
          <p:cNvPr id="259" name="Google Shape;259;p17"/>
          <p:cNvSpPr txBox="1"/>
          <p:nvPr/>
        </p:nvSpPr>
        <p:spPr>
          <a:xfrm>
            <a:off x="10805629" y="4075044"/>
            <a:ext cx="101725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 hard energy band!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Comparison with other telescopes</a:t>
            </a:r>
            <a:endParaRPr/>
          </a:p>
        </p:txBody>
      </p:sp>
      <p:pic>
        <p:nvPicPr>
          <p:cNvPr id="265" name="Google Shape;26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012" y="1104486"/>
            <a:ext cx="7100187" cy="5428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1501" y="1718552"/>
            <a:ext cx="3861427" cy="342089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8"/>
          <p:cNvSpPr txBox="1"/>
          <p:nvPr/>
        </p:nvSpPr>
        <p:spPr>
          <a:xfrm>
            <a:off x="7881501" y="5247861"/>
            <a:ext cx="383181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tbabs(apec)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model fits, fixed N</a:t>
            </a:r>
            <a:r>
              <a:rPr baseline="-25000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eROSITA: 0.3-9.0 keV range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EPIC-pn: 0.3-7.0 keV range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Comparison with other telescopes</a:t>
            </a:r>
            <a:endParaRPr/>
          </a:p>
        </p:txBody>
      </p:sp>
      <p:pic>
        <p:nvPicPr>
          <p:cNvPr id="273" name="Google Shape;27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012" y="1104485"/>
            <a:ext cx="7100187" cy="5428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1501" y="1718552"/>
            <a:ext cx="3861427" cy="3420897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9"/>
          <p:cNvSpPr txBox="1"/>
          <p:nvPr/>
        </p:nvSpPr>
        <p:spPr>
          <a:xfrm>
            <a:off x="7881501" y="5247861"/>
            <a:ext cx="372121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tbabs(apec)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model fits, fixed N</a:t>
            </a:r>
            <a:r>
              <a:rPr baseline="-25000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eROSITA: 0.3-9.0 keV range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EPIC-pn: 0.3-7.0 keV range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eROSITA – an X-ray telescope suited to surveys</a:t>
            </a:r>
            <a:endParaRPr/>
          </a:p>
        </p:txBody>
      </p:sp>
      <p:pic>
        <p:nvPicPr>
          <p:cNvPr descr="Spiegelmodule-2_IMG_0586.jpg" id="111" name="Google Shape;11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388" y="1006743"/>
            <a:ext cx="4038600" cy="34219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meras_pic.png" id="112" name="Google Shape;112;p2"/>
          <p:cNvPicPr preferRelativeResize="0"/>
          <p:nvPr/>
        </p:nvPicPr>
        <p:blipFill rotWithShape="1">
          <a:blip r:embed="rId4">
            <a:alphaModFix/>
          </a:blip>
          <a:srcRect b="1782" l="0" r="0" t="1"/>
          <a:stretch/>
        </p:blipFill>
        <p:spPr>
          <a:xfrm>
            <a:off x="4447708" y="1006742"/>
            <a:ext cx="3741634" cy="34219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rring.png" id="113" name="Google Shape;113;p2"/>
          <p:cNvPicPr preferRelativeResize="0"/>
          <p:nvPr/>
        </p:nvPicPr>
        <p:blipFill rotWithShape="1">
          <a:blip r:embed="rId5">
            <a:alphaModFix/>
          </a:blip>
          <a:srcRect b="1725" l="4935" r="1678" t="6571"/>
          <a:stretch/>
        </p:blipFill>
        <p:spPr>
          <a:xfrm>
            <a:off x="8295062" y="1017918"/>
            <a:ext cx="3510825" cy="3444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"/>
          <p:cNvSpPr txBox="1"/>
          <p:nvPr/>
        </p:nvSpPr>
        <p:spPr>
          <a:xfrm>
            <a:off x="390998" y="4641664"/>
            <a:ext cx="1116124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effective area around 1 keV (~ 1300 cm</a:t>
            </a:r>
            <a:r>
              <a:rPr b="0" baseline="30000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@ 1keV, ~ XMM-Newton)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field of view: 1 degree diameter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Half-Energy Width (HEW): ~18" on-axis and ~30" FoV avg. survey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X-ray baffle: 92% stray light reduction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pn-CCD with framestore: 384×384×7 ~ 10</a:t>
            </a:r>
            <a:r>
              <a:rPr b="0" baseline="30000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b="0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pixels (9.4"), no chip gaps, no ‘out of time’ events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 CCD spectral resolution (~ 80eV @1.5keV)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Comparison with other telescopes</a:t>
            </a:r>
            <a:endParaRPr/>
          </a:p>
        </p:txBody>
      </p:sp>
      <p:pic>
        <p:nvPicPr>
          <p:cNvPr id="281" name="Google Shape;28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012" y="1104485"/>
            <a:ext cx="7100186" cy="5428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1501" y="1718552"/>
            <a:ext cx="3861427" cy="342089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0"/>
          <p:cNvSpPr txBox="1"/>
          <p:nvPr/>
        </p:nvSpPr>
        <p:spPr>
          <a:xfrm>
            <a:off x="7881500" y="5247861"/>
            <a:ext cx="386142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on-axis ARF is from Konrad Dennerl, using fits to known sources and ground calibration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1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Comparison with other telescopes</a:t>
            </a:r>
            <a:endParaRPr/>
          </a:p>
        </p:txBody>
      </p:sp>
      <p:pic>
        <p:nvPicPr>
          <p:cNvPr id="289" name="Google Shape;28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012" y="1104486"/>
            <a:ext cx="7100186" cy="542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1501" y="1718552"/>
            <a:ext cx="3861427" cy="342089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1"/>
          <p:cNvSpPr txBox="1"/>
          <p:nvPr/>
        </p:nvSpPr>
        <p:spPr>
          <a:xfrm>
            <a:off x="7881501" y="5247861"/>
            <a:ext cx="377411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tbabs(apec)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model fits, fixed N</a:t>
            </a:r>
            <a:r>
              <a:rPr baseline="-25000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eROSITA: 0.3-9.0 keV range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EPIC-pn: 0.3-7.0 keV range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Chandra: 0.5-7.0 keV range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"/>
          <p:cNvSpPr txBox="1"/>
          <p:nvPr>
            <p:ph type="title"/>
          </p:nvPr>
        </p:nvSpPr>
        <p:spPr>
          <a:xfrm>
            <a:off x="0" y="0"/>
            <a:ext cx="12192000" cy="827999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Conclusions</a:t>
            </a:r>
            <a:endParaRPr/>
          </a:p>
        </p:txBody>
      </p:sp>
      <p:sp>
        <p:nvSpPr>
          <p:cNvPr id="297" name="Google Shape;297;p22"/>
          <p:cNvSpPr txBox="1"/>
          <p:nvPr>
            <p:ph idx="1" type="body"/>
          </p:nvPr>
        </p:nvSpPr>
        <p:spPr>
          <a:xfrm>
            <a:off x="838200" y="1422400"/>
            <a:ext cx="10515600" cy="4754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Source stacking for a survey missing like eROSITA very helpful to improve in-flight calibration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Sufficient statistics to measure PSF, vignetting and focal plane distortion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Improvements to vignetting function make eROSITA spectral fitting more self consistent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Improvement to on-axis ARF and vignetting bring Coma cluster temperatures in line with EPIC-pn, although Chandra temperatures appear significantly hotter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b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GB"/>
              <a:t>Backup slides</a:t>
            </a:r>
            <a:endParaRPr/>
          </a:p>
        </p:txBody>
      </p:sp>
      <p:sp>
        <p:nvSpPr>
          <p:cNvPr id="303" name="Google Shape;303;p2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4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EPIC pn compared to eROSITA</a:t>
            </a:r>
            <a:endParaRPr/>
          </a:p>
        </p:txBody>
      </p:sp>
      <p:pic>
        <p:nvPicPr>
          <p:cNvPr id="309" name="Google Shape;30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6995" y="1222289"/>
            <a:ext cx="5354794" cy="5354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1501" y="1718552"/>
            <a:ext cx="3861427" cy="3420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5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2D vignetting map</a:t>
            </a:r>
            <a:endParaRPr/>
          </a:p>
        </p:txBody>
      </p:sp>
      <p:pic>
        <p:nvPicPr>
          <p:cNvPr id="316" name="Google Shape;31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54534" y="1374307"/>
            <a:ext cx="4482931" cy="4916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6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Vignetting fit as a function of energy</a:t>
            </a:r>
            <a:endParaRPr/>
          </a:p>
        </p:txBody>
      </p:sp>
      <p:pic>
        <p:nvPicPr>
          <p:cNvPr id="323" name="Google Shape;32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66" y="1088466"/>
            <a:ext cx="9376045" cy="5626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010" y="1052235"/>
            <a:ext cx="11013980" cy="570135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7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Best fitting model for distortion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011" y="1052235"/>
            <a:ext cx="11013978" cy="570135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8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Residuals of model for distortion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mparison of different survey-averaged eROSITA PSFs. Shown are the PSFs in the bands 0.2â€“2.3 keV (left panels), 2.3â€“5.0 keV (centre panels), or for the individual TMs from stacking in 0.2â€“2.3 keV (right panels)." id="340" name="Google Shape;34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883" y="170460"/>
            <a:ext cx="8783053" cy="653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9"/>
          <p:cNvSpPr txBox="1"/>
          <p:nvPr/>
        </p:nvSpPr>
        <p:spPr>
          <a:xfrm>
            <a:off x="9553074" y="601578"/>
            <a:ext cx="230204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Previous source stacking PSF from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Merloni et al. (2024)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SRG survey</a:t>
            </a:r>
            <a:endParaRPr/>
          </a:p>
        </p:txBody>
      </p:sp>
      <p:pic>
        <p:nvPicPr>
          <p:cNvPr id="120" name="Google Shape;12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9301" y="967742"/>
            <a:ext cx="5243926" cy="524392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 txBox="1"/>
          <p:nvPr/>
        </p:nvSpPr>
        <p:spPr>
          <a:xfrm>
            <a:off x="6779301" y="6211668"/>
            <a:ext cx="524392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Survey progression in first 6 months</a:t>
            </a:r>
            <a:br>
              <a:rPr b="0" i="0" lang="en-GB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(counts, 0.3-2.3 keV)</a:t>
            </a:r>
            <a:endParaRPr/>
          </a:p>
        </p:txBody>
      </p:sp>
      <p:sp>
        <p:nvSpPr>
          <p:cNvPr id="122" name="Google Shape;122;p3"/>
          <p:cNvSpPr txBox="1"/>
          <p:nvPr/>
        </p:nvSpPr>
        <p:spPr>
          <a:xfrm>
            <a:off x="9572092" y="742121"/>
            <a:ext cx="255428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93DC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 txBox="1"/>
          <p:nvPr/>
        </p:nvSpPr>
        <p:spPr>
          <a:xfrm>
            <a:off x="497711" y="1512213"/>
            <a:ext cx="5598300" cy="4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eROSITA aboard SRG observatory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SRG in large L2 halo orbit (Sunyaev et al. 2021)</a:t>
            </a:r>
            <a:endParaRPr/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Surveys whole sky every 6 months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Completed around 4.5 full surveys</a:t>
            </a:r>
            <a:endParaRPr/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great circle scan every 4 hours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Sources scan across FoV in 40s or less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Sources are typically scanned 6 times per survey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2742" y="205286"/>
            <a:ext cx="6713955" cy="6447427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0"/>
          <p:cNvSpPr txBox="1"/>
          <p:nvPr/>
        </p:nvSpPr>
        <p:spPr>
          <a:xfrm>
            <a:off x="7830292" y="197811"/>
            <a:ext cx="32863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Coma cluster EPIC-pn  spectroscopic maps –</a:t>
            </a:r>
            <a:b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Sanders et al. (2020)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0292" y="3500774"/>
            <a:ext cx="3286301" cy="315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/>
          <p:nvPr>
            <p:ph type="title"/>
          </p:nvPr>
        </p:nvSpPr>
        <p:spPr>
          <a:xfrm>
            <a:off x="0" y="0"/>
            <a:ext cx="12192000" cy="827999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Source stacking and calibration</a:t>
            </a:r>
            <a:endParaRPr/>
          </a:p>
        </p:txBody>
      </p:sp>
      <p:sp>
        <p:nvSpPr>
          <p:cNvPr id="129" name="Google Shape;129;p4"/>
          <p:cNvSpPr txBox="1"/>
          <p:nvPr>
            <p:ph idx="1" type="body"/>
          </p:nvPr>
        </p:nvSpPr>
        <p:spPr>
          <a:xfrm>
            <a:off x="838200" y="1549722"/>
            <a:ext cx="10515600" cy="49205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Multiple scans and surveys for each source sample well the characteristics of the telescopes and detector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By stacking sources (as a function of detector position) we can help characterise several aspects of calibration for each TM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</a:pPr>
            <a:r>
              <a:rPr lang="en-GB">
                <a:solidFill>
                  <a:schemeClr val="accent1"/>
                </a:solidFill>
              </a:rPr>
              <a:t>PSF</a:t>
            </a:r>
            <a:r>
              <a:rPr lang="en-GB"/>
              <a:t> (survey averaged, as a function of off-axis angle, or across det. plane)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</a:pPr>
            <a:r>
              <a:rPr lang="en-GB">
                <a:solidFill>
                  <a:schemeClr val="accent1"/>
                </a:solidFill>
              </a:rPr>
              <a:t>Vignetting</a:t>
            </a:r>
            <a:r>
              <a:rPr lang="en-GB"/>
              <a:t> (as a function of off-axis angle or as an image)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</a:pPr>
            <a:r>
              <a:rPr lang="en-GB">
                <a:solidFill>
                  <a:schemeClr val="accent1"/>
                </a:solidFill>
              </a:rPr>
              <a:t>Plate scale or rotation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</a:pPr>
            <a:r>
              <a:rPr lang="en-GB">
                <a:solidFill>
                  <a:schemeClr val="accent1"/>
                </a:solidFill>
              </a:rPr>
              <a:t>Optical axis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/>
          <p:nvPr>
            <p:ph type="title"/>
          </p:nvPr>
        </p:nvSpPr>
        <p:spPr>
          <a:xfrm>
            <a:off x="0" y="0"/>
            <a:ext cx="12192000" cy="827999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Potential issues with source stacking</a:t>
            </a:r>
            <a:endParaRPr/>
          </a:p>
        </p:txBody>
      </p:sp>
      <p:sp>
        <p:nvSpPr>
          <p:cNvPr id="135" name="Google Shape;135;p5"/>
          <p:cNvSpPr txBox="1"/>
          <p:nvPr>
            <p:ph idx="1" type="body"/>
          </p:nvPr>
        </p:nvSpPr>
        <p:spPr>
          <a:xfrm>
            <a:off x="838200" y="1422400"/>
            <a:ext cx="10515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Source might not be a point source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accent1"/>
                </a:solidFill>
              </a:rPr>
              <a:t>Check by comparing profile with PSF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Other nearby contaminating sources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accent1"/>
                </a:solidFill>
              </a:rPr>
              <a:t>Source detection and masking/dropping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Pile up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accent1"/>
                </a:solidFill>
              </a:rPr>
              <a:t>Make lightcurves and exclude centre (given rate as a function of time)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Background variation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accent1"/>
                </a:solidFill>
              </a:rPr>
              <a:t>Compute background images around each source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Dust halo scattering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accent1"/>
                </a:solidFill>
              </a:rPr>
              <a:t>Look at N</a:t>
            </a:r>
            <a:r>
              <a:rPr baseline="-25000" lang="en-GB">
                <a:solidFill>
                  <a:schemeClr val="accent1"/>
                </a:solidFill>
              </a:rPr>
              <a:t>H</a:t>
            </a:r>
            <a:r>
              <a:rPr lang="en-GB">
                <a:solidFill>
                  <a:schemeClr val="accent1"/>
                </a:solidFill>
              </a:rPr>
              <a:t>, compare with PSF, and do not use source, or use at high energies only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/>
          <p:nvPr>
            <p:ph type="title"/>
          </p:nvPr>
        </p:nvSpPr>
        <p:spPr>
          <a:xfrm>
            <a:off x="0" y="0"/>
            <a:ext cx="12192000" cy="827999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Some source stacking details</a:t>
            </a:r>
            <a:endParaRPr/>
          </a:p>
        </p:txBody>
      </p:sp>
      <p:sp>
        <p:nvSpPr>
          <p:cNvPr id="141" name="Google Shape;141;p6"/>
          <p:cNvSpPr txBox="1"/>
          <p:nvPr>
            <p:ph idx="1" type="body"/>
          </p:nvPr>
        </p:nvSpPr>
        <p:spPr>
          <a:xfrm>
            <a:off x="838200" y="1851949"/>
            <a:ext cx="10515600" cy="4325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Stacking around 2800 sources (out of 3500), using both halves of eROSITA sky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We need to normalise each source by its brightness in each band to do stacking (due to masking, etc)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Discovered later problem caused by assumption of source PSF being survey average – update in progress</a:t>
            </a:r>
            <a:endParaRPr/>
          </a:p>
        </p:txBody>
      </p:sp>
      <p:sp>
        <p:nvSpPr>
          <p:cNvPr id="142" name="Google Shape;142;p6"/>
          <p:cNvSpPr txBox="1"/>
          <p:nvPr/>
        </p:nvSpPr>
        <p:spPr>
          <a:xfrm>
            <a:off x="380999" y="5982219"/>
            <a:ext cx="1115895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eroimgtool</a:t>
            </a:r>
            <a:r>
              <a:rPr b="0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make eROSITA source detector plane images and exposures with masking, GTIs, etc.: </a:t>
            </a:r>
            <a:r>
              <a:rPr b="0" i="0" lang="en-GB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https://github.com/jeremysanders/eroimgtool</a:t>
            </a:r>
            <a:r>
              <a:rPr b="0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Survey-averaged PSF</a:t>
            </a:r>
            <a:endParaRPr/>
          </a:p>
        </p:txBody>
      </p:sp>
      <p:pic>
        <p:nvPicPr>
          <p:cNvPr id="148" name="Google Shape;14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673" y="1025732"/>
            <a:ext cx="10568104" cy="529050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7"/>
          <p:cNvSpPr txBox="1"/>
          <p:nvPr/>
        </p:nvSpPr>
        <p:spPr>
          <a:xfrm>
            <a:off x="516673" y="6316236"/>
            <a:ext cx="505471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0.3-2.3 keV, here around 7.7M cts within 4 arcmin radius</a:t>
            </a:r>
            <a:endParaRPr/>
          </a:p>
        </p:txBody>
      </p:sp>
      <p:pic>
        <p:nvPicPr>
          <p:cNvPr id="150" name="Google Shape;15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1411" y="3819645"/>
            <a:ext cx="3417086" cy="293931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7"/>
          <p:cNvSpPr txBox="1"/>
          <p:nvPr/>
        </p:nvSpPr>
        <p:spPr>
          <a:xfrm>
            <a:off x="8657159" y="1689111"/>
            <a:ext cx="3417085" cy="2031325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 reasons for differences: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 pixel resolution in space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Divergent vs parallel beams at PANTER?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Pile up at PANTER?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Vignetting differences?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 with this analysis?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88" y="876194"/>
            <a:ext cx="7772400" cy="59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8"/>
          <p:cNvSpPr txBox="1"/>
          <p:nvPr>
            <p:ph type="title"/>
          </p:nvPr>
        </p:nvSpPr>
        <p:spPr>
          <a:xfrm>
            <a:off x="0" y="1"/>
            <a:ext cx="12192000" cy="827313"/>
          </a:xfrm>
          <a:prstGeom prst="rect">
            <a:avLst/>
          </a:prstGeom>
          <a:solidFill>
            <a:srgbClr val="0B769F"/>
          </a:solidFill>
          <a:ln>
            <a:noFill/>
          </a:ln>
        </p:spPr>
        <p:txBody>
          <a:bodyPr anchorCtr="0" anchor="ctr" bIns="45700" lIns="180000" spcFirstLastPara="1" rIns="1800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PSF as a function of off-axis angle</a:t>
            </a:r>
            <a:endParaRPr/>
          </a:p>
        </p:txBody>
      </p:sp>
      <p:sp>
        <p:nvSpPr>
          <p:cNvPr id="158" name="Google Shape;158;p8"/>
          <p:cNvSpPr txBox="1"/>
          <p:nvPr/>
        </p:nvSpPr>
        <p:spPr>
          <a:xfrm>
            <a:off x="3949288" y="5358880"/>
            <a:ext cx="371240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0.3-2.3 keV images for combined TMs (called TM0), averaged in azimuth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Circles are 4 arcmin radius</a:t>
            </a:r>
            <a:endParaRPr/>
          </a:p>
        </p:txBody>
      </p:sp>
      <p:pic>
        <p:nvPicPr>
          <p:cNvPr id="159" name="Google Shape;15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74957" y="881207"/>
            <a:ext cx="4153955" cy="5909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9"/>
          <p:cNvSpPr txBox="1"/>
          <p:nvPr/>
        </p:nvSpPr>
        <p:spPr>
          <a:xfrm>
            <a:off x="8207298" y="5996226"/>
            <a:ext cx="3984702" cy="861774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Top part of focal plane, 0.3-2.3 keV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16x16 PSFs covering focal plane of each TM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Each image is 8x8 arcmin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2026-04-14T07:57:21Z</dcterms:created>
  <dc:creator>Jeremy Sanders</dc:creator>
</cp:coreProperties>
</file>